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61" r:id="rId3"/>
    <p:sldId id="419" r:id="rId4"/>
    <p:sldId id="420" r:id="rId5"/>
    <p:sldId id="421" r:id="rId6"/>
    <p:sldId id="258" r:id="rId7"/>
    <p:sldId id="262" r:id="rId8"/>
    <p:sldId id="263" r:id="rId9"/>
    <p:sldId id="264" r:id="rId10"/>
    <p:sldId id="265" r:id="rId11"/>
    <p:sldId id="267" r:id="rId12"/>
    <p:sldId id="268" r:id="rId13"/>
    <p:sldId id="269" r:id="rId14"/>
    <p:sldId id="427" r:id="rId15"/>
    <p:sldId id="270" r:id="rId16"/>
    <p:sldId id="271" r:id="rId17"/>
    <p:sldId id="272" r:id="rId18"/>
    <p:sldId id="424" r:id="rId19"/>
    <p:sldId id="273" r:id="rId20"/>
    <p:sldId id="274" r:id="rId21"/>
    <p:sldId id="423" r:id="rId22"/>
    <p:sldId id="426" r:id="rId23"/>
  </p:sldIdLst>
  <p:sldSz cx="12192000" cy="6858000"/>
  <p:notesSz cx="6858000" cy="9144000"/>
  <p:defaultTextStyle>
    <a:defPPr>
      <a:defRPr lang="en-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0"/>
    <p:restoredTop sz="93587"/>
  </p:normalViewPr>
  <p:slideViewPr>
    <p:cSldViewPr snapToGrid="0">
      <p:cViewPr varScale="1">
        <p:scale>
          <a:sx n="66" d="100"/>
          <a:sy n="66" d="100"/>
        </p:scale>
        <p:origin x="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D5E11-E409-844C-9140-5A7F78BA1EA1}" type="datetimeFigureOut">
              <a:rPr lang="en-ET" smtClean="0"/>
              <a:t>04/10/2022</a:t>
            </a:fld>
            <a:endParaRPr lang="en-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42AC6-E026-9C49-BE27-7BC51CCD45E3}" type="slidenum">
              <a:rPr lang="en-ET" smtClean="0"/>
              <a:t>‹#›</a:t>
            </a:fld>
            <a:endParaRPr lang="en-ET"/>
          </a:p>
        </p:txBody>
      </p:sp>
    </p:spTree>
    <p:extLst>
      <p:ext uri="{BB962C8B-B14F-4D97-AF65-F5344CB8AC3E}">
        <p14:creationId xmlns:p14="http://schemas.microsoft.com/office/powerpoint/2010/main" val="283683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48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24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15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13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396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104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15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240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529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56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21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42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044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0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61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68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37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16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33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29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29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E752-7B4B-EDD3-B2F8-E14184E10A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T"/>
          </a:p>
        </p:txBody>
      </p:sp>
      <p:sp>
        <p:nvSpPr>
          <p:cNvPr id="3" name="Subtitle 2">
            <a:extLst>
              <a:ext uri="{FF2B5EF4-FFF2-40B4-BE49-F238E27FC236}">
                <a16:creationId xmlns:a16="http://schemas.microsoft.com/office/drawing/2014/main" id="{3184B14C-2364-84CD-49CF-06A7BD65E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T"/>
          </a:p>
        </p:txBody>
      </p:sp>
      <p:sp>
        <p:nvSpPr>
          <p:cNvPr id="4" name="Date Placeholder 3">
            <a:extLst>
              <a:ext uri="{FF2B5EF4-FFF2-40B4-BE49-F238E27FC236}">
                <a16:creationId xmlns:a16="http://schemas.microsoft.com/office/drawing/2014/main" id="{E42A941A-36FB-674A-786A-A873B2C1E623}"/>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5" name="Footer Placeholder 4">
            <a:extLst>
              <a:ext uri="{FF2B5EF4-FFF2-40B4-BE49-F238E27FC236}">
                <a16:creationId xmlns:a16="http://schemas.microsoft.com/office/drawing/2014/main" id="{96212C02-98FA-2809-F3E0-91B812B82046}"/>
              </a:ext>
            </a:extLst>
          </p:cNvPr>
          <p:cNvSpPr>
            <a:spLocks noGrp="1"/>
          </p:cNvSpPr>
          <p:nvPr>
            <p:ph type="ftr" sz="quarter" idx="11"/>
          </p:nvPr>
        </p:nvSpPr>
        <p:spPr/>
        <p:txBody>
          <a:bodyPr/>
          <a:lstStyle/>
          <a:p>
            <a:endParaRPr lang="en-ET"/>
          </a:p>
        </p:txBody>
      </p:sp>
      <p:sp>
        <p:nvSpPr>
          <p:cNvPr id="6" name="Slide Number Placeholder 5">
            <a:extLst>
              <a:ext uri="{FF2B5EF4-FFF2-40B4-BE49-F238E27FC236}">
                <a16:creationId xmlns:a16="http://schemas.microsoft.com/office/drawing/2014/main" id="{5A819620-3B62-5FEA-657D-7D6796E2EB9F}"/>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267572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CFC3-5FB4-928A-B71E-E3DBC7A52826}"/>
              </a:ext>
            </a:extLst>
          </p:cNvPr>
          <p:cNvSpPr>
            <a:spLocks noGrp="1"/>
          </p:cNvSpPr>
          <p:nvPr>
            <p:ph type="title"/>
          </p:nvPr>
        </p:nvSpPr>
        <p:spPr/>
        <p:txBody>
          <a:bodyPr/>
          <a:lstStyle/>
          <a:p>
            <a:r>
              <a:rPr lang="en-US"/>
              <a:t>Click to edit Master title style</a:t>
            </a:r>
            <a:endParaRPr lang="en-ET"/>
          </a:p>
        </p:txBody>
      </p:sp>
      <p:sp>
        <p:nvSpPr>
          <p:cNvPr id="3" name="Vertical Text Placeholder 2">
            <a:extLst>
              <a:ext uri="{FF2B5EF4-FFF2-40B4-BE49-F238E27FC236}">
                <a16:creationId xmlns:a16="http://schemas.microsoft.com/office/drawing/2014/main" id="{6496BD19-9DD9-541F-2718-9890529A5F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4" name="Date Placeholder 3">
            <a:extLst>
              <a:ext uri="{FF2B5EF4-FFF2-40B4-BE49-F238E27FC236}">
                <a16:creationId xmlns:a16="http://schemas.microsoft.com/office/drawing/2014/main" id="{6829263F-E8AF-86EA-25E2-ECC11C95A0CB}"/>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5" name="Footer Placeholder 4">
            <a:extLst>
              <a:ext uri="{FF2B5EF4-FFF2-40B4-BE49-F238E27FC236}">
                <a16:creationId xmlns:a16="http://schemas.microsoft.com/office/drawing/2014/main" id="{F77ED2F7-D6D7-47DC-EB8D-B5E3C9ECBB5D}"/>
              </a:ext>
            </a:extLst>
          </p:cNvPr>
          <p:cNvSpPr>
            <a:spLocks noGrp="1"/>
          </p:cNvSpPr>
          <p:nvPr>
            <p:ph type="ftr" sz="quarter" idx="11"/>
          </p:nvPr>
        </p:nvSpPr>
        <p:spPr/>
        <p:txBody>
          <a:bodyPr/>
          <a:lstStyle/>
          <a:p>
            <a:endParaRPr lang="en-ET"/>
          </a:p>
        </p:txBody>
      </p:sp>
      <p:sp>
        <p:nvSpPr>
          <p:cNvPr id="6" name="Slide Number Placeholder 5">
            <a:extLst>
              <a:ext uri="{FF2B5EF4-FFF2-40B4-BE49-F238E27FC236}">
                <a16:creationId xmlns:a16="http://schemas.microsoft.com/office/drawing/2014/main" id="{E4133833-976C-9DF0-8DC3-2F7A964317D3}"/>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73408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C1901-584F-982A-21B3-977790E960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T"/>
          </a:p>
        </p:txBody>
      </p:sp>
      <p:sp>
        <p:nvSpPr>
          <p:cNvPr id="3" name="Vertical Text Placeholder 2">
            <a:extLst>
              <a:ext uri="{FF2B5EF4-FFF2-40B4-BE49-F238E27FC236}">
                <a16:creationId xmlns:a16="http://schemas.microsoft.com/office/drawing/2014/main" id="{F9136C01-A55C-040E-39F1-35F1B8256D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4" name="Date Placeholder 3">
            <a:extLst>
              <a:ext uri="{FF2B5EF4-FFF2-40B4-BE49-F238E27FC236}">
                <a16:creationId xmlns:a16="http://schemas.microsoft.com/office/drawing/2014/main" id="{3830A9ED-EBEB-94A1-025F-890E7D85CCD2}"/>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5" name="Footer Placeholder 4">
            <a:extLst>
              <a:ext uri="{FF2B5EF4-FFF2-40B4-BE49-F238E27FC236}">
                <a16:creationId xmlns:a16="http://schemas.microsoft.com/office/drawing/2014/main" id="{7B6221A8-1287-2C90-67AC-A46DB50F934A}"/>
              </a:ext>
            </a:extLst>
          </p:cNvPr>
          <p:cNvSpPr>
            <a:spLocks noGrp="1"/>
          </p:cNvSpPr>
          <p:nvPr>
            <p:ph type="ftr" sz="quarter" idx="11"/>
          </p:nvPr>
        </p:nvSpPr>
        <p:spPr/>
        <p:txBody>
          <a:bodyPr/>
          <a:lstStyle/>
          <a:p>
            <a:endParaRPr lang="en-ET"/>
          </a:p>
        </p:txBody>
      </p:sp>
      <p:sp>
        <p:nvSpPr>
          <p:cNvPr id="6" name="Slide Number Placeholder 5">
            <a:extLst>
              <a:ext uri="{FF2B5EF4-FFF2-40B4-BE49-F238E27FC236}">
                <a16:creationId xmlns:a16="http://schemas.microsoft.com/office/drawing/2014/main" id="{EF2BA727-6B7A-4912-2C59-DD8649122CFE}"/>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2101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65CD-D242-21F5-EDCE-2E5B0B74D2B2}"/>
              </a:ext>
            </a:extLst>
          </p:cNvPr>
          <p:cNvSpPr>
            <a:spLocks noGrp="1"/>
          </p:cNvSpPr>
          <p:nvPr>
            <p:ph type="title"/>
          </p:nvPr>
        </p:nvSpPr>
        <p:spPr/>
        <p:txBody>
          <a:bodyPr/>
          <a:lstStyle/>
          <a:p>
            <a:r>
              <a:rPr lang="en-US"/>
              <a:t>Click to edit Master title style</a:t>
            </a:r>
            <a:endParaRPr lang="en-ET"/>
          </a:p>
        </p:txBody>
      </p:sp>
      <p:sp>
        <p:nvSpPr>
          <p:cNvPr id="3" name="Content Placeholder 2">
            <a:extLst>
              <a:ext uri="{FF2B5EF4-FFF2-40B4-BE49-F238E27FC236}">
                <a16:creationId xmlns:a16="http://schemas.microsoft.com/office/drawing/2014/main" id="{1AF989EA-FC7A-FFF1-468D-045A9AE3E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4" name="Date Placeholder 3">
            <a:extLst>
              <a:ext uri="{FF2B5EF4-FFF2-40B4-BE49-F238E27FC236}">
                <a16:creationId xmlns:a16="http://schemas.microsoft.com/office/drawing/2014/main" id="{6BBD1AC2-D177-8DEF-FF8E-CCAD3F2101A2}"/>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5" name="Footer Placeholder 4">
            <a:extLst>
              <a:ext uri="{FF2B5EF4-FFF2-40B4-BE49-F238E27FC236}">
                <a16:creationId xmlns:a16="http://schemas.microsoft.com/office/drawing/2014/main" id="{8ED737FD-DF42-E3F3-2A9B-7DA184B1AD4F}"/>
              </a:ext>
            </a:extLst>
          </p:cNvPr>
          <p:cNvSpPr>
            <a:spLocks noGrp="1"/>
          </p:cNvSpPr>
          <p:nvPr>
            <p:ph type="ftr" sz="quarter" idx="11"/>
          </p:nvPr>
        </p:nvSpPr>
        <p:spPr/>
        <p:txBody>
          <a:bodyPr/>
          <a:lstStyle/>
          <a:p>
            <a:endParaRPr lang="en-ET"/>
          </a:p>
        </p:txBody>
      </p:sp>
      <p:sp>
        <p:nvSpPr>
          <p:cNvPr id="6" name="Slide Number Placeholder 5">
            <a:extLst>
              <a:ext uri="{FF2B5EF4-FFF2-40B4-BE49-F238E27FC236}">
                <a16:creationId xmlns:a16="http://schemas.microsoft.com/office/drawing/2014/main" id="{50690B62-3D6F-186A-E82D-B1F746553F39}"/>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115701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5E73-C59A-7E30-E5F8-EEF1113A7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T"/>
          </a:p>
        </p:txBody>
      </p:sp>
      <p:sp>
        <p:nvSpPr>
          <p:cNvPr id="3" name="Text Placeholder 2">
            <a:extLst>
              <a:ext uri="{FF2B5EF4-FFF2-40B4-BE49-F238E27FC236}">
                <a16:creationId xmlns:a16="http://schemas.microsoft.com/office/drawing/2014/main" id="{417F7188-518B-3EB0-747D-14CFC8C58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45694C-2ACC-05BF-55C0-FD931848EA29}"/>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5" name="Footer Placeholder 4">
            <a:extLst>
              <a:ext uri="{FF2B5EF4-FFF2-40B4-BE49-F238E27FC236}">
                <a16:creationId xmlns:a16="http://schemas.microsoft.com/office/drawing/2014/main" id="{9DEF7E04-DE89-8796-218A-B4CB559DA73D}"/>
              </a:ext>
            </a:extLst>
          </p:cNvPr>
          <p:cNvSpPr>
            <a:spLocks noGrp="1"/>
          </p:cNvSpPr>
          <p:nvPr>
            <p:ph type="ftr" sz="quarter" idx="11"/>
          </p:nvPr>
        </p:nvSpPr>
        <p:spPr/>
        <p:txBody>
          <a:bodyPr/>
          <a:lstStyle/>
          <a:p>
            <a:endParaRPr lang="en-ET"/>
          </a:p>
        </p:txBody>
      </p:sp>
      <p:sp>
        <p:nvSpPr>
          <p:cNvPr id="6" name="Slide Number Placeholder 5">
            <a:extLst>
              <a:ext uri="{FF2B5EF4-FFF2-40B4-BE49-F238E27FC236}">
                <a16:creationId xmlns:a16="http://schemas.microsoft.com/office/drawing/2014/main" id="{D41700CF-44A7-9073-18B8-0FDE011EB90F}"/>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252960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8AD7-C4CA-8F42-40B2-9D602F1EFC45}"/>
              </a:ext>
            </a:extLst>
          </p:cNvPr>
          <p:cNvSpPr>
            <a:spLocks noGrp="1"/>
          </p:cNvSpPr>
          <p:nvPr>
            <p:ph type="title"/>
          </p:nvPr>
        </p:nvSpPr>
        <p:spPr/>
        <p:txBody>
          <a:bodyPr/>
          <a:lstStyle/>
          <a:p>
            <a:r>
              <a:rPr lang="en-US"/>
              <a:t>Click to edit Master title style</a:t>
            </a:r>
            <a:endParaRPr lang="en-ET"/>
          </a:p>
        </p:txBody>
      </p:sp>
      <p:sp>
        <p:nvSpPr>
          <p:cNvPr id="3" name="Content Placeholder 2">
            <a:extLst>
              <a:ext uri="{FF2B5EF4-FFF2-40B4-BE49-F238E27FC236}">
                <a16:creationId xmlns:a16="http://schemas.microsoft.com/office/drawing/2014/main" id="{E84712D3-1D78-1CC1-D193-E8BC8E7A9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4" name="Content Placeholder 3">
            <a:extLst>
              <a:ext uri="{FF2B5EF4-FFF2-40B4-BE49-F238E27FC236}">
                <a16:creationId xmlns:a16="http://schemas.microsoft.com/office/drawing/2014/main" id="{EE5CF952-3F25-A339-0D3E-5D02C0197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5" name="Date Placeholder 4">
            <a:extLst>
              <a:ext uri="{FF2B5EF4-FFF2-40B4-BE49-F238E27FC236}">
                <a16:creationId xmlns:a16="http://schemas.microsoft.com/office/drawing/2014/main" id="{51424157-DCB0-9FBD-45BF-CD0737E5C804}"/>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6" name="Footer Placeholder 5">
            <a:extLst>
              <a:ext uri="{FF2B5EF4-FFF2-40B4-BE49-F238E27FC236}">
                <a16:creationId xmlns:a16="http://schemas.microsoft.com/office/drawing/2014/main" id="{3AD3CCC9-315B-D4FC-F532-5FBF27DC1DFD}"/>
              </a:ext>
            </a:extLst>
          </p:cNvPr>
          <p:cNvSpPr>
            <a:spLocks noGrp="1"/>
          </p:cNvSpPr>
          <p:nvPr>
            <p:ph type="ftr" sz="quarter" idx="11"/>
          </p:nvPr>
        </p:nvSpPr>
        <p:spPr/>
        <p:txBody>
          <a:bodyPr/>
          <a:lstStyle/>
          <a:p>
            <a:endParaRPr lang="en-ET"/>
          </a:p>
        </p:txBody>
      </p:sp>
      <p:sp>
        <p:nvSpPr>
          <p:cNvPr id="7" name="Slide Number Placeholder 6">
            <a:extLst>
              <a:ext uri="{FF2B5EF4-FFF2-40B4-BE49-F238E27FC236}">
                <a16:creationId xmlns:a16="http://schemas.microsoft.com/office/drawing/2014/main" id="{38FFC292-A18F-F5C8-0C5A-282C7BDFA4DC}"/>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424458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3798-2C66-EC9A-748D-1CC654965806}"/>
              </a:ext>
            </a:extLst>
          </p:cNvPr>
          <p:cNvSpPr>
            <a:spLocks noGrp="1"/>
          </p:cNvSpPr>
          <p:nvPr>
            <p:ph type="title"/>
          </p:nvPr>
        </p:nvSpPr>
        <p:spPr>
          <a:xfrm>
            <a:off x="839788" y="365125"/>
            <a:ext cx="10515600" cy="1325563"/>
          </a:xfrm>
        </p:spPr>
        <p:txBody>
          <a:bodyPr/>
          <a:lstStyle/>
          <a:p>
            <a:r>
              <a:rPr lang="en-US"/>
              <a:t>Click to edit Master title style</a:t>
            </a:r>
            <a:endParaRPr lang="en-ET"/>
          </a:p>
        </p:txBody>
      </p:sp>
      <p:sp>
        <p:nvSpPr>
          <p:cNvPr id="3" name="Text Placeholder 2">
            <a:extLst>
              <a:ext uri="{FF2B5EF4-FFF2-40B4-BE49-F238E27FC236}">
                <a16:creationId xmlns:a16="http://schemas.microsoft.com/office/drawing/2014/main" id="{8FCA7787-7CB1-E0A6-650A-86751A5CB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D85FB-022D-FF97-3E5F-8EF64B86E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5" name="Text Placeholder 4">
            <a:extLst>
              <a:ext uri="{FF2B5EF4-FFF2-40B4-BE49-F238E27FC236}">
                <a16:creationId xmlns:a16="http://schemas.microsoft.com/office/drawing/2014/main" id="{ABEDD012-51D2-41D1-DEDD-A35F1B595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E5C4A3-AD8D-ABC6-DFEA-3BC4066AD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7" name="Date Placeholder 6">
            <a:extLst>
              <a:ext uri="{FF2B5EF4-FFF2-40B4-BE49-F238E27FC236}">
                <a16:creationId xmlns:a16="http://schemas.microsoft.com/office/drawing/2014/main" id="{191D991C-EC8B-BEA6-DBCA-1F4022045F20}"/>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8" name="Footer Placeholder 7">
            <a:extLst>
              <a:ext uri="{FF2B5EF4-FFF2-40B4-BE49-F238E27FC236}">
                <a16:creationId xmlns:a16="http://schemas.microsoft.com/office/drawing/2014/main" id="{25360EE6-7B7D-7362-EBC8-9E53CABA0F67}"/>
              </a:ext>
            </a:extLst>
          </p:cNvPr>
          <p:cNvSpPr>
            <a:spLocks noGrp="1"/>
          </p:cNvSpPr>
          <p:nvPr>
            <p:ph type="ftr" sz="quarter" idx="11"/>
          </p:nvPr>
        </p:nvSpPr>
        <p:spPr/>
        <p:txBody>
          <a:bodyPr/>
          <a:lstStyle/>
          <a:p>
            <a:endParaRPr lang="en-ET"/>
          </a:p>
        </p:txBody>
      </p:sp>
      <p:sp>
        <p:nvSpPr>
          <p:cNvPr id="9" name="Slide Number Placeholder 8">
            <a:extLst>
              <a:ext uri="{FF2B5EF4-FFF2-40B4-BE49-F238E27FC236}">
                <a16:creationId xmlns:a16="http://schemas.microsoft.com/office/drawing/2014/main" id="{DB094712-496D-BB82-9DF0-3246B36F4C8C}"/>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153087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AB73-8B46-D89C-F90A-E9048AA601BF}"/>
              </a:ext>
            </a:extLst>
          </p:cNvPr>
          <p:cNvSpPr>
            <a:spLocks noGrp="1"/>
          </p:cNvSpPr>
          <p:nvPr>
            <p:ph type="title"/>
          </p:nvPr>
        </p:nvSpPr>
        <p:spPr/>
        <p:txBody>
          <a:bodyPr/>
          <a:lstStyle/>
          <a:p>
            <a:r>
              <a:rPr lang="en-US"/>
              <a:t>Click to edit Master title style</a:t>
            </a:r>
            <a:endParaRPr lang="en-ET"/>
          </a:p>
        </p:txBody>
      </p:sp>
      <p:sp>
        <p:nvSpPr>
          <p:cNvPr id="3" name="Date Placeholder 2">
            <a:extLst>
              <a:ext uri="{FF2B5EF4-FFF2-40B4-BE49-F238E27FC236}">
                <a16:creationId xmlns:a16="http://schemas.microsoft.com/office/drawing/2014/main" id="{A25161C5-0CD0-84B6-35F3-9612E5E7CA25}"/>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4" name="Footer Placeholder 3">
            <a:extLst>
              <a:ext uri="{FF2B5EF4-FFF2-40B4-BE49-F238E27FC236}">
                <a16:creationId xmlns:a16="http://schemas.microsoft.com/office/drawing/2014/main" id="{3444F05B-EADC-723D-8A3E-EFB08131541B}"/>
              </a:ext>
            </a:extLst>
          </p:cNvPr>
          <p:cNvSpPr>
            <a:spLocks noGrp="1"/>
          </p:cNvSpPr>
          <p:nvPr>
            <p:ph type="ftr" sz="quarter" idx="11"/>
          </p:nvPr>
        </p:nvSpPr>
        <p:spPr/>
        <p:txBody>
          <a:bodyPr/>
          <a:lstStyle/>
          <a:p>
            <a:endParaRPr lang="en-ET"/>
          </a:p>
        </p:txBody>
      </p:sp>
      <p:sp>
        <p:nvSpPr>
          <p:cNvPr id="5" name="Slide Number Placeholder 4">
            <a:extLst>
              <a:ext uri="{FF2B5EF4-FFF2-40B4-BE49-F238E27FC236}">
                <a16:creationId xmlns:a16="http://schemas.microsoft.com/office/drawing/2014/main" id="{5369E2A7-729C-0FE4-DD4A-2171C468A2C0}"/>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401370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8DA7A-F283-4CF5-95B1-40B971FF400B}"/>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3" name="Footer Placeholder 2">
            <a:extLst>
              <a:ext uri="{FF2B5EF4-FFF2-40B4-BE49-F238E27FC236}">
                <a16:creationId xmlns:a16="http://schemas.microsoft.com/office/drawing/2014/main" id="{78A64D5D-1982-D346-C95D-DEF10D57AE4F}"/>
              </a:ext>
            </a:extLst>
          </p:cNvPr>
          <p:cNvSpPr>
            <a:spLocks noGrp="1"/>
          </p:cNvSpPr>
          <p:nvPr>
            <p:ph type="ftr" sz="quarter" idx="11"/>
          </p:nvPr>
        </p:nvSpPr>
        <p:spPr/>
        <p:txBody>
          <a:bodyPr/>
          <a:lstStyle/>
          <a:p>
            <a:endParaRPr lang="en-ET"/>
          </a:p>
        </p:txBody>
      </p:sp>
      <p:sp>
        <p:nvSpPr>
          <p:cNvPr id="4" name="Slide Number Placeholder 3">
            <a:extLst>
              <a:ext uri="{FF2B5EF4-FFF2-40B4-BE49-F238E27FC236}">
                <a16:creationId xmlns:a16="http://schemas.microsoft.com/office/drawing/2014/main" id="{491B3944-C3EE-8F78-BD3C-1ED0366007B0}"/>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4171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7540-AC52-9E1C-A2E6-0E60F6220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T"/>
          </a:p>
        </p:txBody>
      </p:sp>
      <p:sp>
        <p:nvSpPr>
          <p:cNvPr id="3" name="Content Placeholder 2">
            <a:extLst>
              <a:ext uri="{FF2B5EF4-FFF2-40B4-BE49-F238E27FC236}">
                <a16:creationId xmlns:a16="http://schemas.microsoft.com/office/drawing/2014/main" id="{B44A8F80-2146-AD71-E265-53F53A77A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4" name="Text Placeholder 3">
            <a:extLst>
              <a:ext uri="{FF2B5EF4-FFF2-40B4-BE49-F238E27FC236}">
                <a16:creationId xmlns:a16="http://schemas.microsoft.com/office/drawing/2014/main" id="{770D804C-CCF1-4184-47EC-446BC2C78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8A7D6-999B-3D16-7286-982A716C30F6}"/>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6" name="Footer Placeholder 5">
            <a:extLst>
              <a:ext uri="{FF2B5EF4-FFF2-40B4-BE49-F238E27FC236}">
                <a16:creationId xmlns:a16="http://schemas.microsoft.com/office/drawing/2014/main" id="{F351C237-7E88-B6D3-6D0E-CF0644477BCC}"/>
              </a:ext>
            </a:extLst>
          </p:cNvPr>
          <p:cNvSpPr>
            <a:spLocks noGrp="1"/>
          </p:cNvSpPr>
          <p:nvPr>
            <p:ph type="ftr" sz="quarter" idx="11"/>
          </p:nvPr>
        </p:nvSpPr>
        <p:spPr/>
        <p:txBody>
          <a:bodyPr/>
          <a:lstStyle/>
          <a:p>
            <a:endParaRPr lang="en-ET"/>
          </a:p>
        </p:txBody>
      </p:sp>
      <p:sp>
        <p:nvSpPr>
          <p:cNvPr id="7" name="Slide Number Placeholder 6">
            <a:extLst>
              <a:ext uri="{FF2B5EF4-FFF2-40B4-BE49-F238E27FC236}">
                <a16:creationId xmlns:a16="http://schemas.microsoft.com/office/drawing/2014/main" id="{6B300DF9-8757-638F-DE65-29DED57FDF0A}"/>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150757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4940-0F48-FF58-CFF5-5218112B3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T"/>
          </a:p>
        </p:txBody>
      </p:sp>
      <p:sp>
        <p:nvSpPr>
          <p:cNvPr id="3" name="Picture Placeholder 2">
            <a:extLst>
              <a:ext uri="{FF2B5EF4-FFF2-40B4-BE49-F238E27FC236}">
                <a16:creationId xmlns:a16="http://schemas.microsoft.com/office/drawing/2014/main" id="{304DD33D-DEEC-4603-15BD-682B4FCF8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T"/>
          </a:p>
        </p:txBody>
      </p:sp>
      <p:sp>
        <p:nvSpPr>
          <p:cNvPr id="4" name="Text Placeholder 3">
            <a:extLst>
              <a:ext uri="{FF2B5EF4-FFF2-40B4-BE49-F238E27FC236}">
                <a16:creationId xmlns:a16="http://schemas.microsoft.com/office/drawing/2014/main" id="{67527D98-901E-82D4-3759-16C3D0199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F5F40-0AA6-64C5-516E-A10CDF9DCA2D}"/>
              </a:ext>
            </a:extLst>
          </p:cNvPr>
          <p:cNvSpPr>
            <a:spLocks noGrp="1"/>
          </p:cNvSpPr>
          <p:nvPr>
            <p:ph type="dt" sz="half" idx="10"/>
          </p:nvPr>
        </p:nvSpPr>
        <p:spPr/>
        <p:txBody>
          <a:bodyPr/>
          <a:lstStyle/>
          <a:p>
            <a:fld id="{61111714-9DF7-DB43-83FD-6D7F04A836B3}" type="datetimeFigureOut">
              <a:rPr lang="en-ET" smtClean="0"/>
              <a:t>04/10/2022</a:t>
            </a:fld>
            <a:endParaRPr lang="en-ET"/>
          </a:p>
        </p:txBody>
      </p:sp>
      <p:sp>
        <p:nvSpPr>
          <p:cNvPr id="6" name="Footer Placeholder 5">
            <a:extLst>
              <a:ext uri="{FF2B5EF4-FFF2-40B4-BE49-F238E27FC236}">
                <a16:creationId xmlns:a16="http://schemas.microsoft.com/office/drawing/2014/main" id="{E45FF22D-D6D3-D40C-3C32-BDC7D570FC33}"/>
              </a:ext>
            </a:extLst>
          </p:cNvPr>
          <p:cNvSpPr>
            <a:spLocks noGrp="1"/>
          </p:cNvSpPr>
          <p:nvPr>
            <p:ph type="ftr" sz="quarter" idx="11"/>
          </p:nvPr>
        </p:nvSpPr>
        <p:spPr/>
        <p:txBody>
          <a:bodyPr/>
          <a:lstStyle/>
          <a:p>
            <a:endParaRPr lang="en-ET"/>
          </a:p>
        </p:txBody>
      </p:sp>
      <p:sp>
        <p:nvSpPr>
          <p:cNvPr id="7" name="Slide Number Placeholder 6">
            <a:extLst>
              <a:ext uri="{FF2B5EF4-FFF2-40B4-BE49-F238E27FC236}">
                <a16:creationId xmlns:a16="http://schemas.microsoft.com/office/drawing/2014/main" id="{412A19F6-39E4-0AD3-954D-871FA0DDC83E}"/>
              </a:ext>
            </a:extLst>
          </p:cNvPr>
          <p:cNvSpPr>
            <a:spLocks noGrp="1"/>
          </p:cNvSpPr>
          <p:nvPr>
            <p:ph type="sldNum" sz="quarter" idx="12"/>
          </p:nvPr>
        </p:nvSpPr>
        <p:spPr/>
        <p:txBody>
          <a:bodyPr/>
          <a:lstStyle/>
          <a:p>
            <a:fld id="{F91FB873-C96B-7241-9FB4-5FDEF892705B}" type="slidenum">
              <a:rPr lang="en-ET" smtClean="0"/>
              <a:t>‹#›</a:t>
            </a:fld>
            <a:endParaRPr lang="en-ET"/>
          </a:p>
        </p:txBody>
      </p:sp>
    </p:spTree>
    <p:extLst>
      <p:ext uri="{BB962C8B-B14F-4D97-AF65-F5344CB8AC3E}">
        <p14:creationId xmlns:p14="http://schemas.microsoft.com/office/powerpoint/2010/main" val="107908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7CCE0-3DFD-D1A7-2CF9-D94D7C27B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T"/>
          </a:p>
        </p:txBody>
      </p:sp>
      <p:sp>
        <p:nvSpPr>
          <p:cNvPr id="3" name="Text Placeholder 2">
            <a:extLst>
              <a:ext uri="{FF2B5EF4-FFF2-40B4-BE49-F238E27FC236}">
                <a16:creationId xmlns:a16="http://schemas.microsoft.com/office/drawing/2014/main" id="{7AD93CF1-9075-6E25-64D8-206E97BA8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T"/>
          </a:p>
        </p:txBody>
      </p:sp>
      <p:sp>
        <p:nvSpPr>
          <p:cNvPr id="4" name="Date Placeholder 3">
            <a:extLst>
              <a:ext uri="{FF2B5EF4-FFF2-40B4-BE49-F238E27FC236}">
                <a16:creationId xmlns:a16="http://schemas.microsoft.com/office/drawing/2014/main" id="{5F7D4E63-D062-0988-18F7-5F6EEDEBE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11714-9DF7-DB43-83FD-6D7F04A836B3}" type="datetimeFigureOut">
              <a:rPr lang="en-ET" smtClean="0"/>
              <a:t>04/10/2022</a:t>
            </a:fld>
            <a:endParaRPr lang="en-ET"/>
          </a:p>
        </p:txBody>
      </p:sp>
      <p:sp>
        <p:nvSpPr>
          <p:cNvPr id="5" name="Footer Placeholder 4">
            <a:extLst>
              <a:ext uri="{FF2B5EF4-FFF2-40B4-BE49-F238E27FC236}">
                <a16:creationId xmlns:a16="http://schemas.microsoft.com/office/drawing/2014/main" id="{519C1D9B-FA61-169A-FC68-A19114AF7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T"/>
          </a:p>
        </p:txBody>
      </p:sp>
      <p:sp>
        <p:nvSpPr>
          <p:cNvPr id="6" name="Slide Number Placeholder 5">
            <a:extLst>
              <a:ext uri="{FF2B5EF4-FFF2-40B4-BE49-F238E27FC236}">
                <a16:creationId xmlns:a16="http://schemas.microsoft.com/office/drawing/2014/main" id="{DF441BE1-D630-7AF9-4308-AC4662CD8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FB873-C96B-7241-9FB4-5FDEF892705B}" type="slidenum">
              <a:rPr lang="en-ET" smtClean="0"/>
              <a:t>‹#›</a:t>
            </a:fld>
            <a:endParaRPr lang="en-ET"/>
          </a:p>
        </p:txBody>
      </p:sp>
    </p:spTree>
    <p:extLst>
      <p:ext uri="{BB962C8B-B14F-4D97-AF65-F5344CB8AC3E}">
        <p14:creationId xmlns:p14="http://schemas.microsoft.com/office/powerpoint/2010/main" val="2143189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0"/>
            <a:ext cx="12192000" cy="6858000"/>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8260340" y="887010"/>
            <a:ext cx="3929279" cy="5963969"/>
          </a:xfrm>
          <a:prstGeom prst="rect">
            <a:avLst/>
          </a:prstGeom>
          <a:noFill/>
          <a:ln>
            <a:noFill/>
          </a:ln>
        </p:spPr>
      </p:pic>
      <p:sp>
        <p:nvSpPr>
          <p:cNvPr id="95" name="Google Shape;95;p1"/>
          <p:cNvSpPr txBox="1"/>
          <p:nvPr/>
        </p:nvSpPr>
        <p:spPr>
          <a:xfrm>
            <a:off x="1569039" y="3429000"/>
            <a:ext cx="9633098" cy="2862282"/>
          </a:xfrm>
          <a:prstGeom prst="rect">
            <a:avLst/>
          </a:prstGeom>
          <a:noFill/>
          <a:ln>
            <a:noFill/>
          </a:ln>
        </p:spPr>
        <p:txBody>
          <a:bodyPr spcFirstLastPara="1" wrap="square" lIns="91425" tIns="45700" rIns="91425" bIns="45700" anchor="t" anchorCtr="0">
            <a:spAutoFit/>
          </a:bodyPr>
          <a:lstStyle/>
          <a:p>
            <a:pPr algn="ctr"/>
            <a:r>
              <a:rPr lang="en-GB" sz="2000" dirty="0">
                <a:solidFill>
                  <a:schemeClr val="bg1"/>
                </a:solidFill>
              </a:rPr>
              <a:t>Getnet Mitike (MD, PhD), Frehiwot Nigatu (MD, MPH), Eskinder Wolka (PhD)</a:t>
            </a:r>
            <a:endParaRPr lang="en-ET" sz="2000" dirty="0">
              <a:solidFill>
                <a:schemeClr val="bg1"/>
              </a:solidFill>
            </a:endParaRPr>
          </a:p>
          <a:p>
            <a:pPr algn="ctr"/>
            <a:r>
              <a:rPr lang="en-US" sz="2000" dirty="0">
                <a:solidFill>
                  <a:schemeClr val="bg1"/>
                </a:solidFill>
              </a:rPr>
              <a:t>Atkure Defar (PhD), Masresha Tessema (PhD),Tizita Nigussie (MPH,MSW)</a:t>
            </a: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a:p>
            <a:pPr algn="ctr"/>
            <a:r>
              <a:rPr lang="en-US" sz="2000" dirty="0">
                <a:solidFill>
                  <a:schemeClr val="bg1"/>
                </a:solidFill>
              </a:rPr>
              <a:t>International Institute for Primary Health Care-Ethiopia and Ethiopian Public Health Institute</a:t>
            </a:r>
          </a:p>
          <a:p>
            <a:pPr algn="ctr"/>
            <a:endParaRPr lang="en-US" sz="2000" dirty="0">
              <a:solidFill>
                <a:schemeClr val="bg1"/>
              </a:solidFill>
            </a:endParaRPr>
          </a:p>
          <a:p>
            <a:pPr algn="ctr"/>
            <a:r>
              <a:rPr lang="en-US" sz="2000" dirty="0">
                <a:solidFill>
                  <a:schemeClr val="bg1"/>
                </a:solidFill>
              </a:rPr>
              <a:t>GHPC – Bethesda 3 – 5 October 2022</a:t>
            </a:r>
            <a:endParaRPr lang="en-ET" sz="2000" dirty="0">
              <a:solidFill>
                <a:schemeClr val="bg1"/>
              </a:solidFill>
            </a:endParaRPr>
          </a:p>
        </p:txBody>
      </p:sp>
      <p:sp>
        <p:nvSpPr>
          <p:cNvPr id="96" name="Google Shape;96;p1"/>
          <p:cNvSpPr/>
          <p:nvPr/>
        </p:nvSpPr>
        <p:spPr>
          <a:xfrm>
            <a:off x="5880840" y="5280998"/>
            <a:ext cx="427940" cy="427940"/>
          </a:xfrm>
          <a:custGeom>
            <a:avLst/>
            <a:gdLst/>
            <a:ahLst/>
            <a:cxnLst/>
            <a:rect l="l" t="t"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0" i="0" u="none" strike="noStrike" cap="none">
              <a:solidFill>
                <a:schemeClr val="dk1"/>
              </a:solidFill>
              <a:latin typeface="Source Sans Pro Light"/>
              <a:ea typeface="Source Sans Pro Light"/>
              <a:cs typeface="Source Sans Pro Light"/>
              <a:sym typeface="Source Sans Pro Light"/>
            </a:endParaRPr>
          </a:p>
        </p:txBody>
      </p:sp>
      <p:pic>
        <p:nvPicPr>
          <p:cNvPr id="97" name="Google Shape;97;p1"/>
          <p:cNvPicPr preferRelativeResize="0"/>
          <p:nvPr/>
        </p:nvPicPr>
        <p:blipFill rotWithShape="1">
          <a:blip r:embed="rId4">
            <a:alphaModFix/>
          </a:blip>
          <a:srcRect/>
          <a:stretch/>
        </p:blipFill>
        <p:spPr>
          <a:xfrm>
            <a:off x="5509042" y="703066"/>
            <a:ext cx="1500406" cy="688711"/>
          </a:xfrm>
          <a:prstGeom prst="rect">
            <a:avLst/>
          </a:prstGeom>
          <a:noFill/>
          <a:ln>
            <a:noFill/>
          </a:ln>
        </p:spPr>
      </p:pic>
      <p:sp>
        <p:nvSpPr>
          <p:cNvPr id="98" name="Google Shape;98;p1"/>
          <p:cNvSpPr txBox="1"/>
          <p:nvPr/>
        </p:nvSpPr>
        <p:spPr>
          <a:xfrm>
            <a:off x="1138719" y="1871799"/>
            <a:ext cx="9484242" cy="1077178"/>
          </a:xfrm>
          <a:prstGeom prst="rect">
            <a:avLst/>
          </a:prstGeom>
          <a:noFill/>
          <a:ln>
            <a:noFill/>
          </a:ln>
        </p:spPr>
        <p:txBody>
          <a:bodyPr spcFirstLastPara="1" wrap="square" lIns="91425" tIns="45700" rIns="91425" bIns="45700" anchor="t" anchorCtr="0">
            <a:spAutoFit/>
          </a:bodyPr>
          <a:lstStyle/>
          <a:p>
            <a:pPr lvl="0" algn="ctr"/>
            <a:r>
              <a:rPr lang="en-US" sz="3200" b="1" dirty="0">
                <a:solidFill>
                  <a:schemeClr val="bg1"/>
                </a:solidFill>
              </a:rPr>
              <a:t>Impact of COVID-19 on essential health services in primary health care units of Ethiopia</a:t>
            </a:r>
            <a:endParaRPr sz="3200" b="1" i="0" u="none" strike="noStrike" cap="none" dirty="0">
              <a:solidFill>
                <a:schemeClr val="bg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446568" y="361507"/>
            <a:ext cx="10781414" cy="6093976"/>
          </a:xfrm>
          <a:prstGeom prst="rect">
            <a:avLst/>
          </a:prstGeom>
          <a:noFill/>
        </p:spPr>
        <p:txBody>
          <a:bodyPr wrap="square" rtlCol="0">
            <a:spAutoFit/>
          </a:bodyPr>
          <a:lstStyle/>
          <a:p>
            <a:pPr>
              <a:lnSpc>
                <a:spcPct val="150000"/>
              </a:lnSpc>
            </a:pPr>
            <a:endParaRPr lang="en-GB" sz="2400" b="1" dirty="0"/>
          </a:p>
          <a:p>
            <a:r>
              <a:rPr lang="en-ET" sz="2800" b="1" dirty="0"/>
              <a:t>Results (Key findings) and discussion: [2]</a:t>
            </a:r>
          </a:p>
          <a:p>
            <a:endParaRPr lang="en-ET" sz="2400" b="1" dirty="0"/>
          </a:p>
          <a:p>
            <a:r>
              <a:rPr lang="en-ET" sz="2400" b="1" dirty="0"/>
              <a:t>Theme     1.	Impact on essentaial health services</a:t>
            </a:r>
          </a:p>
          <a:p>
            <a:endParaRPr lang="en-GB" sz="2400" dirty="0"/>
          </a:p>
          <a:p>
            <a:pPr marL="457200" indent="-457200">
              <a:buAutoNum type="alphaLcParenR"/>
            </a:pPr>
            <a:r>
              <a:rPr lang="en-GB" sz="2400" i="1" dirty="0"/>
              <a:t>Subtheme: Utilization of essential health services</a:t>
            </a:r>
          </a:p>
          <a:p>
            <a:endParaRPr lang="en-GB" sz="2400" dirty="0"/>
          </a:p>
          <a:p>
            <a:r>
              <a:rPr lang="en-GB" sz="2400" dirty="0"/>
              <a:t>Considerably declined in the first few months after COVID-19 was confirmed in Ethiopia</a:t>
            </a:r>
            <a:r>
              <a:rPr lang="en-GB" sz="2800" dirty="0"/>
              <a:t>.</a:t>
            </a:r>
            <a:r>
              <a:rPr lang="en-ET" sz="3600" dirty="0"/>
              <a:t> </a:t>
            </a:r>
            <a:endParaRPr lang="en-ET" sz="3600" b="1" dirty="0"/>
          </a:p>
          <a:p>
            <a:endParaRPr lang="en-ET" sz="2400" b="1" dirty="0"/>
          </a:p>
          <a:p>
            <a:r>
              <a:rPr lang="en-GB" sz="2000" i="1" dirty="0"/>
              <a:t>“Since we focused on prevention and management of COVID-19, it has affected the delivery of essential health services. For instance, in our health centre, we had more than 400 cases of hypertension on follow up. After the introduction of COVID-19, we lost many of these patients…Similarly, we have lost many HIV positive patients to follow-up.” </a:t>
            </a:r>
            <a:r>
              <a:rPr lang="en-GB" sz="2000" dirty="0"/>
              <a:t>(TG_HF_1)</a:t>
            </a:r>
            <a:endParaRPr lang="en-ET" sz="2000" dirty="0"/>
          </a:p>
          <a:p>
            <a:r>
              <a:rPr lang="en-GB" dirty="0">
                <a:solidFill>
                  <a:schemeClr val="accent1"/>
                </a:solidFill>
              </a:rPr>
              <a:t> </a:t>
            </a:r>
            <a:r>
              <a:rPr lang="en-GB" sz="1800" dirty="0">
                <a:solidFill>
                  <a:schemeClr val="accent1"/>
                </a:solidFill>
                <a:effectLst/>
                <a:latin typeface="Gill Sans MT" panose="020B0502020104020203" pitchFamily="34" charset="77"/>
                <a:ea typeface="Gill Sans MT" panose="020B0502020104020203" pitchFamily="34" charset="77"/>
                <a:cs typeface="Gill Sans MT" panose="020B0502020104020203" pitchFamily="34" charset="77"/>
              </a:rPr>
              <a:t>(</a:t>
            </a:r>
            <a:r>
              <a:rPr lang="en-GB" sz="1800" dirty="0" err="1">
                <a:solidFill>
                  <a:schemeClr val="accent1"/>
                </a:solidFill>
                <a:effectLst/>
                <a:latin typeface="Gill Sans MT" panose="020B0502020104020203" pitchFamily="34" charset="77"/>
                <a:ea typeface="Gill Sans MT" panose="020B0502020104020203" pitchFamily="34" charset="77"/>
                <a:cs typeface="Gill Sans MT" panose="020B0502020104020203" pitchFamily="34" charset="77"/>
              </a:rPr>
              <a:t>Elston</a:t>
            </a:r>
            <a:r>
              <a:rPr lang="en-GB" sz="1800">
                <a:solidFill>
                  <a:schemeClr val="accent1"/>
                </a:solidFill>
                <a:effectLst/>
                <a:latin typeface="Gill Sans MT" panose="020B0502020104020203" pitchFamily="34" charset="77"/>
                <a:ea typeface="Gill Sans MT" panose="020B0502020104020203" pitchFamily="34" charset="77"/>
                <a:cs typeface="Gill Sans MT" panose="020B0502020104020203" pitchFamily="34" charset="77"/>
              </a:rPr>
              <a:t>, 2016 </a:t>
            </a:r>
            <a:r>
              <a:rPr lang="en-GB" sz="1800" dirty="0">
                <a:solidFill>
                  <a:schemeClr val="accent1"/>
                </a:solidFill>
                <a:effectLst/>
                <a:latin typeface="Gill Sans MT" panose="020B0502020104020203" pitchFamily="34" charset="77"/>
                <a:ea typeface="Gill Sans MT" panose="020B0502020104020203" pitchFamily="34" charset="77"/>
                <a:cs typeface="Gill Sans MT" panose="020B0502020104020203" pitchFamily="34" charset="77"/>
              </a:rPr>
              <a:t>– experience </a:t>
            </a:r>
            <a:r>
              <a:rPr lang="en-GB" sz="1800">
                <a:solidFill>
                  <a:schemeClr val="accent1"/>
                </a:solidFill>
                <a:effectLst/>
                <a:latin typeface="Gill Sans MT" panose="020B0502020104020203" pitchFamily="34" charset="77"/>
                <a:ea typeface="Gill Sans MT" panose="020B0502020104020203" pitchFamily="34" charset="77"/>
                <a:cs typeface="Gill Sans MT" panose="020B0502020104020203" pitchFamily="34" charset="77"/>
              </a:rPr>
              <a:t>from Ebola) </a:t>
            </a:r>
            <a:r>
              <a:rPr lang="en-ET" dirty="0">
                <a:solidFill>
                  <a:schemeClr val="accent1"/>
                </a:solidFill>
                <a:effectLst/>
              </a:rPr>
              <a:t> </a:t>
            </a:r>
            <a:endParaRPr lang="en-ET" dirty="0">
              <a:solidFill>
                <a:schemeClr val="accent1"/>
              </a:solidFill>
            </a:endParaRPr>
          </a:p>
          <a:p>
            <a:endParaRPr lang="en-ET" sz="2400" dirty="0"/>
          </a:p>
        </p:txBody>
      </p:sp>
    </p:spTree>
    <p:extLst>
      <p:ext uri="{BB962C8B-B14F-4D97-AF65-F5344CB8AC3E}">
        <p14:creationId xmlns:p14="http://schemas.microsoft.com/office/powerpoint/2010/main" val="185049488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425302" y="0"/>
            <a:ext cx="10802679" cy="6463308"/>
          </a:xfrm>
          <a:prstGeom prst="rect">
            <a:avLst/>
          </a:prstGeom>
          <a:noFill/>
        </p:spPr>
        <p:txBody>
          <a:bodyPr wrap="square" rtlCol="0">
            <a:spAutoFit/>
          </a:bodyPr>
          <a:lstStyle/>
          <a:p>
            <a:pPr>
              <a:lnSpc>
                <a:spcPct val="150000"/>
              </a:lnSpc>
            </a:pPr>
            <a:endParaRPr lang="en-GB" sz="2400" b="1" dirty="0"/>
          </a:p>
          <a:p>
            <a:r>
              <a:rPr lang="en-ET" sz="2800" b="1" dirty="0"/>
              <a:t>Results (Key findings) and discussion: [3]</a:t>
            </a:r>
          </a:p>
          <a:p>
            <a:r>
              <a:rPr lang="en-US" sz="2400" i="1" dirty="0"/>
              <a:t>b) Subtheme: I</a:t>
            </a:r>
            <a:r>
              <a:rPr lang="en-ET" sz="2400" i="1" dirty="0"/>
              <a:t>mpact on health services delivery:</a:t>
            </a:r>
          </a:p>
          <a:p>
            <a:endParaRPr lang="en-GB" dirty="0"/>
          </a:p>
          <a:p>
            <a:r>
              <a:rPr lang="en-GB" sz="2400" dirty="0"/>
              <a:t>When the pandemic occurred, other priorities were neglected; the focus was almost exclusively on COVID-19: </a:t>
            </a:r>
            <a:endParaRPr lang="en-ET" sz="2400" dirty="0"/>
          </a:p>
          <a:p>
            <a:r>
              <a:rPr lang="en-GB" sz="2400" dirty="0"/>
              <a:t> </a:t>
            </a:r>
            <a:endParaRPr lang="en-ET" sz="2400" dirty="0"/>
          </a:p>
          <a:p>
            <a:r>
              <a:rPr lang="en-GB" sz="2400" dirty="0"/>
              <a:t>“</a:t>
            </a:r>
            <a:r>
              <a:rPr lang="en-GB" sz="2400" i="1" dirty="0"/>
              <a:t>The concern of the leaders was that we will lose lives due to coronavirus. Corona will kill all. So, we have to focus only on corona: no agriculture, no peace and security, and even no politics</a:t>
            </a:r>
            <a:r>
              <a:rPr lang="en-GB" sz="2400" dirty="0"/>
              <a:t>.” (AF_RHB_2) </a:t>
            </a:r>
          </a:p>
          <a:p>
            <a:endParaRPr lang="en-GB" sz="2400" i="1" dirty="0"/>
          </a:p>
          <a:p>
            <a:r>
              <a:rPr lang="en-GB" sz="2400" i="1" dirty="0"/>
              <a:t>“… When the condition became worse, all the suppliers doubled the price of basic medical resources. You will be surprised; the medical suppliers in the private sector raised their prices 10- to 15-fold compared with the government suppliers….” </a:t>
            </a:r>
            <a:r>
              <a:rPr lang="en-GB" sz="2400" dirty="0"/>
              <a:t>(AM_HF_2)</a:t>
            </a:r>
            <a:endParaRPr lang="en-ET" sz="2400" dirty="0"/>
          </a:p>
          <a:p>
            <a:endParaRPr lang="en-ET" sz="2400" dirty="0"/>
          </a:p>
          <a:p>
            <a:endParaRPr lang="en-ET" sz="2400" dirty="0"/>
          </a:p>
        </p:txBody>
      </p:sp>
    </p:spTree>
    <p:extLst>
      <p:ext uri="{BB962C8B-B14F-4D97-AF65-F5344CB8AC3E}">
        <p14:creationId xmlns:p14="http://schemas.microsoft.com/office/powerpoint/2010/main" val="266743905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1589090" y="833587"/>
            <a:ext cx="9013183" cy="5786199"/>
          </a:xfrm>
          <a:prstGeom prst="rect">
            <a:avLst/>
          </a:prstGeom>
          <a:noFill/>
        </p:spPr>
        <p:txBody>
          <a:bodyPr wrap="square" rtlCol="0">
            <a:spAutoFit/>
          </a:bodyPr>
          <a:lstStyle/>
          <a:p>
            <a:r>
              <a:rPr lang="en-ET" sz="2800" b="1" dirty="0"/>
              <a:t>Results (Key findings) and discussion: [4]</a:t>
            </a:r>
          </a:p>
          <a:p>
            <a:endParaRPr lang="en-ET" sz="2800" b="1" dirty="0"/>
          </a:p>
          <a:p>
            <a:r>
              <a:rPr lang="en-US" sz="2400" i="1" dirty="0"/>
              <a:t>c) Subtheme: T</a:t>
            </a:r>
            <a:r>
              <a:rPr lang="en-ET" sz="2400" i="1" dirty="0"/>
              <a:t>ype of services affected by covid 19</a:t>
            </a:r>
          </a:p>
          <a:p>
            <a:endParaRPr lang="en-ET" sz="2400" dirty="0"/>
          </a:p>
          <a:p>
            <a:r>
              <a:rPr lang="en-ET" sz="2400" dirty="0"/>
              <a:t>MCH and services to NCD patients was affected:</a:t>
            </a:r>
          </a:p>
          <a:p>
            <a:endParaRPr lang="en-ET" sz="3200" dirty="0"/>
          </a:p>
          <a:p>
            <a:r>
              <a:rPr lang="en-GB" sz="2400" i="1" dirty="0"/>
              <a:t>“…for example, we used to admit malnourished children. There will be many defaulters among them because we don’t admit. … The other one is ANC, ANC-4 has declined. Mothers used to come to the health centre starting in their first term until about one week before their deliveries. They used to stay in the maternal waiting room and deliver here. That has declined. And even family planning. These are the three affected service areas.” </a:t>
            </a:r>
            <a:r>
              <a:rPr lang="en-GB" sz="2400" dirty="0"/>
              <a:t>(AF_HF_1). </a:t>
            </a:r>
            <a:r>
              <a:rPr lang="en-GB" sz="1800"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(Abdela, 2020;,Ethiopia; Kimani 2020; Ahmed 2020, Kenya Nigeria, South Africa</a:t>
            </a:r>
            <a:r>
              <a:rPr lang="en-ET" dirty="0">
                <a:solidFill>
                  <a:schemeClr val="accent1"/>
                </a:solidFill>
                <a:effectLst/>
              </a:rPr>
              <a:t> </a:t>
            </a:r>
            <a:r>
              <a:rPr lang="en-GB" sz="1800"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 </a:t>
            </a:r>
            <a:endParaRPr lang="en-ET" sz="2400" dirty="0">
              <a:solidFill>
                <a:schemeClr val="accent1"/>
              </a:solidFill>
            </a:endParaRPr>
          </a:p>
          <a:p>
            <a:endParaRPr lang="en-ET" sz="2400" b="1" dirty="0"/>
          </a:p>
        </p:txBody>
      </p:sp>
    </p:spTree>
    <p:extLst>
      <p:ext uri="{BB962C8B-B14F-4D97-AF65-F5344CB8AC3E}">
        <p14:creationId xmlns:p14="http://schemas.microsoft.com/office/powerpoint/2010/main" val="340089715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382772" y="833587"/>
            <a:ext cx="10675088" cy="4431983"/>
          </a:xfrm>
          <a:prstGeom prst="rect">
            <a:avLst/>
          </a:prstGeom>
          <a:noFill/>
        </p:spPr>
        <p:txBody>
          <a:bodyPr wrap="square" rtlCol="0">
            <a:spAutoFit/>
          </a:bodyPr>
          <a:lstStyle/>
          <a:p>
            <a:r>
              <a:rPr lang="en-ET" sz="2400" b="1" dirty="0"/>
              <a:t>Results (Key findings) and discussion: [5]</a:t>
            </a:r>
          </a:p>
          <a:p>
            <a:endParaRPr lang="en-ET" sz="2400" i="1" dirty="0"/>
          </a:p>
          <a:p>
            <a:r>
              <a:rPr lang="en-ET" sz="2400" i="1" dirty="0"/>
              <a:t>d) Subtheme: Impact on health service outcomes</a:t>
            </a:r>
          </a:p>
          <a:p>
            <a:endParaRPr lang="en-GB" dirty="0"/>
          </a:p>
          <a:p>
            <a:r>
              <a:rPr lang="en-GB" sz="2400" dirty="0"/>
              <a:t>The decline in essential health service utilization and delivery profoundly impacted women and children. Many participants spoke about an increase in home births, which had previously been on a downward trend, and linked home births to maternal and new-born deaths. Participants from three regions (Afar, Tigray, and Amhara) witnessed an outbreak of measles due interruptions in the vaccination program and in two other regions (Sidama and Harari) saw a rise in SAM. </a:t>
            </a:r>
            <a:endParaRPr lang="en-ET" sz="2400" dirty="0"/>
          </a:p>
          <a:p>
            <a:r>
              <a:rPr lang="en-GB" sz="2400" dirty="0"/>
              <a:t> </a:t>
            </a:r>
            <a:endParaRPr lang="en-ET" sz="2400" dirty="0"/>
          </a:p>
          <a:p>
            <a:endParaRPr lang="en-ET" sz="2400" b="1" dirty="0"/>
          </a:p>
        </p:txBody>
      </p:sp>
    </p:spTree>
    <p:extLst>
      <p:ext uri="{BB962C8B-B14F-4D97-AF65-F5344CB8AC3E}">
        <p14:creationId xmlns:p14="http://schemas.microsoft.com/office/powerpoint/2010/main" val="411391990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382772" y="833587"/>
            <a:ext cx="10675088" cy="4801314"/>
          </a:xfrm>
          <a:prstGeom prst="rect">
            <a:avLst/>
          </a:prstGeom>
          <a:noFill/>
        </p:spPr>
        <p:txBody>
          <a:bodyPr wrap="square" rtlCol="0">
            <a:spAutoFit/>
          </a:bodyPr>
          <a:lstStyle/>
          <a:p>
            <a:endParaRPr lang="en-ET" sz="2400" i="1" dirty="0"/>
          </a:p>
          <a:p>
            <a:r>
              <a:rPr lang="en-ET" sz="2400" i="1" dirty="0"/>
              <a:t>d) Subtheme: Impact on health service outcomes (continued) </a:t>
            </a:r>
          </a:p>
          <a:p>
            <a:endParaRPr lang="en-GB" dirty="0"/>
          </a:p>
          <a:p>
            <a:r>
              <a:rPr lang="en-GB" sz="2400" i="1" dirty="0"/>
              <a:t>“. ..But I can tell you what I know. For example, a mother called for an ambulance service after she gave birth at home … After a ruptured placenta, she arrived at our centre with post-partum haemorrhage and we referred her to Hawassa Rereferral Hospital, where she died. The Hawassa city administration and Millennium Health Centre have information about maternal deaths. There were no maternal deaths recorded in the last two years. But after COVID was detected in our city, we registered the case that I just mentioned. Even though we cannot describe the consequence in numbers- because we don’t have the data, we know there are unnecessary deaths.” </a:t>
            </a:r>
            <a:r>
              <a:rPr lang="en-GB" sz="2400" dirty="0"/>
              <a:t>(SID_HF_1)</a:t>
            </a:r>
            <a:endParaRPr lang="en-ET" sz="2400" dirty="0"/>
          </a:p>
          <a:p>
            <a:endParaRPr lang="en-ET" sz="2400" b="1" dirty="0"/>
          </a:p>
        </p:txBody>
      </p:sp>
    </p:spTree>
    <p:extLst>
      <p:ext uri="{BB962C8B-B14F-4D97-AF65-F5344CB8AC3E}">
        <p14:creationId xmlns:p14="http://schemas.microsoft.com/office/powerpoint/2010/main" val="174269226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778214" y="833587"/>
            <a:ext cx="9824060" cy="4585871"/>
          </a:xfrm>
          <a:prstGeom prst="rect">
            <a:avLst/>
          </a:prstGeom>
          <a:noFill/>
        </p:spPr>
        <p:txBody>
          <a:bodyPr wrap="square" rtlCol="0">
            <a:spAutoFit/>
          </a:bodyPr>
          <a:lstStyle/>
          <a:p>
            <a:r>
              <a:rPr lang="en-ET" sz="2800" b="1" dirty="0"/>
              <a:t>Results (Key findings) and discussion: [6]</a:t>
            </a:r>
          </a:p>
          <a:p>
            <a:endParaRPr lang="en-ET" sz="2400" b="1" dirty="0"/>
          </a:p>
          <a:p>
            <a:r>
              <a:rPr lang="en-ET" sz="2400" i="1" dirty="0"/>
              <a:t>e) </a:t>
            </a:r>
            <a:r>
              <a:rPr lang="en-US" sz="2400" i="1" dirty="0"/>
              <a:t>S</a:t>
            </a:r>
            <a:r>
              <a:rPr lang="en-ET" sz="2400" i="1" dirty="0"/>
              <a:t>ubtheme: Impact on the health workforce</a:t>
            </a:r>
          </a:p>
          <a:p>
            <a:endParaRPr lang="en-ET" sz="2400" i="1" dirty="0"/>
          </a:p>
          <a:p>
            <a:r>
              <a:rPr lang="en-ET" sz="2400" dirty="0"/>
              <a:t>Redeployment of health professionals</a:t>
            </a:r>
          </a:p>
          <a:p>
            <a:endParaRPr lang="en-ET" sz="2400" b="1" dirty="0"/>
          </a:p>
          <a:p>
            <a:r>
              <a:rPr lang="en-GB" i="1" dirty="0"/>
              <a:t>“</a:t>
            </a:r>
            <a:r>
              <a:rPr lang="en-GB" sz="2400" i="1" dirty="0"/>
              <a:t>When we look at human resources, after the introduction of COVID, four or five staff were moved from the health centre to screening and treatment centres. So, this was challenging for us. Reducing our workforce by four or five people at a time of high workload was really challenging. Despite this fact, there were no new staff recruited by the health bureau.” </a:t>
            </a:r>
            <a:r>
              <a:rPr lang="en-GB" sz="2400" dirty="0"/>
              <a:t>(TG_ HF_2)</a:t>
            </a:r>
            <a:endParaRPr lang="en-ET" sz="2400" dirty="0"/>
          </a:p>
          <a:p>
            <a:endParaRPr lang="en-ET" sz="2400" b="1" dirty="0"/>
          </a:p>
        </p:txBody>
      </p:sp>
    </p:spTree>
    <p:extLst>
      <p:ext uri="{BB962C8B-B14F-4D97-AF65-F5344CB8AC3E}">
        <p14:creationId xmlns:p14="http://schemas.microsoft.com/office/powerpoint/2010/main" val="168640401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659219" y="833587"/>
            <a:ext cx="10122195" cy="4955203"/>
          </a:xfrm>
          <a:prstGeom prst="rect">
            <a:avLst/>
          </a:prstGeom>
          <a:noFill/>
        </p:spPr>
        <p:txBody>
          <a:bodyPr wrap="square" rtlCol="0">
            <a:spAutoFit/>
          </a:bodyPr>
          <a:lstStyle/>
          <a:p>
            <a:r>
              <a:rPr lang="en-ET" sz="2800" b="1" dirty="0"/>
              <a:t>Results (Key findings) and discussion: [7]</a:t>
            </a:r>
          </a:p>
          <a:p>
            <a:endParaRPr lang="en-GB" sz="2400" i="1" dirty="0"/>
          </a:p>
          <a:p>
            <a:r>
              <a:rPr lang="en-GB" sz="2400" i="1" dirty="0"/>
              <a:t>f)  Subtheme: Measures taken to maintain essential health services</a:t>
            </a:r>
            <a:endParaRPr lang="en-ET" sz="2400" i="1" dirty="0"/>
          </a:p>
          <a:p>
            <a:endParaRPr lang="en-GB" sz="2400" b="1" dirty="0"/>
          </a:p>
          <a:p>
            <a:r>
              <a:rPr lang="en-GB" sz="2400" dirty="0"/>
              <a:t>A few months into the pandemic, the danger of neglecting essential services became clear. </a:t>
            </a:r>
            <a:endParaRPr lang="en-ET" sz="2400" dirty="0"/>
          </a:p>
          <a:p>
            <a:r>
              <a:rPr lang="en-GB" sz="2400" dirty="0"/>
              <a:t> </a:t>
            </a:r>
            <a:endParaRPr lang="en-ET" sz="2400" dirty="0"/>
          </a:p>
          <a:p>
            <a:r>
              <a:rPr lang="en-GB" sz="2400" i="1" dirty="0"/>
              <a:t>“Then after about three months, by assessing the impact of COVID-19 on essential health services, we found that death from non-COVID morbidities was greater than COVID-19 deaths. Therefore, a guideline was developed to work on both COVID and non-COVID activities, side by side.”  </a:t>
            </a:r>
            <a:r>
              <a:rPr lang="en-GB" sz="2400" dirty="0"/>
              <a:t>(BG_RHB)</a:t>
            </a:r>
            <a:endParaRPr lang="en-ET" sz="2400" dirty="0"/>
          </a:p>
          <a:p>
            <a:r>
              <a:rPr lang="en-GB" sz="2400" i="1" dirty="0"/>
              <a:t> </a:t>
            </a:r>
            <a:endParaRPr lang="en-ET" sz="2400" dirty="0"/>
          </a:p>
          <a:p>
            <a:r>
              <a:rPr lang="en-GB" sz="1800"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(WHO, 2022)</a:t>
            </a:r>
            <a:r>
              <a:rPr lang="en-ET" sz="2400" dirty="0">
                <a:effectLst/>
              </a:rPr>
              <a:t> </a:t>
            </a:r>
            <a:endParaRPr lang="en-ET" sz="2400" b="1" dirty="0"/>
          </a:p>
        </p:txBody>
      </p:sp>
    </p:spTree>
    <p:extLst>
      <p:ext uri="{BB962C8B-B14F-4D97-AF65-F5344CB8AC3E}">
        <p14:creationId xmlns:p14="http://schemas.microsoft.com/office/powerpoint/2010/main" val="291923102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786809" y="1197620"/>
            <a:ext cx="10100930" cy="5786199"/>
          </a:xfrm>
          <a:prstGeom prst="rect">
            <a:avLst/>
          </a:prstGeom>
          <a:noFill/>
        </p:spPr>
        <p:txBody>
          <a:bodyPr wrap="square" rtlCol="0">
            <a:spAutoFit/>
          </a:bodyPr>
          <a:lstStyle/>
          <a:p>
            <a:r>
              <a:rPr lang="en-ET" sz="2800" b="1" dirty="0"/>
              <a:t>Results (Key findings) and discussion: [8]</a:t>
            </a:r>
          </a:p>
          <a:p>
            <a:endParaRPr lang="en-GB" dirty="0"/>
          </a:p>
          <a:p>
            <a:r>
              <a:rPr lang="en-GB" sz="2400" b="1" dirty="0"/>
              <a:t>Theme 2. Participants’ assessment of COVID 19</a:t>
            </a:r>
          </a:p>
          <a:p>
            <a:pPr marL="342900" indent="-342900">
              <a:buFont typeface="Arial" panose="020B0604020202020204" pitchFamily="34" charset="0"/>
              <a:buChar char="•"/>
            </a:pPr>
            <a:r>
              <a:rPr lang="en-GB" sz="2400" dirty="0"/>
              <a:t>There was a good multi sectoral collaboration at the beginning that declined later </a:t>
            </a:r>
          </a:p>
          <a:p>
            <a:endParaRPr lang="en-GB" sz="2400" dirty="0"/>
          </a:p>
          <a:p>
            <a:pPr marL="342900" indent="-342900">
              <a:buFont typeface="Arial" panose="020B0604020202020204" pitchFamily="34" charset="0"/>
              <a:buChar char="•"/>
            </a:pPr>
            <a:r>
              <a:rPr lang="en-GB" sz="2400" dirty="0"/>
              <a:t>Participants perceived that the health system’s preparation for and the response to the pandemic was inadequate and hence impact on essential health services was noticeable. </a:t>
            </a:r>
            <a:endParaRPr lang="en-ET" sz="3200" b="1" dirty="0"/>
          </a:p>
          <a:p>
            <a:endParaRPr lang="en-ET" sz="2400" b="1" dirty="0"/>
          </a:p>
          <a:p>
            <a:r>
              <a:rPr lang="en-GB" sz="2400" i="1" dirty="0"/>
              <a:t>“… our preparation was not satisfactory. The readiness of health facilities on prevention and response was not satisfactory. Health facilities were not well equipped with drugs, supplies, and health care providers. These are among the weaknesses.” </a:t>
            </a:r>
            <a:r>
              <a:rPr lang="en-GB" sz="2400" dirty="0"/>
              <a:t>(SN_RHB)</a:t>
            </a:r>
          </a:p>
          <a:p>
            <a:r>
              <a:rPr lang="en-ET" sz="3200" dirty="0"/>
              <a:t> </a:t>
            </a:r>
            <a:endParaRPr lang="en-ET" sz="3200" b="1" dirty="0"/>
          </a:p>
        </p:txBody>
      </p:sp>
    </p:spTree>
    <p:extLst>
      <p:ext uri="{BB962C8B-B14F-4D97-AF65-F5344CB8AC3E}">
        <p14:creationId xmlns:p14="http://schemas.microsoft.com/office/powerpoint/2010/main" val="166928120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728443" y="391120"/>
            <a:ext cx="10458366" cy="5970865"/>
          </a:xfrm>
          <a:prstGeom prst="rect">
            <a:avLst/>
          </a:prstGeom>
          <a:noFill/>
        </p:spPr>
        <p:txBody>
          <a:bodyPr wrap="square" rtlCol="0">
            <a:spAutoFit/>
          </a:bodyPr>
          <a:lstStyle/>
          <a:p>
            <a:r>
              <a:rPr lang="en-ET" sz="2800" b="1" dirty="0"/>
              <a:t>Results (Key findings) and discussion: [9]</a:t>
            </a:r>
          </a:p>
          <a:p>
            <a:endParaRPr lang="en-GB" dirty="0"/>
          </a:p>
          <a:p>
            <a:r>
              <a:rPr lang="en-GB" sz="2400" b="1" dirty="0"/>
              <a:t>Theme 2. Participants’ assessment of COVID 19 (continued)</a:t>
            </a:r>
          </a:p>
          <a:p>
            <a:endParaRPr lang="en-GB" sz="2400" b="1" dirty="0"/>
          </a:p>
          <a:p>
            <a:pPr marL="285750" indent="-285750">
              <a:buFont typeface="Arial" panose="020B0604020202020204" pitchFamily="34" charset="0"/>
              <a:buChar char="•"/>
            </a:pPr>
            <a:r>
              <a:rPr lang="en-US" sz="2400" i="1" dirty="0"/>
              <a:t>Major strengths:</a:t>
            </a:r>
            <a:r>
              <a:rPr lang="en-US" sz="2400" dirty="0"/>
              <a:t> staff commitment, sense of common purpose, and spirit of collaboration across sectors</a:t>
            </a:r>
          </a:p>
          <a:p>
            <a:pPr marL="742950" lvl="1" indent="-285750">
              <a:buFont typeface="Courier New" panose="02070309020205020404" pitchFamily="49" charset="0"/>
              <a:buChar char="o"/>
            </a:pPr>
            <a:r>
              <a:rPr lang="en-US" sz="2400" dirty="0"/>
              <a:t>Staff worked 24 hours, often without additional compensation</a:t>
            </a:r>
          </a:p>
          <a:p>
            <a:pPr marL="742950" lvl="1" indent="-285750">
              <a:buFont typeface="Courier New" panose="02070309020205020404" pitchFamily="49" charset="0"/>
              <a:buChar char="o"/>
            </a:pPr>
            <a:r>
              <a:rPr lang="en-US" sz="2400" dirty="0"/>
              <a:t>Hierarchies broke down as high level officials engaged in awareness creation</a:t>
            </a:r>
          </a:p>
          <a:p>
            <a:pPr marL="742950" lvl="1" indent="-285750">
              <a:buFont typeface="Courier New" panose="02070309020205020404" pitchFamily="49" charset="0"/>
              <a:buChar char="o"/>
            </a:pPr>
            <a:r>
              <a:rPr lang="en-US" sz="2400" dirty="0"/>
              <a:t>Academic institutions, non-governmental organizations, businesses, security forces, and private citizens aided the effort through technical and material support </a:t>
            </a:r>
          </a:p>
          <a:p>
            <a:pPr marL="285750" indent="-285750">
              <a:buFont typeface="Arial" panose="020B0604020202020204" pitchFamily="34" charset="0"/>
              <a:buChar char="•"/>
            </a:pPr>
            <a:r>
              <a:rPr lang="en-GB" sz="2400" i="1" dirty="0"/>
              <a:t>Observed weaknesses: </a:t>
            </a:r>
            <a:r>
              <a:rPr lang="en-GB" sz="2400" dirty="0"/>
              <a:t>limited budget, space, supplies and equipment, and personnel; poor leadership and management; and decline in multisectoral collaborations</a:t>
            </a:r>
          </a:p>
          <a:p>
            <a:endParaRPr lang="en-GB" sz="2400" b="1" dirty="0"/>
          </a:p>
          <a:p>
            <a:r>
              <a:rPr lang="en-ET" sz="2400" dirty="0"/>
              <a:t> </a:t>
            </a:r>
            <a:endParaRPr lang="en-ET" sz="2400" b="1" dirty="0"/>
          </a:p>
        </p:txBody>
      </p:sp>
    </p:spTree>
    <p:extLst>
      <p:ext uri="{BB962C8B-B14F-4D97-AF65-F5344CB8AC3E}">
        <p14:creationId xmlns:p14="http://schemas.microsoft.com/office/powerpoint/2010/main" val="163945587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425302" y="531629"/>
            <a:ext cx="11398103" cy="5232202"/>
          </a:xfrm>
          <a:prstGeom prst="rect">
            <a:avLst/>
          </a:prstGeom>
          <a:noFill/>
        </p:spPr>
        <p:txBody>
          <a:bodyPr wrap="square" rtlCol="0">
            <a:spAutoFit/>
          </a:bodyPr>
          <a:lstStyle/>
          <a:p>
            <a:r>
              <a:rPr lang="en-ET" sz="2800" b="1" dirty="0"/>
              <a:t>Results (Key findings) and discussion: [10] </a:t>
            </a:r>
          </a:p>
          <a:p>
            <a:endParaRPr lang="en-ET" sz="2400" b="1" dirty="0"/>
          </a:p>
          <a:p>
            <a:r>
              <a:rPr lang="en-ET" sz="2400" b="1" dirty="0"/>
              <a:t>Theme  3.	Challenges to the covid 19 respose</a:t>
            </a:r>
          </a:p>
          <a:p>
            <a:endParaRPr lang="en-GB" dirty="0"/>
          </a:p>
          <a:p>
            <a:r>
              <a:rPr lang="en-GB" sz="2400" dirty="0"/>
              <a:t>Health officials also feared that the end of the state of emergency gave community members the impression that the pandemic was no longer a threat. </a:t>
            </a:r>
            <a:endParaRPr lang="en-ET" sz="2400" dirty="0"/>
          </a:p>
          <a:p>
            <a:endParaRPr lang="en-GB" sz="2400" i="1" dirty="0"/>
          </a:p>
          <a:p>
            <a:r>
              <a:rPr lang="en-GB" sz="2400" i="1" dirty="0"/>
              <a:t>“…Nowadays, a great challenge is the ending of the state of emergency - people are saying there is no COVID-19 anymore. Previously, transportation was at half capacity, you were not allowed to walk out without a face mask, social distancing was mandatory, etc. But when the state of emergency was lifted off, there was no new direction set. Then people are not trusting health professionals, they are telling us that COVID does not exist. This type of attitude is a great challenge.” </a:t>
            </a:r>
            <a:r>
              <a:rPr lang="en-GB" sz="2400" dirty="0"/>
              <a:t>(SN_WoHO)</a:t>
            </a:r>
            <a:endParaRPr lang="en-ET" sz="2400" dirty="0"/>
          </a:p>
          <a:p>
            <a:endParaRPr lang="en-ET" sz="2400" b="1" dirty="0"/>
          </a:p>
        </p:txBody>
      </p:sp>
    </p:spTree>
    <p:extLst>
      <p:ext uri="{BB962C8B-B14F-4D97-AF65-F5344CB8AC3E}">
        <p14:creationId xmlns:p14="http://schemas.microsoft.com/office/powerpoint/2010/main" val="275593981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1589090" y="833587"/>
            <a:ext cx="9013183" cy="4985980"/>
          </a:xfrm>
          <a:prstGeom prst="rect">
            <a:avLst/>
          </a:prstGeom>
          <a:noFill/>
        </p:spPr>
        <p:txBody>
          <a:bodyPr wrap="square" rtlCol="0">
            <a:spAutoFit/>
          </a:bodyPr>
          <a:lstStyle/>
          <a:p>
            <a:pPr>
              <a:lnSpc>
                <a:spcPct val="150000"/>
              </a:lnSpc>
            </a:pPr>
            <a:r>
              <a:rPr lang="en-GB" sz="2800" b="1" dirty="0"/>
              <a:t>Background [1]</a:t>
            </a:r>
          </a:p>
          <a:p>
            <a:pPr>
              <a:lnSpc>
                <a:spcPct val="150000"/>
              </a:lnSpc>
            </a:pPr>
            <a:endParaRPr lang="en-GB" sz="2400" b="1" dirty="0"/>
          </a:p>
          <a:p>
            <a:pPr marL="342900" indent="-342900">
              <a:lnSpc>
                <a:spcPct val="150000"/>
              </a:lnSpc>
              <a:buFont typeface="Wingdings" pitchFamily="2" charset="2"/>
              <a:buChar char="q"/>
            </a:pPr>
            <a:r>
              <a:rPr lang="en-GB" sz="2400" dirty="0"/>
              <a:t>Ethiopia is the second most populous country in Africa</a:t>
            </a:r>
          </a:p>
          <a:p>
            <a:pPr marL="342900" indent="-342900">
              <a:lnSpc>
                <a:spcPct val="150000"/>
              </a:lnSpc>
              <a:buFont typeface="Wingdings" pitchFamily="2" charset="2"/>
              <a:buChar char="q"/>
            </a:pPr>
            <a:r>
              <a:rPr lang="en-GB" sz="2400" dirty="0"/>
              <a:t>The health system is decentralized</a:t>
            </a:r>
          </a:p>
          <a:p>
            <a:pPr marL="342900" indent="-342900">
              <a:lnSpc>
                <a:spcPct val="150000"/>
              </a:lnSpc>
              <a:buFont typeface="Wingdings" pitchFamily="2" charset="2"/>
              <a:buChar char="q"/>
            </a:pPr>
            <a:r>
              <a:rPr lang="en-GB" sz="2400" dirty="0"/>
              <a:t>Has a three-tier referral system</a:t>
            </a:r>
          </a:p>
          <a:p>
            <a:pPr marL="342900" indent="-342900">
              <a:lnSpc>
                <a:spcPct val="150000"/>
              </a:lnSpc>
              <a:buFont typeface="Wingdings" pitchFamily="2" charset="2"/>
              <a:buChar char="q"/>
            </a:pPr>
            <a:r>
              <a:rPr lang="en-GB" sz="2400" dirty="0"/>
              <a:t>A PHC unit consists of five health posts, a health center and a primary hospital</a:t>
            </a:r>
            <a:r>
              <a:rPr lang="en-ET" sz="2400" dirty="0"/>
              <a:t> </a:t>
            </a:r>
          </a:p>
          <a:p>
            <a:pPr>
              <a:lnSpc>
                <a:spcPct val="150000"/>
              </a:lnSpc>
            </a:pPr>
            <a:endParaRPr lang="en-GB" sz="2400" dirty="0"/>
          </a:p>
          <a:p>
            <a:endParaRPr lang="en-ET" sz="2400" dirty="0"/>
          </a:p>
        </p:txBody>
      </p:sp>
    </p:spTree>
    <p:extLst>
      <p:ext uri="{BB962C8B-B14F-4D97-AF65-F5344CB8AC3E}">
        <p14:creationId xmlns:p14="http://schemas.microsoft.com/office/powerpoint/2010/main" val="305488582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659219" y="269383"/>
            <a:ext cx="10122195" cy="6063198"/>
          </a:xfrm>
          <a:prstGeom prst="rect">
            <a:avLst/>
          </a:prstGeom>
          <a:noFill/>
        </p:spPr>
        <p:txBody>
          <a:bodyPr wrap="square" rtlCol="0">
            <a:spAutoFit/>
          </a:bodyPr>
          <a:lstStyle/>
          <a:p>
            <a:r>
              <a:rPr lang="en-ET" sz="2800" b="1" dirty="0"/>
              <a:t>Conclusion</a:t>
            </a:r>
          </a:p>
          <a:p>
            <a:endParaRPr lang="en-ET" sz="2400" b="1" dirty="0"/>
          </a:p>
          <a:p>
            <a:pPr marL="342900" indent="-342900">
              <a:buFont typeface="Arial" panose="020B0604020202020204" pitchFamily="34" charset="0"/>
              <a:buChar cha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Sub-national health structures waged a swift and coordinated response to COVID-19 at the start of the pandemic. </a:t>
            </a:r>
          </a:p>
          <a:p>
            <a:pPr marL="342900" indent="-342900">
              <a:buFont typeface="Arial" panose="020B0604020202020204" pitchFamily="34" charset="0"/>
              <a:buChar char="•"/>
            </a:pP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Response was strained from the beginning – due to a shortage of health workers, space, equipment and supplies – and began to fray as the pandemic worsened.</a:t>
            </a:r>
          </a:p>
          <a:p>
            <a:pPr marL="342900" indent="-342900">
              <a:buFont typeface="Arial" panose="020B0604020202020204" pitchFamily="34" charset="0"/>
              <a:buChar char="•"/>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Gill Sans MT" panose="020B0502020104020203" pitchFamily="34" charset="0"/>
                <a:ea typeface="Calibri" panose="020F0502020204030204" pitchFamily="34" charset="0"/>
                <a:cs typeface="Times New Roman" panose="02020603050405020304" pitchFamily="18" charset="0"/>
              </a:rPr>
              <a:t>M</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ultisectoral collaboration declined within six months of pandemic, leaving health sector to shoulder response with limited resources.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Local health systems also failed to take account of and maintain essential health services, potentially derailing progress made in maternal and child health, HIV/AIDS and tuberculosis.</a:t>
            </a:r>
            <a:endParaRPr lang="en-GB" sz="2400" i="1" dirty="0"/>
          </a:p>
          <a:p>
            <a:endParaRPr lang="en-ET" sz="2400" b="1" dirty="0"/>
          </a:p>
        </p:txBody>
      </p:sp>
    </p:spTree>
    <p:extLst>
      <p:ext uri="{BB962C8B-B14F-4D97-AF65-F5344CB8AC3E}">
        <p14:creationId xmlns:p14="http://schemas.microsoft.com/office/powerpoint/2010/main" val="15954830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659219" y="269383"/>
            <a:ext cx="10780509" cy="6063198"/>
          </a:xfrm>
          <a:prstGeom prst="rect">
            <a:avLst/>
          </a:prstGeom>
          <a:noFill/>
        </p:spPr>
        <p:txBody>
          <a:bodyPr wrap="square" rtlCol="0">
            <a:spAutoFit/>
          </a:bodyPr>
          <a:lstStyle/>
          <a:p>
            <a:r>
              <a:rPr lang="en-ET" sz="2800" b="1" dirty="0"/>
              <a:t>Recommendation</a:t>
            </a:r>
          </a:p>
          <a:p>
            <a:endParaRPr lang="en-ET" sz="2400" b="1" dirty="0"/>
          </a:p>
          <a:p>
            <a:r>
              <a:rPr lang="en-GB" sz="2400" dirty="0">
                <a:effectLst/>
                <a:latin typeface="Gill Sans MT" panose="020B0502020104020203" pitchFamily="34" charset="0"/>
                <a:ea typeface="Calibri" panose="020F0502020204030204" pitchFamily="34" charset="0"/>
                <a:cs typeface="Times New Roman" panose="02020603050405020304" pitchFamily="18" charset="0"/>
              </a:rPr>
              <a:t>As the number of infections in Ethiopia rise, we recommend: </a:t>
            </a:r>
          </a:p>
          <a:p>
            <a:pPr marL="742950" lvl="1" indent="-285750">
              <a:buFont typeface="Arial" panose="020B0604020202020204" pitchFamily="34" charset="0"/>
              <a:buChar char="•"/>
            </a:pPr>
            <a:endParaRPr lang="en-GB" sz="2400" dirty="0">
              <a:effectLst/>
              <a:latin typeface="Gill Sans MT" panose="020B0502020104020203"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GB" sz="2400" dirty="0">
                <a:effectLst/>
                <a:latin typeface="Gill Sans MT" panose="020B0502020104020203" pitchFamily="34" charset="0"/>
                <a:ea typeface="Calibri" panose="020F0502020204030204" pitchFamily="34" charset="0"/>
                <a:cs typeface="Arial" panose="020B0604020202020204" pitchFamily="34" charset="0"/>
              </a:rPr>
              <a:t>reengaging local administrations and actors outside the health sector, including academic institutions and local businesses, in the response effort; </a:t>
            </a:r>
          </a:p>
          <a:p>
            <a:pPr marL="742950" lvl="1" indent="-285750">
              <a:buFont typeface="Arial" panose="020B0604020202020204" pitchFamily="34" charset="0"/>
              <a:buChar char="•"/>
            </a:pPr>
            <a:endParaRPr lang="en-GB" sz="2400" dirty="0">
              <a:effectLst/>
              <a:latin typeface="Gill Sans MT" panose="020B0502020104020203"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GB" sz="2400" dirty="0">
                <a:effectLst/>
                <a:latin typeface="Gill Sans MT" panose="020B0502020104020203" pitchFamily="34" charset="0"/>
                <a:ea typeface="Calibri" panose="020F0502020204030204" pitchFamily="34" charset="0"/>
                <a:cs typeface="Arial" panose="020B0604020202020204" pitchFamily="34" charset="0"/>
              </a:rPr>
              <a:t>s</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trengthening resource mobilization for COVID supplies and equipment; </a:t>
            </a:r>
          </a:p>
          <a:p>
            <a:pPr marL="742950" lvl="1" indent="-285750">
              <a:buFont typeface="Arial" panose="020B0604020202020204" pitchFamily="34" charset="0"/>
              <a:buChar char="•"/>
            </a:pP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improving testing capacity across the country; </a:t>
            </a:r>
          </a:p>
          <a:p>
            <a:pPr marL="742950" lvl="1" indent="-285750">
              <a:buFont typeface="Arial" panose="020B0604020202020204" pitchFamily="34" charset="0"/>
              <a:buChar char="•"/>
            </a:pP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collaborating with local media and community leaders to dispel public misconceptions about COVID and strengthen community adherence to prevention measures</a:t>
            </a:r>
            <a:r>
              <a:rPr lang="en-GB" sz="2400" dirty="0">
                <a:latin typeface="Gill Sans MT" panose="020B0502020104020203" pitchFamily="34" charset="0"/>
                <a:ea typeface="Calibri" panose="020F0502020204030204" pitchFamily="34" charset="0"/>
                <a:cs typeface="Times New Roman" panose="02020603050405020304" pitchFamily="18" charset="0"/>
              </a:rPr>
              <a:t>;</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2400" dirty="0">
                <a:latin typeface="Gill Sans MT" panose="020B0502020104020203" pitchFamily="34" charset="0"/>
                <a:ea typeface="Calibri" panose="020F0502020204030204" pitchFamily="34" charset="0"/>
                <a:cs typeface="Times New Roman" panose="02020603050405020304" pitchFamily="18" charset="0"/>
              </a:rPr>
              <a:t>Learn from this experience and build capacity for similar challenges.</a:t>
            </a:r>
            <a:endParaRPr lang="en-GB" sz="2400" dirty="0">
              <a:effectLst/>
              <a:latin typeface="Gill Sans MT" panose="020B0502020104020203" pitchFamily="34" charset="0"/>
              <a:ea typeface="Calibri" panose="020F0502020204030204" pitchFamily="34" charset="0"/>
              <a:cs typeface="Arial" panose="020B0604020202020204" pitchFamily="34" charset="0"/>
            </a:endParaRPr>
          </a:p>
          <a:p>
            <a:endParaRPr lang="en-ET" sz="2400" b="1" dirty="0"/>
          </a:p>
        </p:txBody>
      </p:sp>
    </p:spTree>
    <p:extLst>
      <p:ext uri="{BB962C8B-B14F-4D97-AF65-F5344CB8AC3E}">
        <p14:creationId xmlns:p14="http://schemas.microsoft.com/office/powerpoint/2010/main" val="140745037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413588" y="2155359"/>
            <a:ext cx="10780509" cy="1323439"/>
          </a:xfrm>
          <a:prstGeom prst="rect">
            <a:avLst/>
          </a:prstGeom>
          <a:noFill/>
        </p:spPr>
        <p:txBody>
          <a:bodyPr wrap="square" rtlCol="0">
            <a:spAutoFit/>
          </a:bodyPr>
          <a:lstStyle/>
          <a:p>
            <a:pPr algn="ctr"/>
            <a:r>
              <a:rPr lang="en-ET" sz="8000" b="1" dirty="0"/>
              <a:t>Thank you !</a:t>
            </a:r>
          </a:p>
        </p:txBody>
      </p:sp>
    </p:spTree>
    <p:extLst>
      <p:ext uri="{BB962C8B-B14F-4D97-AF65-F5344CB8AC3E}">
        <p14:creationId xmlns:p14="http://schemas.microsoft.com/office/powerpoint/2010/main" val="198485139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659219" y="833587"/>
            <a:ext cx="3806456" cy="2123658"/>
          </a:xfrm>
          <a:prstGeom prst="rect">
            <a:avLst/>
          </a:prstGeom>
          <a:noFill/>
        </p:spPr>
        <p:txBody>
          <a:bodyPr wrap="square" rtlCol="0">
            <a:spAutoFit/>
          </a:bodyPr>
          <a:lstStyle/>
          <a:p>
            <a:pPr>
              <a:lnSpc>
                <a:spcPct val="150000"/>
              </a:lnSpc>
            </a:pPr>
            <a:endParaRPr lang="en-GB" sz="2400" b="1" dirty="0"/>
          </a:p>
          <a:p>
            <a:pPr>
              <a:lnSpc>
                <a:spcPct val="150000"/>
              </a:lnSpc>
            </a:pPr>
            <a:endParaRPr lang="en-GB" sz="2400" b="1" dirty="0"/>
          </a:p>
          <a:p>
            <a:pPr>
              <a:lnSpc>
                <a:spcPct val="150000"/>
              </a:lnSpc>
            </a:pPr>
            <a:endParaRPr lang="en-GB" sz="2400" dirty="0"/>
          </a:p>
          <a:p>
            <a:endParaRPr lang="en-ET" sz="2400" dirty="0"/>
          </a:p>
        </p:txBody>
      </p:sp>
      <p:pic>
        <p:nvPicPr>
          <p:cNvPr id="3" name="Picture 4" descr="ethiopia map">
            <a:extLst>
              <a:ext uri="{FF2B5EF4-FFF2-40B4-BE49-F238E27FC236}">
                <a16:creationId xmlns:a16="http://schemas.microsoft.com/office/drawing/2014/main" id="{6C564168-66BD-5F49-7183-81E5F7D0B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612" y="1178392"/>
            <a:ext cx="6440904" cy="508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91CB42BC-5E7B-7642-56CC-5E9739A78237}"/>
              </a:ext>
            </a:extLst>
          </p:cNvPr>
          <p:cNvSpPr txBox="1">
            <a:spLocks/>
          </p:cNvSpPr>
          <p:nvPr/>
        </p:nvSpPr>
        <p:spPr>
          <a:xfrm>
            <a:off x="1190728" y="246660"/>
            <a:ext cx="10972800" cy="698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ET" sz="2800" b="1" dirty="0">
                <a:latin typeface="+mn-lt"/>
              </a:rPr>
              <a:t>Background: Ethiopia [2]</a:t>
            </a:r>
            <a:endParaRPr lang="en-ET" sz="4000" b="1" dirty="0">
              <a:latin typeface="+mn-lt"/>
            </a:endParaRPr>
          </a:p>
        </p:txBody>
      </p:sp>
      <p:sp>
        <p:nvSpPr>
          <p:cNvPr id="5" name="AutoShape 11">
            <a:extLst>
              <a:ext uri="{FF2B5EF4-FFF2-40B4-BE49-F238E27FC236}">
                <a16:creationId xmlns:a16="http://schemas.microsoft.com/office/drawing/2014/main" id="{99FE9BA6-DDCA-E11A-E66F-A24433DC768C}"/>
              </a:ext>
            </a:extLst>
          </p:cNvPr>
          <p:cNvSpPr txBox="1">
            <a:spLocks noChangeArrowheads="1"/>
          </p:cNvSpPr>
          <p:nvPr/>
        </p:nvSpPr>
        <p:spPr bwMode="auto">
          <a:xfrm>
            <a:off x="2000543" y="1226130"/>
            <a:ext cx="3364441" cy="974504"/>
          </a:xfrm>
          <a:prstGeom prst="homePlate">
            <a:avLst>
              <a:gd name="adj" fmla="val 0"/>
            </a:avLst>
          </a:prstGeom>
        </p:spPr>
        <p:style>
          <a:lnRef idx="2">
            <a:schemeClr val="dk1"/>
          </a:lnRef>
          <a:fillRef idx="1">
            <a:schemeClr val="lt1"/>
          </a:fillRef>
          <a:effectRef idx="0">
            <a:schemeClr val="dk1"/>
          </a:effectRef>
          <a:fontRef idx="minor">
            <a:schemeClr val="dk1"/>
          </a:fontRef>
        </p:style>
        <p:txBody>
          <a:bodyPr vert="horz" wrap="none" lIns="91440" tIns="45720" rIns="91440" bIns="45720" rtlCol="0" anchor="ctr"/>
          <a:lstStyle>
            <a:defPPr>
              <a:defRPr lang="en-ET"/>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nSpc>
                <a:spcPct val="80000"/>
              </a:lnSpc>
            </a:pPr>
            <a:r>
              <a:rPr lang="en-US" altLang="en-US" sz="2000">
                <a:latin typeface="Calibri" panose="020F0502020204030204" pitchFamily="34" charset="0"/>
              </a:rPr>
              <a:t>Population &gt;123  million</a:t>
            </a:r>
          </a:p>
          <a:p>
            <a:pPr>
              <a:lnSpc>
                <a:spcPct val="80000"/>
              </a:lnSpc>
            </a:pPr>
            <a:r>
              <a:rPr lang="en-US" altLang="en-US" sz="2000">
                <a:latin typeface="Calibri" panose="020F0502020204030204" pitchFamily="34" charset="0"/>
              </a:rPr>
              <a:t>Population growth rate 2.57%</a:t>
            </a:r>
            <a:endParaRPr lang="en-US" altLang="en-US" sz="2000" dirty="0">
              <a:latin typeface="Calibri" panose="020F0502020204030204" pitchFamily="34" charset="0"/>
            </a:endParaRPr>
          </a:p>
        </p:txBody>
      </p:sp>
      <p:sp>
        <p:nvSpPr>
          <p:cNvPr id="6" name="AutoShape 11">
            <a:extLst>
              <a:ext uri="{FF2B5EF4-FFF2-40B4-BE49-F238E27FC236}">
                <a16:creationId xmlns:a16="http://schemas.microsoft.com/office/drawing/2014/main" id="{D33DCC93-CDAC-AED6-3A96-D8209F86F1A1}"/>
              </a:ext>
            </a:extLst>
          </p:cNvPr>
          <p:cNvSpPr>
            <a:spLocks noChangeArrowheads="1"/>
          </p:cNvSpPr>
          <p:nvPr/>
        </p:nvSpPr>
        <p:spPr bwMode="auto">
          <a:xfrm>
            <a:off x="1996141" y="2539875"/>
            <a:ext cx="3364441" cy="974504"/>
          </a:xfrm>
          <a:prstGeom prst="homePlate">
            <a:avLst>
              <a:gd name="adj" fmla="val 0"/>
            </a:avLst>
          </a:prstGeom>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2000" dirty="0">
                <a:latin typeface="Calibri" panose="020F0502020204030204" pitchFamily="34" charset="0"/>
              </a:rPr>
              <a:t>Nine Regional States </a:t>
            </a:r>
          </a:p>
          <a:p>
            <a:pPr eaLnBrk="1" hangingPunct="1">
              <a:lnSpc>
                <a:spcPct val="80000"/>
              </a:lnSpc>
            </a:pPr>
            <a:r>
              <a:rPr lang="en-US" altLang="en-US" sz="2000" dirty="0">
                <a:latin typeface="Calibri" panose="020F0502020204030204" pitchFamily="34" charset="0"/>
              </a:rPr>
              <a:t>Two City Administrations</a:t>
            </a:r>
          </a:p>
        </p:txBody>
      </p:sp>
      <p:sp>
        <p:nvSpPr>
          <p:cNvPr id="7" name="AutoShape 10">
            <a:extLst>
              <a:ext uri="{FF2B5EF4-FFF2-40B4-BE49-F238E27FC236}">
                <a16:creationId xmlns:a16="http://schemas.microsoft.com/office/drawing/2014/main" id="{56E3C309-5655-4013-0FA1-68488F0D1DC4}"/>
              </a:ext>
            </a:extLst>
          </p:cNvPr>
          <p:cNvSpPr>
            <a:spLocks noChangeArrowheads="1"/>
          </p:cNvSpPr>
          <p:nvPr/>
        </p:nvSpPr>
        <p:spPr bwMode="auto">
          <a:xfrm>
            <a:off x="1996140" y="3857135"/>
            <a:ext cx="3364440" cy="980490"/>
          </a:xfrm>
          <a:prstGeom prst="homePlate">
            <a:avLst>
              <a:gd name="adj" fmla="val 977"/>
            </a:avLst>
          </a:prstGeom>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2000" dirty="0">
                <a:latin typeface="Calibri" panose="020F0502020204030204" pitchFamily="34" charset="0"/>
              </a:rPr>
              <a:t>80% live in rural areas</a:t>
            </a:r>
          </a:p>
          <a:p>
            <a:pPr eaLnBrk="1" hangingPunct="1">
              <a:lnSpc>
                <a:spcPct val="80000"/>
              </a:lnSpc>
            </a:pPr>
            <a:r>
              <a:rPr lang="en-US" altLang="en-US" sz="2000" dirty="0">
                <a:latin typeface="Calibri" panose="020F0502020204030204" pitchFamily="34" charset="0"/>
              </a:rPr>
              <a:t>Life expectancy 67 years</a:t>
            </a:r>
            <a:endParaRPr lang="en-US" altLang="en-US" sz="2000" dirty="0">
              <a:latin typeface="Baskerville Old Face" panose="02020602080505020303" pitchFamily="18" charset="0"/>
              <a:cs typeface="BrowalliaUPC" panose="020B0604020202020204" pitchFamily="34" charset="-34"/>
            </a:endParaRPr>
          </a:p>
        </p:txBody>
      </p:sp>
    </p:spTree>
    <p:extLst>
      <p:ext uri="{BB962C8B-B14F-4D97-AF65-F5344CB8AC3E}">
        <p14:creationId xmlns:p14="http://schemas.microsoft.com/office/powerpoint/2010/main" val="235027224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1589090" y="142577"/>
            <a:ext cx="9013183" cy="1015663"/>
          </a:xfrm>
          <a:prstGeom prst="rect">
            <a:avLst/>
          </a:prstGeom>
          <a:noFill/>
        </p:spPr>
        <p:txBody>
          <a:bodyPr wrap="square" rtlCol="0">
            <a:spAutoFit/>
          </a:bodyPr>
          <a:lstStyle/>
          <a:p>
            <a:pPr>
              <a:lnSpc>
                <a:spcPct val="150000"/>
              </a:lnSpc>
            </a:pPr>
            <a:endParaRPr lang="en-GB" sz="2400" dirty="0"/>
          </a:p>
          <a:p>
            <a:endParaRPr lang="en-ET" sz="2400" dirty="0"/>
          </a:p>
        </p:txBody>
      </p:sp>
      <p:pic>
        <p:nvPicPr>
          <p:cNvPr id="3" name="Picture 1" descr="page58image19559216">
            <a:extLst>
              <a:ext uri="{FF2B5EF4-FFF2-40B4-BE49-F238E27FC236}">
                <a16:creationId xmlns:a16="http://schemas.microsoft.com/office/drawing/2014/main" id="{A6DC0CCB-DB9F-6B4A-98FA-FA3175CF0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1270000"/>
            <a:ext cx="8748073" cy="5222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5BE75478-B152-BA20-E1BF-B7083314D71F}"/>
              </a:ext>
            </a:extLst>
          </p:cNvPr>
          <p:cNvSpPr txBox="1">
            <a:spLocks/>
          </p:cNvSpPr>
          <p:nvPr/>
        </p:nvSpPr>
        <p:spPr>
          <a:xfrm>
            <a:off x="609600" y="380854"/>
            <a:ext cx="10058400" cy="131302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Background [3] - District </a:t>
            </a:r>
            <a:r>
              <a:rPr lang="en-US" sz="2800" b="1" i="1" dirty="0">
                <a:latin typeface="+mn-lt"/>
              </a:rPr>
              <a:t>(Woreda)</a:t>
            </a:r>
            <a:r>
              <a:rPr lang="en-US" sz="2800" b="1" dirty="0">
                <a:latin typeface="+mn-lt"/>
              </a:rPr>
              <a:t>Health Care</a:t>
            </a:r>
            <a:r>
              <a:rPr lang="en-US" sz="2800" b="1" i="1" dirty="0">
                <a:latin typeface="+mn-lt"/>
              </a:rPr>
              <a:t>: </a:t>
            </a:r>
            <a:r>
              <a:rPr lang="en-US" sz="2800" b="1" dirty="0">
                <a:latin typeface="+mn-lt"/>
              </a:rPr>
              <a:t>PHC system vs Administrative levels</a:t>
            </a:r>
          </a:p>
        </p:txBody>
      </p:sp>
      <p:sp>
        <p:nvSpPr>
          <p:cNvPr id="5" name="TextBox 4">
            <a:extLst>
              <a:ext uri="{FF2B5EF4-FFF2-40B4-BE49-F238E27FC236}">
                <a16:creationId xmlns:a16="http://schemas.microsoft.com/office/drawing/2014/main" id="{61AD7C27-9D23-7F50-5665-666C56D0CFB3}"/>
              </a:ext>
            </a:extLst>
          </p:cNvPr>
          <p:cNvSpPr txBox="1"/>
          <p:nvPr/>
        </p:nvSpPr>
        <p:spPr>
          <a:xfrm>
            <a:off x="-49873" y="6962987"/>
            <a:ext cx="12191365" cy="646331"/>
          </a:xfrm>
          <a:prstGeom prst="rect">
            <a:avLst/>
          </a:prstGeom>
          <a:noFill/>
        </p:spPr>
        <p:txBody>
          <a:bodyPr wrap="square" rtlCol="0">
            <a:spAutoFit/>
          </a:bodyPr>
          <a:lstStyle/>
          <a:p>
            <a:r>
              <a:rPr lang="en-ET" dirty="0"/>
              <a:t>HEP – Health Extension Program; Dominantly women serving at community level (health post,  homevist, outreach, etc); </a:t>
            </a:r>
          </a:p>
          <a:p>
            <a:r>
              <a:rPr lang="en-ET" dirty="0"/>
              <a:t>high school complete with one year training;  Work in three settings: Agrarian, Pastoralist and Urban  </a:t>
            </a:r>
          </a:p>
        </p:txBody>
      </p:sp>
    </p:spTree>
    <p:extLst>
      <p:ext uri="{BB962C8B-B14F-4D97-AF65-F5344CB8AC3E}">
        <p14:creationId xmlns:p14="http://schemas.microsoft.com/office/powerpoint/2010/main" val="125254834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1589090" y="833587"/>
            <a:ext cx="9013183" cy="1015663"/>
          </a:xfrm>
          <a:prstGeom prst="rect">
            <a:avLst/>
          </a:prstGeom>
          <a:noFill/>
        </p:spPr>
        <p:txBody>
          <a:bodyPr wrap="square" rtlCol="0">
            <a:spAutoFit/>
          </a:bodyPr>
          <a:lstStyle/>
          <a:p>
            <a:pPr>
              <a:lnSpc>
                <a:spcPct val="150000"/>
              </a:lnSpc>
            </a:pPr>
            <a:endParaRPr lang="en-GB" sz="2400" dirty="0"/>
          </a:p>
          <a:p>
            <a:endParaRPr lang="en-ET" sz="2400" dirty="0"/>
          </a:p>
        </p:txBody>
      </p:sp>
      <p:pic>
        <p:nvPicPr>
          <p:cNvPr id="4" name="Picture 1" descr="page34image56912656">
            <a:extLst>
              <a:ext uri="{FF2B5EF4-FFF2-40B4-BE49-F238E27FC236}">
                <a16:creationId xmlns:a16="http://schemas.microsoft.com/office/drawing/2014/main" id="{3D85222E-8CDB-699C-CD00-D588D8E0B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141" y="1226131"/>
            <a:ext cx="8195318" cy="52667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B560092-DA75-9E5C-709F-9B0BC42EAF49}"/>
              </a:ext>
            </a:extLst>
          </p:cNvPr>
          <p:cNvSpPr txBox="1">
            <a:spLocks/>
          </p:cNvSpPr>
          <p:nvPr/>
        </p:nvSpPr>
        <p:spPr>
          <a:xfrm>
            <a:off x="629520" y="373275"/>
            <a:ext cx="10972800" cy="8528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ET" sz="2800" b="1" dirty="0">
                <a:latin typeface="+mn-lt"/>
              </a:rPr>
              <a:t>Background [4] - Levels of Health Care</a:t>
            </a:r>
          </a:p>
        </p:txBody>
      </p:sp>
    </p:spTree>
    <p:extLst>
      <p:ext uri="{BB962C8B-B14F-4D97-AF65-F5344CB8AC3E}">
        <p14:creationId xmlns:p14="http://schemas.microsoft.com/office/powerpoint/2010/main" val="294389392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1625600" y="1236134"/>
            <a:ext cx="8873067" cy="4985980"/>
          </a:xfrm>
          <a:prstGeom prst="rect">
            <a:avLst/>
          </a:prstGeom>
          <a:noFill/>
        </p:spPr>
        <p:txBody>
          <a:bodyPr wrap="square" rtlCol="0">
            <a:spAutoFit/>
          </a:bodyPr>
          <a:lstStyle/>
          <a:p>
            <a:pPr>
              <a:lnSpc>
                <a:spcPct val="150000"/>
              </a:lnSpc>
            </a:pPr>
            <a:r>
              <a:rPr lang="en-GB" sz="2400" b="1" dirty="0"/>
              <a:t>COVID-19</a:t>
            </a:r>
          </a:p>
          <a:p>
            <a:pPr marL="457200" indent="-457200">
              <a:lnSpc>
                <a:spcPct val="150000"/>
              </a:lnSpc>
              <a:buFont typeface="Arial" panose="020B0604020202020204" pitchFamily="34" charset="0"/>
              <a:buChar char="•"/>
            </a:pPr>
            <a:r>
              <a:rPr lang="en-GB" sz="2400" dirty="0"/>
              <a:t>First case of COVID-19 was reported on 13 March 2020</a:t>
            </a:r>
          </a:p>
          <a:p>
            <a:pPr marL="457200" indent="-457200">
              <a:lnSpc>
                <a:spcPct val="150000"/>
              </a:lnSpc>
              <a:buFont typeface="Arial" panose="020B0604020202020204" pitchFamily="34" charset="0"/>
              <a:buChar char="•"/>
            </a:pPr>
            <a:r>
              <a:rPr lang="en-GB" sz="2400" dirty="0"/>
              <a:t>Prior to the report: containment measures and trainings were underway</a:t>
            </a:r>
          </a:p>
          <a:p>
            <a:pPr marL="457200" indent="-457200">
              <a:lnSpc>
                <a:spcPct val="150000"/>
              </a:lnSpc>
              <a:buFont typeface="Arial" panose="020B0604020202020204" pitchFamily="34" charset="0"/>
              <a:buChar char="•"/>
            </a:pPr>
            <a:r>
              <a:rPr lang="en-GB" sz="2400" dirty="0"/>
              <a:t>By September 2020:  75,368 cases and 1,198 deaths occurred  </a:t>
            </a:r>
            <a:endParaRPr lang="en-GB" sz="2800" b="1" dirty="0"/>
          </a:p>
          <a:p>
            <a:pPr>
              <a:lnSpc>
                <a:spcPct val="150000"/>
              </a:lnSpc>
            </a:pPr>
            <a:r>
              <a:rPr lang="en-GB" sz="2400" b="1" dirty="0"/>
              <a:t>Objective</a:t>
            </a:r>
          </a:p>
          <a:p>
            <a:pPr marL="342900" indent="-342900">
              <a:lnSpc>
                <a:spcPct val="150000"/>
              </a:lnSpc>
              <a:buFont typeface="Arial" panose="020B0604020202020204" pitchFamily="34" charset="0"/>
              <a:buChar char="•"/>
            </a:pPr>
            <a:r>
              <a:rPr lang="en-GB" sz="2400" dirty="0"/>
              <a:t>To explore how primary health care units in Ethiopia responded to COVID-19 and the impact on essential health services.</a:t>
            </a:r>
          </a:p>
          <a:p>
            <a:endParaRPr lang="en-ET" sz="2400" dirty="0"/>
          </a:p>
        </p:txBody>
      </p:sp>
      <p:sp>
        <p:nvSpPr>
          <p:cNvPr id="3" name="TextBox 2">
            <a:extLst>
              <a:ext uri="{FF2B5EF4-FFF2-40B4-BE49-F238E27FC236}">
                <a16:creationId xmlns:a16="http://schemas.microsoft.com/office/drawing/2014/main" id="{B615EC0D-95EE-C937-9464-76485BE4CF0B}"/>
              </a:ext>
            </a:extLst>
          </p:cNvPr>
          <p:cNvSpPr txBox="1"/>
          <p:nvPr/>
        </p:nvSpPr>
        <p:spPr>
          <a:xfrm>
            <a:off x="1473201" y="496463"/>
            <a:ext cx="7416800" cy="523220"/>
          </a:xfrm>
          <a:prstGeom prst="rect">
            <a:avLst/>
          </a:prstGeom>
          <a:noFill/>
        </p:spPr>
        <p:txBody>
          <a:bodyPr wrap="square" rtlCol="0">
            <a:spAutoFit/>
          </a:bodyPr>
          <a:lstStyle/>
          <a:p>
            <a:r>
              <a:rPr lang="en-ET" sz="2800" b="1" dirty="0"/>
              <a:t>Background [5]</a:t>
            </a:r>
          </a:p>
        </p:txBody>
      </p:sp>
    </p:spTree>
    <p:extLst>
      <p:ext uri="{BB962C8B-B14F-4D97-AF65-F5344CB8AC3E}">
        <p14:creationId xmlns:p14="http://schemas.microsoft.com/office/powerpoint/2010/main" val="187862017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1589090" y="335845"/>
            <a:ext cx="9013183" cy="6247864"/>
          </a:xfrm>
          <a:prstGeom prst="rect">
            <a:avLst/>
          </a:prstGeom>
          <a:noFill/>
        </p:spPr>
        <p:txBody>
          <a:bodyPr wrap="square" rtlCol="0">
            <a:spAutoFit/>
          </a:bodyPr>
          <a:lstStyle/>
          <a:p>
            <a:pPr>
              <a:lnSpc>
                <a:spcPct val="150000"/>
              </a:lnSpc>
            </a:pPr>
            <a:endParaRPr lang="en-GB" sz="2400" b="1" dirty="0"/>
          </a:p>
          <a:p>
            <a:r>
              <a:rPr lang="en-ET" sz="2800" b="1" dirty="0"/>
              <a:t>Methods [1]</a:t>
            </a:r>
          </a:p>
          <a:p>
            <a:endParaRPr lang="en-ET" sz="2400" dirty="0"/>
          </a:p>
          <a:p>
            <a:pPr marL="342900" indent="-342900">
              <a:lnSpc>
                <a:spcPct val="150000"/>
              </a:lnSpc>
              <a:buFont typeface="Wingdings" pitchFamily="2" charset="2"/>
              <a:buChar char="q"/>
            </a:pPr>
            <a:r>
              <a:rPr lang="en-GB" sz="2400" dirty="0"/>
              <a:t>We conducted a qualitative study: exploratory/KII.  </a:t>
            </a:r>
          </a:p>
          <a:p>
            <a:pPr marL="342900" indent="-342900">
              <a:lnSpc>
                <a:spcPct val="150000"/>
              </a:lnSpc>
              <a:buFont typeface="Wingdings" pitchFamily="2" charset="2"/>
              <a:buChar char="q"/>
            </a:pPr>
            <a:r>
              <a:rPr lang="en-GB" sz="2400" dirty="0"/>
              <a:t>A total of 59 health leaders across regions purposively selected. </a:t>
            </a:r>
          </a:p>
          <a:p>
            <a:pPr marL="342900" indent="-342900">
              <a:lnSpc>
                <a:spcPct val="150000"/>
              </a:lnSpc>
              <a:buFont typeface="Wingdings" pitchFamily="2" charset="2"/>
              <a:buChar char="q"/>
            </a:pPr>
            <a:r>
              <a:rPr lang="en-GB" sz="2400" dirty="0"/>
              <a:t>Covered all regions (10) and two administrative cities.</a:t>
            </a:r>
          </a:p>
          <a:p>
            <a:pPr marL="342900" indent="-342900">
              <a:lnSpc>
                <a:spcPct val="150000"/>
              </a:lnSpc>
              <a:buFont typeface="Wingdings" pitchFamily="2" charset="2"/>
              <a:buChar char="q"/>
            </a:pPr>
            <a:r>
              <a:rPr lang="en-GB" sz="2400" dirty="0"/>
              <a:t>Data were collected using a semi-structured interview guide.</a:t>
            </a:r>
          </a:p>
          <a:p>
            <a:pPr marL="342900" indent="-342900">
              <a:lnSpc>
                <a:spcPct val="150000"/>
              </a:lnSpc>
              <a:buFont typeface="Wingdings" pitchFamily="2" charset="2"/>
              <a:buChar char="q"/>
            </a:pPr>
            <a:r>
              <a:rPr lang="en-GB" sz="2400" dirty="0"/>
              <a:t>Interviews were conducted in person; transcribed. </a:t>
            </a:r>
          </a:p>
          <a:p>
            <a:pPr marL="342900" indent="-342900">
              <a:lnSpc>
                <a:spcPct val="150000"/>
              </a:lnSpc>
              <a:buFont typeface="Wingdings" pitchFamily="2" charset="2"/>
              <a:buChar char="q"/>
            </a:pPr>
            <a:r>
              <a:rPr lang="en-GB" sz="2400" dirty="0"/>
              <a:t>Transcripts coded, categorized and themes developed; Thematic analysis.  </a:t>
            </a:r>
            <a:endParaRPr lang="en-ET" sz="2400" dirty="0"/>
          </a:p>
          <a:p>
            <a:pPr>
              <a:lnSpc>
                <a:spcPct val="150000"/>
              </a:lnSpc>
            </a:pPr>
            <a:endParaRPr lang="en-GB" sz="2400" dirty="0"/>
          </a:p>
          <a:p>
            <a:endParaRPr lang="en-ET" sz="2400" dirty="0"/>
          </a:p>
        </p:txBody>
      </p:sp>
    </p:spTree>
    <p:extLst>
      <p:ext uri="{BB962C8B-B14F-4D97-AF65-F5344CB8AC3E}">
        <p14:creationId xmlns:p14="http://schemas.microsoft.com/office/powerpoint/2010/main" val="9382737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1589090" y="833587"/>
            <a:ext cx="9638891" cy="5693866"/>
          </a:xfrm>
          <a:prstGeom prst="rect">
            <a:avLst/>
          </a:prstGeom>
          <a:noFill/>
        </p:spPr>
        <p:txBody>
          <a:bodyPr wrap="square" rtlCol="0">
            <a:spAutoFit/>
          </a:bodyPr>
          <a:lstStyle/>
          <a:p>
            <a:pPr>
              <a:lnSpc>
                <a:spcPct val="150000"/>
              </a:lnSpc>
            </a:pPr>
            <a:endParaRPr lang="en-GB" sz="2400" b="1" dirty="0"/>
          </a:p>
          <a:p>
            <a:r>
              <a:rPr lang="en-ET" sz="2800" b="1" dirty="0"/>
              <a:t>Results (Key findings) and discussion: </a:t>
            </a:r>
          </a:p>
          <a:p>
            <a:endParaRPr lang="en-ET" sz="2400" dirty="0"/>
          </a:p>
          <a:p>
            <a:pPr marL="285750" indent="-285750">
              <a:lnSpc>
                <a:spcPct val="150000"/>
              </a:lnSpc>
              <a:buFont typeface="Arial" panose="020B0604020202020204" pitchFamily="34" charset="0"/>
              <a:buChar char="•"/>
            </a:pPr>
            <a:r>
              <a:rPr lang="en-GB" sz="2400" dirty="0"/>
              <a:t>Out of 60 expected; 59 were interviewed.</a:t>
            </a:r>
          </a:p>
          <a:p>
            <a:pPr marL="285750" indent="-285750">
              <a:lnSpc>
                <a:spcPct val="150000"/>
              </a:lnSpc>
              <a:buFont typeface="Arial" panose="020B0604020202020204" pitchFamily="34" charset="0"/>
              <a:buChar char="•"/>
            </a:pPr>
            <a:r>
              <a:rPr lang="en-GB" sz="2400" dirty="0"/>
              <a:t>Mean age was 35 years. </a:t>
            </a:r>
          </a:p>
          <a:p>
            <a:pPr marL="285750" indent="-285750">
              <a:lnSpc>
                <a:spcPct val="150000"/>
              </a:lnSpc>
              <a:buFont typeface="Arial" panose="020B0604020202020204" pitchFamily="34" charset="0"/>
              <a:buChar char="•"/>
            </a:pPr>
            <a:r>
              <a:rPr lang="en-GB" sz="2400" dirty="0"/>
              <a:t>Majority (89.9%) were male. </a:t>
            </a:r>
          </a:p>
          <a:p>
            <a:pPr marL="285750" indent="-285750">
              <a:lnSpc>
                <a:spcPct val="150000"/>
              </a:lnSpc>
              <a:buFont typeface="Arial" panose="020B0604020202020204" pitchFamily="34" charset="0"/>
              <a:buChar char="•"/>
            </a:pPr>
            <a:r>
              <a:rPr lang="en-GB" sz="2400" dirty="0"/>
              <a:t>Nearly half (47.5%) of the participants held a baccalaureate degree (health officers, nurses, and other degrees).  </a:t>
            </a:r>
          </a:p>
          <a:p>
            <a:pPr marL="285750" indent="-285750">
              <a:lnSpc>
                <a:spcPct val="150000"/>
              </a:lnSpc>
              <a:buFont typeface="Arial" panose="020B0604020202020204" pitchFamily="34" charset="0"/>
              <a:buChar char="•"/>
            </a:pPr>
            <a:r>
              <a:rPr lang="en-GB" sz="2400" dirty="0"/>
              <a:t>44% percent were providers in health facilities.  </a:t>
            </a:r>
          </a:p>
          <a:p>
            <a:pPr marL="285750" indent="-285750">
              <a:lnSpc>
                <a:spcPct val="150000"/>
              </a:lnSpc>
              <a:buFont typeface="Arial" panose="020B0604020202020204" pitchFamily="34" charset="0"/>
              <a:buChar char="•"/>
            </a:pPr>
            <a:r>
              <a:rPr lang="en-GB" sz="2400" dirty="0"/>
              <a:t>Service years ranged from 2 to 40 years. </a:t>
            </a:r>
            <a:endParaRPr lang="en-GB" sz="3200" dirty="0"/>
          </a:p>
          <a:p>
            <a:endParaRPr lang="en-ET" sz="2400" dirty="0"/>
          </a:p>
        </p:txBody>
      </p:sp>
    </p:spTree>
    <p:extLst>
      <p:ext uri="{BB962C8B-B14F-4D97-AF65-F5344CB8AC3E}">
        <p14:creationId xmlns:p14="http://schemas.microsoft.com/office/powerpoint/2010/main" val="17183001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2" descr="IPHC-E Logo Versions without backgound copy"/>
          <p:cNvPicPr preferRelativeResize="0"/>
          <p:nvPr/>
        </p:nvPicPr>
        <p:blipFill rotWithShape="1">
          <a:blip r:embed="rId3">
            <a:alphaModFix/>
          </a:blip>
          <a:srcRect/>
          <a:stretch/>
        </p:blipFill>
        <p:spPr>
          <a:xfrm>
            <a:off x="10183495" y="-344805"/>
            <a:ext cx="2021205" cy="2021205"/>
          </a:xfrm>
          <a:prstGeom prst="rect">
            <a:avLst/>
          </a:prstGeom>
          <a:noFill/>
          <a:ln>
            <a:noFill/>
          </a:ln>
        </p:spPr>
      </p:pic>
      <p:sp>
        <p:nvSpPr>
          <p:cNvPr id="108" name="Google Shape;108;p2"/>
          <p:cNvSpPr/>
          <p:nvPr/>
        </p:nvSpPr>
        <p:spPr>
          <a:xfrm>
            <a:off x="0" y="6604635"/>
            <a:ext cx="12191365" cy="253365"/>
          </a:xfrm>
          <a:prstGeom prst="rect">
            <a:avLst/>
          </a:prstGeom>
          <a:solidFill>
            <a:srgbClr val="2B84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B42701-C444-73AF-C04A-88BFE93DBF7C}"/>
              </a:ext>
            </a:extLst>
          </p:cNvPr>
          <p:cNvSpPr txBox="1"/>
          <p:nvPr/>
        </p:nvSpPr>
        <p:spPr>
          <a:xfrm>
            <a:off x="914400" y="833587"/>
            <a:ext cx="10233498" cy="5693866"/>
          </a:xfrm>
          <a:prstGeom prst="rect">
            <a:avLst/>
          </a:prstGeom>
          <a:noFill/>
        </p:spPr>
        <p:txBody>
          <a:bodyPr wrap="square" rtlCol="0">
            <a:spAutoFit/>
          </a:bodyPr>
          <a:lstStyle/>
          <a:p>
            <a:r>
              <a:rPr lang="en-ET" sz="2800" b="1" dirty="0"/>
              <a:t>Results (Key findings) and discussion: [1]</a:t>
            </a:r>
          </a:p>
          <a:p>
            <a:endParaRPr lang="en-ET" sz="2400" b="1" dirty="0"/>
          </a:p>
          <a:p>
            <a:r>
              <a:rPr lang="en-ET" sz="2400" b="1" dirty="0"/>
              <a:t>Three Themes</a:t>
            </a:r>
          </a:p>
          <a:p>
            <a:pPr marL="342900" indent="-342900">
              <a:buFont typeface="+mj-lt"/>
              <a:buAutoNum type="arabicParenR"/>
            </a:pPr>
            <a:r>
              <a:rPr lang="en-GB" sz="2400" dirty="0"/>
              <a:t>Impact on Essential Health Services </a:t>
            </a:r>
          </a:p>
          <a:p>
            <a:pPr lvl="1"/>
            <a:endParaRPr lang="en-GB" sz="2400" b="1" i="1" dirty="0"/>
          </a:p>
          <a:p>
            <a:pPr lvl="1"/>
            <a:r>
              <a:rPr lang="en-GB" sz="2400" b="1" i="1" dirty="0"/>
              <a:t>Six subthemes</a:t>
            </a:r>
            <a:r>
              <a:rPr lang="en-GB" sz="2400" dirty="0"/>
              <a:t>: </a:t>
            </a:r>
          </a:p>
          <a:p>
            <a:pPr lvl="1"/>
            <a:r>
              <a:rPr lang="en-GB" sz="2400" i="1" dirty="0"/>
              <a:t>a) Impact on service utilization, b) Impact on service delivery, c) Services affected by COVID-19, d) Impact on health outcomes, e) Impact on the health workforce, and f) Measures taken to maintain essential health services</a:t>
            </a:r>
          </a:p>
          <a:p>
            <a:pPr lvl="1"/>
            <a:endParaRPr lang="en-GB" sz="2400" i="1" dirty="0"/>
          </a:p>
          <a:p>
            <a:pPr marL="342900" indent="-342900">
              <a:buFont typeface="+mj-lt"/>
              <a:buAutoNum type="arabicParenR"/>
            </a:pPr>
            <a:r>
              <a:rPr lang="en-GB" sz="2400" dirty="0"/>
              <a:t>Participants’ Assessment of COVID-19, and </a:t>
            </a:r>
          </a:p>
          <a:p>
            <a:pPr marL="342900" indent="-342900">
              <a:buFont typeface="+mj-lt"/>
              <a:buAutoNum type="arabicParenR"/>
            </a:pPr>
            <a:endParaRPr lang="en-GB" sz="2400" dirty="0"/>
          </a:p>
          <a:p>
            <a:pPr marL="342900" indent="-342900">
              <a:buFont typeface="+mj-lt"/>
              <a:buAutoNum type="arabicParenR"/>
            </a:pPr>
            <a:r>
              <a:rPr lang="en-GB" sz="2400" dirty="0"/>
              <a:t>Challenges to COVID-19 response and resilience.</a:t>
            </a:r>
            <a:endParaRPr lang="en-ET" sz="3200" b="1" dirty="0"/>
          </a:p>
          <a:p>
            <a:endParaRPr lang="en-ET" sz="2400" b="1" dirty="0"/>
          </a:p>
          <a:p>
            <a:endParaRPr lang="en-ET" sz="2400" b="1" dirty="0"/>
          </a:p>
        </p:txBody>
      </p:sp>
    </p:spTree>
    <p:extLst>
      <p:ext uri="{BB962C8B-B14F-4D97-AF65-F5344CB8AC3E}">
        <p14:creationId xmlns:p14="http://schemas.microsoft.com/office/powerpoint/2010/main" val="314102919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C9AFCC186914696CD04584E6E213A" ma:contentTypeVersion="16" ma:contentTypeDescription="Create a new document." ma:contentTypeScope="" ma:versionID="e496f6a3c12ccc5441b088478a734579">
  <xsd:schema xmlns:xsd="http://www.w3.org/2001/XMLSchema" xmlns:xs="http://www.w3.org/2001/XMLSchema" xmlns:p="http://schemas.microsoft.com/office/2006/metadata/properties" xmlns:ns2="6886f10b-885e-4552-a943-f0fa8cdecf1d" xmlns:ns3="e8f77c0e-f691-4864-8de9-67cec92dc2fd" targetNamespace="http://schemas.microsoft.com/office/2006/metadata/properties" ma:root="true" ma:fieldsID="2b82879bf5fea0b1875d824b6d71090e" ns2:_="" ns3:_="">
    <xsd:import namespace="6886f10b-885e-4552-a943-f0fa8cdecf1d"/>
    <xsd:import namespace="e8f77c0e-f691-4864-8de9-67cec92dc2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6f10b-885e-4552-a943-f0fa8cdecf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255fac9-0007-425a-ab49-51a2bd72085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77c0e-f691-4864-8de9-67cec92dc2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c0730b5-6a26-4bca-ba5a-d9853be9b2f9}" ma:internalName="TaxCatchAll" ma:showField="CatchAllData" ma:web="e8f77c0e-f691-4864-8de9-67cec92dc2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8f77c0e-f691-4864-8de9-67cec92dc2fd" xsi:nil="true"/>
    <lcf76f155ced4ddcb4097134ff3c332f xmlns="6886f10b-885e-4552-a943-f0fa8cdecf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4F115C-E93C-4D39-AA14-CDA98D018CED}"/>
</file>

<file path=customXml/itemProps2.xml><?xml version="1.0" encoding="utf-8"?>
<ds:datastoreItem xmlns:ds="http://schemas.openxmlformats.org/officeDocument/2006/customXml" ds:itemID="{BE3F1586-7F0A-4C80-ACCE-EE247DB66A80}"/>
</file>

<file path=customXml/itemProps3.xml><?xml version="1.0" encoding="utf-8"?>
<ds:datastoreItem xmlns:ds="http://schemas.openxmlformats.org/officeDocument/2006/customXml" ds:itemID="{0627F462-0140-4C2C-9D67-FE169748FA7D}"/>
</file>

<file path=docProps/app.xml><?xml version="1.0" encoding="utf-8"?>
<Properties xmlns="http://schemas.openxmlformats.org/officeDocument/2006/extended-properties" xmlns:vt="http://schemas.openxmlformats.org/officeDocument/2006/docPropsVTypes">
  <TotalTime>357</TotalTime>
  <Words>1880</Words>
  <Application>Microsoft Macintosh PowerPoint</Application>
  <PresentationFormat>Widescreen</PresentationFormat>
  <Paragraphs>167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Baskerville Old Face</vt:lpstr>
      <vt:lpstr>Calibri</vt:lpstr>
      <vt:lpstr>Calibri Light</vt:lpstr>
      <vt:lpstr>Courier New</vt:lpstr>
      <vt:lpstr>Gill Sans MT</vt:lpstr>
      <vt:lpstr>Source Sans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Impact of COVID-19 on essential health services in primary health care units of Ethiopia </dc:title>
  <dc:creator>Getnet Mitike</dc:creator>
  <cp:lastModifiedBy>Getnet Mitike</cp:lastModifiedBy>
  <cp:revision>91</cp:revision>
  <dcterms:created xsi:type="dcterms:W3CDTF">2022-09-08T09:52:10Z</dcterms:created>
  <dcterms:modified xsi:type="dcterms:W3CDTF">2022-10-04T11:55:21Z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0x010100600C9AFCC186914696CD04584E6E213A</vt:lpwstr>
  </property>
</Properties>
</file>