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261" r:id="rId4"/>
    <p:sldId id="274" r:id="rId5"/>
    <p:sldId id="267" r:id="rId6"/>
    <p:sldId id="271" r:id="rId7"/>
    <p:sldId id="263" r:id="rId8"/>
    <p:sldId id="265" r:id="rId9"/>
    <p:sldId id="681" r:id="rId10"/>
    <p:sldId id="687" r:id="rId11"/>
    <p:sldId id="688" r:id="rId12"/>
    <p:sldId id="270" r:id="rId13"/>
    <p:sldId id="686" r:id="rId14"/>
    <p:sldId id="689" r:id="rId15"/>
    <p:sldId id="256" r:id="rId16"/>
    <p:sldId id="690" r:id="rId17"/>
    <p:sldId id="692" r:id="rId18"/>
    <p:sldId id="698" r:id="rId19"/>
    <p:sldId id="708" r:id="rId20"/>
    <p:sldId id="705" r:id="rId21"/>
    <p:sldId id="704" r:id="rId22"/>
    <p:sldId id="703" r:id="rId23"/>
    <p:sldId id="701" r:id="rId24"/>
    <p:sldId id="702" r:id="rId25"/>
    <p:sldId id="709" r:id="rId26"/>
    <p:sldId id="710" r:id="rId27"/>
    <p:sldId id="711" r:id="rId28"/>
    <p:sldId id="259" r:id="rId29"/>
    <p:sldId id="260" r:id="rId30"/>
    <p:sldId id="712" r:id="rId31"/>
    <p:sldId id="262" r:id="rId32"/>
    <p:sldId id="713" r:id="rId33"/>
    <p:sldId id="264" r:id="rId34"/>
    <p:sldId id="714" r:id="rId35"/>
    <p:sldId id="715" r:id="rId36"/>
    <p:sldId id="269" r:id="rId37"/>
    <p:sldId id="268" r:id="rId38"/>
    <p:sldId id="273" r:id="rId39"/>
    <p:sldId id="26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BBE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024" autoAdjust="0"/>
    <p:restoredTop sz="94660"/>
  </p:normalViewPr>
  <p:slideViewPr>
    <p:cSldViewPr snapToGrid="0">
      <p:cViewPr varScale="1">
        <p:scale>
          <a:sx n="101" d="100"/>
          <a:sy n="101" d="100"/>
        </p:scale>
        <p:origin x="232" y="68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D4609-6435-0D43-83BA-9F6263A643C7}" type="datetimeFigureOut">
              <a:rPr lang="en-US" smtClean="0"/>
              <a:t>8/14/20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16B2C-E19D-364A-A361-EFFD4CB7AB23}" type="slidenum">
              <a:rPr lang="en-US" smtClean="0"/>
              <a:t>‹#›</a:t>
            </a:fld>
            <a:endParaRPr lang="en-US"/>
          </a:p>
        </p:txBody>
      </p:sp>
    </p:spTree>
    <p:extLst>
      <p:ext uri="{BB962C8B-B14F-4D97-AF65-F5344CB8AC3E}">
        <p14:creationId xmlns:p14="http://schemas.microsoft.com/office/powerpoint/2010/main" val="13699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Review slides with multiple icons – too big </a:t>
            </a:r>
            <a:endParaRPr/>
          </a:p>
        </p:txBody>
      </p:sp>
      <p:sp>
        <p:nvSpPr>
          <p:cNvPr id="142" name="Google Shape;14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59124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I’ll tell you a bit about our response, this program and then how we used the home-based care reference guide for content within our trainings. </a:t>
            </a:r>
          </a:p>
          <a:p>
            <a:endParaRPr lang="en-US" dirty="0"/>
          </a:p>
          <a:p>
            <a:r>
              <a:rPr lang="en-US" dirty="0"/>
              <a:t>We use this home-based care guide as the foundation of our home-based care section of our training because the scope of the guide compliments our national response which is rooted in 9 pillars</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2313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Combine the groups when they cover risk communication and IPC</a:t>
            </a:r>
          </a:p>
          <a:p>
            <a:pPr lvl="1"/>
            <a:r>
              <a:rPr lang="en-US" dirty="0"/>
              <a:t>8 major hospitals </a:t>
            </a:r>
          </a:p>
          <a:p>
            <a:pPr lvl="2"/>
            <a:r>
              <a:rPr lang="en-US" dirty="0"/>
              <a:t>15-20 community members </a:t>
            </a:r>
          </a:p>
          <a:p>
            <a:pPr lvl="2"/>
            <a:r>
              <a:rPr lang="en-US" dirty="0"/>
              <a:t>120 community health workers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8378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For example after the training that covers the 9 pillars; the facility-based team prepares the facility for more </a:t>
            </a:r>
            <a:r>
              <a:rPr lang="en-US" dirty="0" err="1"/>
              <a:t>covid</a:t>
            </a:r>
            <a:r>
              <a:rPr lang="en-US" dirty="0"/>
              <a:t> cases or the 1</a:t>
            </a:r>
            <a:r>
              <a:rPr lang="en-US" baseline="30000" dirty="0"/>
              <a:t>st</a:t>
            </a:r>
            <a:r>
              <a:rPr lang="en-US" dirty="0"/>
              <a:t> case if they have never had the </a:t>
            </a:r>
            <a:r>
              <a:rPr lang="en-US" dirty="0" err="1"/>
              <a:t>covid</a:t>
            </a:r>
            <a:r>
              <a:rPr lang="en-US" dirty="0"/>
              <a:t> case.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28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ighlight>
                  <a:srgbClr val="FFFF00"/>
                </a:highlight>
              </a:rPr>
              <a:t>Used the guide to strengthen the training package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highlight>
                <a:srgbClr val="FFFF00"/>
              </a:highligh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ighlight>
                  <a:srgbClr val="FFFF00"/>
                </a:highlight>
              </a:rPr>
              <a:t>Questions that are often asked and answered in the HBC guide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highlight>
                <a:srgbClr val="FFFF00"/>
              </a:highlight>
            </a:endParaRPr>
          </a:p>
          <a:p>
            <a:pPr lvl="0"/>
            <a:r>
              <a:rPr lang="en-US" sz="1200" b="1" i="0" u="none" strike="noStrike" cap="none" dirty="0">
                <a:solidFill>
                  <a:schemeClr val="dk1"/>
                </a:solidFill>
                <a:effectLst/>
                <a:latin typeface="Calibri"/>
                <a:ea typeface="Calibri"/>
                <a:cs typeface="Calibri"/>
                <a:sym typeface="Calibri"/>
              </a:rPr>
              <a:t>How to do isolation at the household level?</a:t>
            </a:r>
            <a:endParaRPr lang="en-US" sz="1200" b="0" i="0" u="none" strike="noStrike" cap="none" dirty="0">
              <a:solidFill>
                <a:schemeClr val="dk1"/>
              </a:solidFill>
              <a:effectLst/>
              <a:latin typeface="Calibri"/>
              <a:ea typeface="Calibri"/>
              <a:cs typeface="Calibri"/>
              <a:sym typeface="Calibri"/>
            </a:endParaRPr>
          </a:p>
          <a:p>
            <a:pPr lvl="0"/>
            <a:r>
              <a:rPr lang="en-US" sz="1200" b="1" i="0" u="none" strike="noStrike" cap="none" dirty="0">
                <a:solidFill>
                  <a:schemeClr val="dk1"/>
                </a:solidFill>
                <a:effectLst/>
                <a:latin typeface="Calibri"/>
                <a:ea typeface="Calibri"/>
                <a:cs typeface="Calibri"/>
                <a:sym typeface="Calibri"/>
              </a:rPr>
              <a:t>Who is a ‘contact’ and then what?</a:t>
            </a:r>
            <a:endParaRPr lang="en-US" sz="1200" b="0" i="0" u="none" strike="noStrike" cap="none" dirty="0">
              <a:solidFill>
                <a:schemeClr val="dk1"/>
              </a:solidFill>
              <a:effectLst/>
              <a:latin typeface="Calibri"/>
              <a:ea typeface="Calibri"/>
              <a:cs typeface="Calibri"/>
              <a:sym typeface="Calibri"/>
            </a:endParaRPr>
          </a:p>
          <a:p>
            <a:pPr lvl="0"/>
            <a:r>
              <a:rPr lang="en-US" sz="1200" b="1" i="0" u="none" strike="noStrike" cap="none" dirty="0">
                <a:solidFill>
                  <a:schemeClr val="dk1"/>
                </a:solidFill>
                <a:effectLst/>
                <a:latin typeface="Calibri"/>
                <a:ea typeface="Calibri"/>
                <a:cs typeface="Calibri"/>
                <a:sym typeface="Calibri"/>
              </a:rPr>
              <a:t>What types of masks are ok? </a:t>
            </a:r>
            <a:endParaRPr lang="en-US" sz="1200" b="0" i="0" u="none" strike="noStrike" cap="none" dirty="0">
              <a:solidFill>
                <a:schemeClr val="dk1"/>
              </a:solidFill>
              <a:effectLst/>
              <a:latin typeface="Calibri"/>
              <a:ea typeface="Calibri"/>
              <a:cs typeface="Calibri"/>
              <a:sym typeface="Calibri"/>
            </a:endParaRPr>
          </a:p>
          <a:p>
            <a:pPr lvl="0"/>
            <a:r>
              <a:rPr lang="en-US" sz="1200" b="1" i="0" u="none" strike="noStrike" cap="none" dirty="0">
                <a:solidFill>
                  <a:schemeClr val="dk1"/>
                </a:solidFill>
                <a:effectLst/>
                <a:latin typeface="Calibri"/>
                <a:ea typeface="Calibri"/>
                <a:cs typeface="Calibri"/>
                <a:sym typeface="Calibri"/>
              </a:rPr>
              <a:t>How do communities coordinate nutritious foods for those in quarantine?</a:t>
            </a:r>
            <a:endParaRPr lang="en-US" sz="1200" b="0" i="0" u="none" strike="noStrike" cap="none" dirty="0">
              <a:solidFill>
                <a:schemeClr val="dk1"/>
              </a:solidFill>
              <a:effectLst/>
              <a:latin typeface="Calibri"/>
              <a:ea typeface="Calibri"/>
              <a:cs typeface="Calibri"/>
              <a:sym typeface="Calibri"/>
            </a:endParaRPr>
          </a:p>
          <a:p>
            <a:pPr lvl="0"/>
            <a:r>
              <a:rPr lang="en-US" sz="1200" b="1" i="0" u="none" strike="noStrike" cap="none" dirty="0">
                <a:solidFill>
                  <a:schemeClr val="dk1"/>
                </a:solidFill>
                <a:effectLst/>
                <a:latin typeface="Calibri"/>
                <a:ea typeface="Calibri"/>
                <a:cs typeface="Calibri"/>
                <a:sym typeface="Calibri"/>
              </a:rPr>
              <a:t>What are the strategies for people who need emotional support?</a:t>
            </a:r>
            <a:endParaRPr lang="en-US" sz="12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highlight>
                <a:srgbClr val="FFFF00"/>
              </a:highligh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1078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CHWs can interlink COVID to existing essential services </a:t>
            </a:r>
          </a:p>
          <a:p>
            <a:pPr lvl="1"/>
            <a:r>
              <a:rPr lang="en-US" dirty="0"/>
              <a:t>Screen for COVID while providing services for diarrhea, malaria testing, etc. </a:t>
            </a:r>
          </a:p>
          <a:p>
            <a:r>
              <a:rPr lang="en-US" dirty="0"/>
              <a:t>Report COVID-related activities accurately across response pillars</a:t>
            </a:r>
          </a:p>
          <a:p>
            <a:r>
              <a:rPr lang="en-US" dirty="0"/>
              <a:t>Communities are more alert and notify authorities of potential cases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532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Communicate with fellow community members – what it is, transmission, etc. </a:t>
            </a:r>
          </a:p>
          <a:p>
            <a:r>
              <a:rPr lang="en-US" dirty="0"/>
              <a:t>Information is simplified and easy to digest manner</a:t>
            </a:r>
          </a:p>
          <a:p>
            <a:r>
              <a:rPr lang="en-US" dirty="0"/>
              <a:t>Provides basic information that CHWs can use easily communicate at the community level </a:t>
            </a:r>
          </a:p>
          <a:p>
            <a:r>
              <a:rPr lang="en-US" dirty="0"/>
              <a:t>Infection, prevention and control</a:t>
            </a:r>
          </a:p>
          <a:p>
            <a:pPr lvl="1"/>
            <a:r>
              <a:rPr lang="en-US" dirty="0"/>
              <a:t>Practical guide to prevent infection at community and household level depending on the types of homes in the country/communities</a:t>
            </a:r>
          </a:p>
          <a:p>
            <a:pPr lvl="2"/>
            <a:r>
              <a:rPr lang="en-US" dirty="0"/>
              <a:t>i.e. handwashing when water is a challenge</a:t>
            </a:r>
          </a:p>
          <a:p>
            <a:pPr lvl="2"/>
            <a:r>
              <a:rPr lang="en-US" dirty="0"/>
              <a:t>Isolation in a single room set up; infrastructure constraint</a:t>
            </a:r>
          </a:p>
          <a:p>
            <a:pPr lvl="0"/>
            <a:r>
              <a:rPr lang="en-US" dirty="0"/>
              <a:t>Case management – What we need the CHWs to do – basic monitoring and timely referral for those who are deteriorating </a:t>
            </a:r>
          </a:p>
          <a:p>
            <a:pPr lvl="0"/>
            <a:r>
              <a:rPr lang="en-US" dirty="0"/>
              <a:t>Risks about Covid-19 - Loss of income, </a:t>
            </a:r>
            <a:r>
              <a:rPr lang="en-US" dirty="0">
                <a:solidFill>
                  <a:srgbClr val="FF0000"/>
                </a:solidFill>
              </a:rPr>
              <a:t>Intimate partner violence </a:t>
            </a:r>
            <a:r>
              <a:rPr lang="en-US" dirty="0"/>
              <a:t>(IPV), GBV, risk of unintended pregnancies, nutrition, mental health</a:t>
            </a:r>
          </a:p>
          <a:p>
            <a:pPr lvl="0"/>
            <a:r>
              <a:rPr lang="en-US" dirty="0"/>
              <a:t>Role on being alert for imported cases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t>To disseminate correct information into the community due to </a:t>
            </a:r>
            <a:r>
              <a:rPr lang="en-US" sz="2400" dirty="0" err="1"/>
              <a:t>infodemic</a:t>
            </a:r>
            <a:r>
              <a:rPr lang="en-US" sz="2400" dirty="0"/>
              <a:t> </a:t>
            </a:r>
          </a:p>
          <a:p>
            <a:endParaRPr lang="en-US" sz="2400" dirty="0"/>
          </a:p>
          <a:p>
            <a:r>
              <a:rPr lang="en-US" sz="2400" dirty="0"/>
              <a:t>Identify community leaders and influencers</a:t>
            </a:r>
          </a:p>
          <a:p>
            <a:pPr lvl="1"/>
            <a:r>
              <a:rPr lang="en-US" dirty="0"/>
              <a:t>Use the two-pager to share with communities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Check on members of the community in quarantine – guide has simple information – signs and symptoms; self quarantine and at the earliest signs of deterioration they are to communicate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0165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Challenges</a:t>
            </a:r>
          </a:p>
          <a:p>
            <a:pPr marL="457200" lvl="0" indent="-342900" algn="l" rtl="0">
              <a:lnSpc>
                <a:spcPct val="90000"/>
              </a:lnSpc>
              <a:spcBef>
                <a:spcPts val="1000"/>
              </a:spcBef>
              <a:spcAft>
                <a:spcPts val="0"/>
              </a:spcAft>
              <a:buClr>
                <a:srgbClr val="53575A"/>
              </a:buClr>
              <a:buSzPts val="1800"/>
              <a:buChar char="•"/>
            </a:pPr>
            <a:r>
              <a:rPr lang="en-US" dirty="0"/>
              <a:t>General health system constrains</a:t>
            </a:r>
          </a:p>
          <a:p>
            <a:pPr lvl="1">
              <a:spcBef>
                <a:spcPts val="1000"/>
              </a:spcBef>
            </a:pPr>
            <a:r>
              <a:rPr lang="en-US" dirty="0"/>
              <a:t>Human resources</a:t>
            </a:r>
          </a:p>
          <a:p>
            <a:pPr marL="457200" lvl="0" indent="-342900" algn="l" rtl="0">
              <a:lnSpc>
                <a:spcPct val="90000"/>
              </a:lnSpc>
              <a:spcBef>
                <a:spcPts val="1000"/>
              </a:spcBef>
              <a:spcAft>
                <a:spcPts val="0"/>
              </a:spcAft>
              <a:buClr>
                <a:srgbClr val="53575A"/>
              </a:buClr>
              <a:buSzPts val="1800"/>
              <a:buChar char="•"/>
            </a:pPr>
            <a:r>
              <a:rPr lang="en-US" dirty="0"/>
              <a:t>Shortage of PPE and medicines (including oxygen): training emphasizes on how to work and improve within the prevailing environment. Examples include</a:t>
            </a:r>
          </a:p>
          <a:p>
            <a:pPr marL="914400" lvl="1" indent="-342900" algn="l" rtl="0">
              <a:lnSpc>
                <a:spcPct val="90000"/>
              </a:lnSpc>
              <a:spcBef>
                <a:spcPts val="500"/>
              </a:spcBef>
              <a:spcAft>
                <a:spcPts val="0"/>
              </a:spcAft>
              <a:buSzPts val="1800"/>
              <a:buChar char="•"/>
            </a:pPr>
            <a:r>
              <a:rPr lang="en-US" dirty="0"/>
              <a:t>How to use whatever is available efficiently and avoid/reduce waste</a:t>
            </a:r>
          </a:p>
          <a:p>
            <a:pPr marL="914400" lvl="1" indent="-342900" algn="l" rtl="0">
              <a:lnSpc>
                <a:spcPct val="90000"/>
              </a:lnSpc>
              <a:spcBef>
                <a:spcPts val="500"/>
              </a:spcBef>
              <a:spcAft>
                <a:spcPts val="0"/>
              </a:spcAft>
              <a:buSzPts val="1800"/>
              <a:buChar char="•"/>
            </a:pPr>
            <a:r>
              <a:rPr lang="en-US" dirty="0"/>
              <a:t>Handwashing where water is limited</a:t>
            </a:r>
          </a:p>
          <a:p>
            <a:pPr marL="914400" lvl="1" indent="-342900" algn="l" rtl="0">
              <a:lnSpc>
                <a:spcPct val="90000"/>
              </a:lnSpc>
              <a:spcBef>
                <a:spcPts val="500"/>
              </a:spcBef>
              <a:spcAft>
                <a:spcPts val="0"/>
              </a:spcAft>
              <a:buSzPts val="1800"/>
              <a:buChar char="•"/>
            </a:pPr>
            <a:r>
              <a:rPr lang="en-US" dirty="0"/>
              <a:t>Wash cloth masks </a:t>
            </a:r>
          </a:p>
          <a:p>
            <a:pPr marL="914400" lvl="1" indent="-342900" algn="l" rtl="0">
              <a:lnSpc>
                <a:spcPct val="90000"/>
              </a:lnSpc>
              <a:spcBef>
                <a:spcPts val="500"/>
              </a:spcBef>
              <a:spcAft>
                <a:spcPts val="0"/>
              </a:spcAft>
              <a:buSzPts val="1800"/>
              <a:buChar char="•"/>
            </a:pPr>
            <a:r>
              <a:rPr lang="en-US" dirty="0"/>
              <a:t>Emphasize on triage appropriate care is given</a:t>
            </a:r>
          </a:p>
          <a:p>
            <a:endParaRPr lang="en-US" dirty="0"/>
          </a:p>
          <a:p>
            <a:r>
              <a:rPr lang="en-US" dirty="0"/>
              <a:t>Lessons learned</a:t>
            </a:r>
          </a:p>
          <a:p>
            <a:r>
              <a:rPr lang="en-US" dirty="0"/>
              <a:t>We need a strong community/facility linkage – strengthening the facility only isn’t the only solution </a:t>
            </a:r>
          </a:p>
          <a:p>
            <a:pPr lvl="1"/>
            <a:r>
              <a:rPr lang="en-US" dirty="0"/>
              <a:t>If cases are mild, they are in the community still </a:t>
            </a:r>
          </a:p>
          <a:p>
            <a:pPr lvl="1"/>
            <a:r>
              <a:rPr lang="en-US" dirty="0"/>
              <a:t>We need strong linkages - for that to work we need to build capacity on both ends </a:t>
            </a:r>
          </a:p>
          <a:p>
            <a:r>
              <a:rPr lang="en-US" dirty="0"/>
              <a:t>We need the information simplified for the targeted audience </a:t>
            </a:r>
          </a:p>
          <a:p>
            <a:r>
              <a:rPr lang="en-US" dirty="0"/>
              <a:t>Take-a-way materials are necessary, the training alone is 1.5 days, so they need reference materials – i.e. two pager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7213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Presented by Helen Olsen, Impact Manager, on behalf of the Dimagi-Medic Mobile FLW partnership</a:t>
            </a:r>
            <a:endParaRPr/>
          </a:p>
        </p:txBody>
      </p:sp>
    </p:spTree>
    <p:extLst>
      <p:ext uri="{BB962C8B-B14F-4D97-AF65-F5344CB8AC3E}">
        <p14:creationId xmlns:p14="http://schemas.microsoft.com/office/powerpoint/2010/main" val="3565649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91f7ff54e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91f7ff54e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938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1f7ff54ec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91f7ff54ec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416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12 CORE Group member organizations </a:t>
            </a:r>
            <a:endParaRPr dirty="0"/>
          </a:p>
        </p:txBody>
      </p:sp>
      <p:sp>
        <p:nvSpPr>
          <p:cNvPr id="165" name="Google Shape;16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4064923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1f7ff54ec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1f7ff54ec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chemeClr val="accent1"/>
                </a:solidFill>
                <a:latin typeface="Lato"/>
                <a:ea typeface="Lato"/>
                <a:cs typeface="Lato"/>
                <a:sym typeface="Lato"/>
              </a:rPr>
              <a:t>Add in visual of our shared conceptual framework, highlight need for home-based care - both for direct and indirect effects of COVID</a:t>
            </a:r>
            <a:endParaRPr sz="1300">
              <a:solidFill>
                <a:schemeClr val="accent1"/>
              </a:solidFill>
              <a:latin typeface="Lato"/>
              <a:ea typeface="Lato"/>
              <a:cs typeface="Lato"/>
              <a:sym typeface="Lato"/>
            </a:endParaRPr>
          </a:p>
          <a:p>
            <a:pPr marL="0" lvl="0" indent="0" algn="l" rtl="0">
              <a:spcBef>
                <a:spcPts val="1600"/>
              </a:spcBef>
              <a:spcAft>
                <a:spcPts val="0"/>
              </a:spcAft>
              <a:buNone/>
            </a:pPr>
            <a:endParaRPr/>
          </a:p>
        </p:txBody>
      </p:sp>
    </p:spTree>
    <p:extLst>
      <p:ext uri="{BB962C8B-B14F-4D97-AF65-F5344CB8AC3E}">
        <p14:creationId xmlns:p14="http://schemas.microsoft.com/office/powerpoint/2010/main" val="794279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91f7ff54ec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91f7ff54ec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fd05d34a0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fd05d34a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Medic Mobile and Dimagi have teamed-up to design a community health application to support Home-Based care for COVID-19. This application will be designed to provide relevant education, training, and asynchronous communication links to CHWs, patients and family/community members to facilitate home-based care. Specific app functionality will include:</a:t>
            </a:r>
            <a:endParaRPr/>
          </a:p>
          <a:p>
            <a:pPr marL="0" lvl="0" indent="0" algn="l" rtl="0">
              <a:lnSpc>
                <a:spcPct val="115000"/>
              </a:lnSpc>
              <a:spcBef>
                <a:spcPts val="0"/>
              </a:spcBef>
              <a:spcAft>
                <a:spcPts val="0"/>
              </a:spcAft>
              <a:buNone/>
            </a:pPr>
            <a:endParaRPr/>
          </a:p>
          <a:p>
            <a:pPr marL="457200" lvl="0" indent="-298450" algn="l" rtl="0">
              <a:lnSpc>
                <a:spcPct val="115000"/>
              </a:lnSpc>
              <a:spcBef>
                <a:spcPts val="0"/>
              </a:spcBef>
              <a:spcAft>
                <a:spcPts val="0"/>
              </a:spcAft>
              <a:buSzPts val="1100"/>
              <a:buChar char="●"/>
            </a:pPr>
            <a:r>
              <a:rPr lang="en"/>
              <a:t>Screening of individuals for symptoms of COVID-19</a:t>
            </a:r>
            <a:endParaRPr/>
          </a:p>
          <a:p>
            <a:pPr marL="457200" lvl="0" indent="-298450" algn="l" rtl="0">
              <a:lnSpc>
                <a:spcPct val="115000"/>
              </a:lnSpc>
              <a:spcBef>
                <a:spcPts val="0"/>
              </a:spcBef>
              <a:spcAft>
                <a:spcPts val="0"/>
              </a:spcAft>
              <a:buSzPts val="1100"/>
              <a:buChar char="●"/>
            </a:pPr>
            <a:r>
              <a:rPr lang="en"/>
              <a:t>Verification of whether a patient’s residential setting is suitable for providing care, informed by an assessment of the safety of their home environment</a:t>
            </a:r>
            <a:endParaRPr/>
          </a:p>
          <a:p>
            <a:pPr marL="457200" lvl="0" indent="-298450" algn="l" rtl="0">
              <a:lnSpc>
                <a:spcPct val="115000"/>
              </a:lnSpc>
              <a:spcBef>
                <a:spcPts val="0"/>
              </a:spcBef>
              <a:spcAft>
                <a:spcPts val="0"/>
              </a:spcAft>
              <a:buSzPts val="1100"/>
              <a:buChar char="●"/>
            </a:pPr>
            <a:r>
              <a:rPr lang="en"/>
              <a:t>Assessment of whether the patient and the family/community members are capable of adhering to the precautions recommended as part of home care isolation (e.g., hand hygiene, respiratory hygiene, environmental cleaning, limitations on movement around or from the house, etc) </a:t>
            </a:r>
            <a:endParaRPr/>
          </a:p>
          <a:p>
            <a:pPr marL="457200" lvl="0" indent="-298450" algn="l" rtl="0">
              <a:lnSpc>
                <a:spcPct val="115000"/>
              </a:lnSpc>
              <a:spcBef>
                <a:spcPts val="0"/>
              </a:spcBef>
              <a:spcAft>
                <a:spcPts val="0"/>
              </a:spcAft>
              <a:buSzPts val="1100"/>
              <a:buChar char="●"/>
            </a:pPr>
            <a:r>
              <a:rPr lang="en"/>
              <a:t>Recording of symptom progression, and if needed, facilitate referral to more formal health settings</a:t>
            </a:r>
            <a:endParaRPr/>
          </a:p>
          <a:p>
            <a:pPr marL="457200" lvl="0" indent="-298450" algn="l" rtl="0">
              <a:lnSpc>
                <a:spcPct val="115000"/>
              </a:lnSpc>
              <a:spcBef>
                <a:spcPts val="0"/>
              </a:spcBef>
              <a:spcAft>
                <a:spcPts val="0"/>
              </a:spcAft>
              <a:buSzPts val="1100"/>
              <a:buChar char="●"/>
            </a:pPr>
            <a:r>
              <a:rPr lang="en"/>
              <a:t>Providing educational content to CHWs, patients, and family/community members on best practices for providing at-home care</a:t>
            </a:r>
            <a:endParaRPr/>
          </a:p>
        </p:txBody>
      </p:sp>
    </p:spTree>
    <p:extLst>
      <p:ext uri="{BB962C8B-B14F-4D97-AF65-F5344CB8AC3E}">
        <p14:creationId xmlns:p14="http://schemas.microsoft.com/office/powerpoint/2010/main" val="896114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1f7ff54ec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91f7ff54ec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200" b="1"/>
              <a:t>Workflow Design</a:t>
            </a:r>
            <a:endParaRPr sz="1200" b="1"/>
          </a:p>
          <a:p>
            <a:pPr marL="0" lvl="0" indent="0" algn="l" rtl="0">
              <a:lnSpc>
                <a:spcPct val="115000"/>
              </a:lnSpc>
              <a:spcBef>
                <a:spcPts val="600"/>
              </a:spcBef>
              <a:spcAft>
                <a:spcPts val="0"/>
              </a:spcAft>
              <a:buNone/>
            </a:pPr>
            <a:r>
              <a:rPr lang="en"/>
              <a:t>The Home-Based Care (HBC) workflow has two possible points of entry: when a CHW screens a patient and finds that they are showing symptoms of COVID-19 or when a patient receives a COVID-19 lab diagnosis but is not admitted into the facility for care. The workflow visualized below details the steps that follow from the verification of eligibility of home-based care to follow-up and through wrap-up of care.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While this workflow is specific to COVID-19, there are opportunities to use a similar approach and design to a broader range of conditions eligible for home-based care. The design is intentionally flexible in nature and can be included as a component of a broader routine care assessment or as a COVID-19 specific workflow. </a:t>
            </a:r>
            <a:endParaRPr/>
          </a:p>
          <a:p>
            <a:pPr marL="0" lvl="0" indent="0" algn="l" rtl="0">
              <a:lnSpc>
                <a:spcPct val="115000"/>
              </a:lnSpc>
              <a:spcBef>
                <a:spcPts val="0"/>
              </a:spcBef>
              <a:spcAft>
                <a:spcPts val="0"/>
              </a:spcAft>
              <a:buNone/>
            </a:pPr>
            <a:endParaRPr/>
          </a:p>
          <a:p>
            <a:pPr marL="0" lvl="0" indent="0" algn="l" rtl="0">
              <a:lnSpc>
                <a:spcPct val="115000"/>
              </a:lnSpc>
              <a:spcBef>
                <a:spcPts val="1800"/>
              </a:spcBef>
              <a:spcAft>
                <a:spcPts val="0"/>
              </a:spcAft>
              <a:buNone/>
            </a:pPr>
            <a:r>
              <a:rPr lang="en" sz="1200" b="1"/>
              <a:t>Educational Content </a:t>
            </a:r>
            <a:endParaRPr sz="1600"/>
          </a:p>
          <a:p>
            <a:pPr marL="0" lvl="0" indent="0" algn="l" rtl="0">
              <a:lnSpc>
                <a:spcPct val="115000"/>
              </a:lnSpc>
              <a:spcBef>
                <a:spcPts val="600"/>
              </a:spcBef>
              <a:spcAft>
                <a:spcPts val="0"/>
              </a:spcAft>
              <a:buNone/>
            </a:pPr>
            <a:r>
              <a:rPr lang="en"/>
              <a:t>Across both CommCare and the Community Health Toolkit, we have developed educational content focused on the needs of CHWs during the COVID-19 pandemic, including modules that are specific to home-based care. </a:t>
            </a:r>
            <a:endParaRPr/>
          </a:p>
        </p:txBody>
      </p:sp>
    </p:spTree>
    <p:extLst>
      <p:ext uri="{BB962C8B-B14F-4D97-AF65-F5344CB8AC3E}">
        <p14:creationId xmlns:p14="http://schemas.microsoft.com/office/powerpoint/2010/main" val="177130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1f7ff54ec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91f7ff54ec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Medic Mobile and Dimagi have teamed-up to design a community health application to support Home-Based care for COVID-19. This application will be designed to provide relevant education, training, and asynchronous communication links to CHWs, patients and family/community members to facilitate home-based care. Specific app functionality will include:</a:t>
            </a:r>
            <a:endParaRPr/>
          </a:p>
          <a:p>
            <a:pPr marL="0" lvl="0" indent="0" algn="l" rtl="0">
              <a:lnSpc>
                <a:spcPct val="115000"/>
              </a:lnSpc>
              <a:spcBef>
                <a:spcPts val="0"/>
              </a:spcBef>
              <a:spcAft>
                <a:spcPts val="0"/>
              </a:spcAft>
              <a:buNone/>
            </a:pPr>
            <a:endParaRPr/>
          </a:p>
          <a:p>
            <a:pPr marL="457200" lvl="0" indent="-298450" algn="l" rtl="0">
              <a:lnSpc>
                <a:spcPct val="115000"/>
              </a:lnSpc>
              <a:spcBef>
                <a:spcPts val="0"/>
              </a:spcBef>
              <a:spcAft>
                <a:spcPts val="0"/>
              </a:spcAft>
              <a:buSzPts val="1100"/>
              <a:buChar char="●"/>
            </a:pPr>
            <a:r>
              <a:rPr lang="en"/>
              <a:t>Screening of individuals for symptoms of COVID-19</a:t>
            </a:r>
            <a:endParaRPr/>
          </a:p>
          <a:p>
            <a:pPr marL="457200" lvl="0" indent="-298450" algn="l" rtl="0">
              <a:lnSpc>
                <a:spcPct val="115000"/>
              </a:lnSpc>
              <a:spcBef>
                <a:spcPts val="0"/>
              </a:spcBef>
              <a:spcAft>
                <a:spcPts val="0"/>
              </a:spcAft>
              <a:buSzPts val="1100"/>
              <a:buChar char="●"/>
            </a:pPr>
            <a:r>
              <a:rPr lang="en"/>
              <a:t>Verification of whether a patient’s residential setting is suitable for providing care, informed by an assessment of the safety of their home environment</a:t>
            </a:r>
            <a:endParaRPr/>
          </a:p>
          <a:p>
            <a:pPr marL="457200" lvl="0" indent="-298450" algn="l" rtl="0">
              <a:lnSpc>
                <a:spcPct val="115000"/>
              </a:lnSpc>
              <a:spcBef>
                <a:spcPts val="0"/>
              </a:spcBef>
              <a:spcAft>
                <a:spcPts val="0"/>
              </a:spcAft>
              <a:buSzPts val="1100"/>
              <a:buChar char="●"/>
            </a:pPr>
            <a:r>
              <a:rPr lang="en"/>
              <a:t>Assessment of whether the patient and the family/community members are capable of adhering to the precautions recommended as part of home care isolation (e.g., hand hygiene, respiratory hygiene, environmental cleaning, limitations on movement around or from the house, etc) </a:t>
            </a:r>
            <a:endParaRPr/>
          </a:p>
          <a:p>
            <a:pPr marL="457200" lvl="0" indent="-298450" algn="l" rtl="0">
              <a:lnSpc>
                <a:spcPct val="115000"/>
              </a:lnSpc>
              <a:spcBef>
                <a:spcPts val="0"/>
              </a:spcBef>
              <a:spcAft>
                <a:spcPts val="0"/>
              </a:spcAft>
              <a:buSzPts val="1100"/>
              <a:buChar char="●"/>
            </a:pPr>
            <a:r>
              <a:rPr lang="en"/>
              <a:t>Recording of symptom progression, and if needed, facilitate referral to more formal health settings</a:t>
            </a:r>
            <a:endParaRPr/>
          </a:p>
          <a:p>
            <a:pPr marL="457200" lvl="0" indent="-298450" algn="l" rtl="0">
              <a:lnSpc>
                <a:spcPct val="115000"/>
              </a:lnSpc>
              <a:spcBef>
                <a:spcPts val="0"/>
              </a:spcBef>
              <a:spcAft>
                <a:spcPts val="0"/>
              </a:spcAft>
              <a:buSzPts val="1100"/>
              <a:buChar char="●"/>
            </a:pPr>
            <a:r>
              <a:rPr lang="en"/>
              <a:t>Providing educational content to CHWs, patients, and family/community members on best practices for providing at-home care</a:t>
            </a:r>
            <a:endParaRPr/>
          </a:p>
        </p:txBody>
      </p:sp>
    </p:spTree>
    <p:extLst>
      <p:ext uri="{BB962C8B-B14F-4D97-AF65-F5344CB8AC3E}">
        <p14:creationId xmlns:p14="http://schemas.microsoft.com/office/powerpoint/2010/main" val="3965092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91f7ff54ec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91f7ff54ec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example </a:t>
            </a:r>
            <a:endParaRPr/>
          </a:p>
        </p:txBody>
      </p:sp>
    </p:spTree>
    <p:extLst>
      <p:ext uri="{BB962C8B-B14F-4D97-AF65-F5344CB8AC3E}">
        <p14:creationId xmlns:p14="http://schemas.microsoft.com/office/powerpoint/2010/main" val="2349272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fd05d34a0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fd05d34a0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This workflow includes the patient, their household care provider (could also be a community member), CHWs, and CHW supervisors. In addition, it is likely that program staff will engage with CHWs and CHW supervisors to ensure proper training and protective equipment is received. In this design, the primary users of the app are the CHW and CHW supervisors with patients and household care providers as recipients of care and educational content.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7324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fd05d34a0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fd05d34a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77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EE7207-479F-DC42-A758-3C45187462A1}" type="slidenum">
              <a:rPr lang="en-US" smtClean="0"/>
              <a:t>9</a:t>
            </a:fld>
            <a:endParaRPr lang="en-US"/>
          </a:p>
        </p:txBody>
      </p:sp>
    </p:spTree>
    <p:extLst>
      <p:ext uri="{BB962C8B-B14F-4D97-AF65-F5344CB8AC3E}">
        <p14:creationId xmlns:p14="http://schemas.microsoft.com/office/powerpoint/2010/main" val="3214074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EE7207-479F-DC42-A758-3C45187462A1}" type="slidenum">
              <a:rPr lang="en-US" smtClean="0"/>
              <a:t>10</a:t>
            </a:fld>
            <a:endParaRPr lang="en-US"/>
          </a:p>
        </p:txBody>
      </p:sp>
    </p:spTree>
    <p:extLst>
      <p:ext uri="{BB962C8B-B14F-4D97-AF65-F5344CB8AC3E}">
        <p14:creationId xmlns:p14="http://schemas.microsoft.com/office/powerpoint/2010/main" val="2983088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ADD IN ILLUSTRATIVE EXAMPLES OF KEY MESSAGES OR SUB-TOPICS**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solidFill>
                  <a:srgbClr val="CC0066"/>
                </a:solidFill>
              </a:rPr>
              <a:t>How to support a person whose condition warrants home care </a:t>
            </a:r>
          </a:p>
          <a:p>
            <a:pPr marL="0" lvl="0" indent="0" algn="l" rtl="0">
              <a:lnSpc>
                <a:spcPct val="100000"/>
              </a:lnSpc>
              <a:spcBef>
                <a:spcPts val="0"/>
              </a:spcBef>
              <a:spcAft>
                <a:spcPts val="0"/>
              </a:spcAft>
              <a:buSzPts val="1400"/>
              <a:buNone/>
            </a:pPr>
            <a:r>
              <a:rPr lang="en-US" u="sng" dirty="0"/>
              <a:t>Symptoms</a:t>
            </a:r>
            <a:r>
              <a:rPr lang="en-US" dirty="0"/>
              <a:t> </a:t>
            </a:r>
          </a:p>
          <a:p>
            <a:pPr marL="0" lvl="0" indent="0" algn="l" rtl="0">
              <a:lnSpc>
                <a:spcPct val="100000"/>
              </a:lnSpc>
              <a:spcBef>
                <a:spcPts val="0"/>
              </a:spcBef>
              <a:spcAft>
                <a:spcPts val="0"/>
              </a:spcAft>
              <a:buSzPts val="1400"/>
              <a:buNone/>
            </a:pPr>
            <a:r>
              <a:rPr lang="en-US" dirty="0"/>
              <a:t>– including actions needed for those who present mild symptoms but who are over age 60 or have an underlying condition</a:t>
            </a:r>
          </a:p>
          <a:p>
            <a:pPr marL="171450" lvl="0" indent="-171450" algn="l" rtl="0">
              <a:lnSpc>
                <a:spcPct val="100000"/>
              </a:lnSpc>
              <a:spcBef>
                <a:spcPts val="0"/>
              </a:spcBef>
              <a:spcAft>
                <a:spcPts val="0"/>
              </a:spcAft>
              <a:buSzPts val="1400"/>
              <a:buFontTx/>
              <a:buChar char="-"/>
            </a:pPr>
            <a:r>
              <a:rPr lang="en-US" dirty="0"/>
              <a:t>Definitions of a suspect case, probable case and contact</a:t>
            </a:r>
          </a:p>
          <a:p>
            <a:pPr marL="0" lvl="0" indent="0" algn="l" rtl="0">
              <a:lnSpc>
                <a:spcPct val="100000"/>
              </a:lnSpc>
              <a:spcBef>
                <a:spcPts val="0"/>
              </a:spcBef>
              <a:spcAft>
                <a:spcPts val="0"/>
              </a:spcAft>
              <a:buSzPts val="1400"/>
              <a:buFontTx/>
              <a:buNone/>
            </a:pPr>
            <a:r>
              <a:rPr lang="en-US" u="sng" dirty="0"/>
              <a:t>Role of Caregiver </a:t>
            </a:r>
          </a:p>
          <a:p>
            <a:pPr marL="171450" lvl="0" indent="-171450" algn="l" rtl="0">
              <a:lnSpc>
                <a:spcPct val="100000"/>
              </a:lnSpc>
              <a:spcBef>
                <a:spcPts val="0"/>
              </a:spcBef>
              <a:spcAft>
                <a:spcPts val="0"/>
              </a:spcAft>
              <a:buSzPts val="1400"/>
              <a:buFontTx/>
              <a:buChar char="-"/>
            </a:pPr>
            <a:r>
              <a:rPr lang="en-US" dirty="0"/>
              <a:t>Nutritional support and management of non-severe cases</a:t>
            </a:r>
          </a:p>
          <a:p>
            <a:pPr marL="0" lvl="0" indent="0" algn="l" rtl="0">
              <a:lnSpc>
                <a:spcPct val="100000"/>
              </a:lnSpc>
              <a:spcBef>
                <a:spcPts val="0"/>
              </a:spcBef>
              <a:spcAft>
                <a:spcPts val="0"/>
              </a:spcAft>
              <a:buSzPts val="1400"/>
              <a:buFontTx/>
              <a:buNone/>
            </a:pPr>
            <a:r>
              <a:rPr lang="en-US" u="sng" dirty="0"/>
              <a:t>Room isolation and set up</a:t>
            </a:r>
          </a:p>
          <a:p>
            <a:pPr marL="171450" lvl="0" indent="-171450" algn="l" rtl="0">
              <a:lnSpc>
                <a:spcPct val="100000"/>
              </a:lnSpc>
              <a:spcBef>
                <a:spcPts val="0"/>
              </a:spcBef>
              <a:spcAft>
                <a:spcPts val="0"/>
              </a:spcAft>
              <a:buSzPts val="1400"/>
              <a:buFontTx/>
              <a:buChar char="-"/>
            </a:pPr>
            <a:r>
              <a:rPr lang="en-US" dirty="0"/>
              <a:t>When home space is limited as many homes in areas we work with may not have option of separate bedroom </a:t>
            </a:r>
          </a:p>
          <a:p>
            <a:pPr marL="0" indent="0">
              <a:lnSpc>
                <a:spcPct val="100000"/>
              </a:lnSpc>
              <a:buClr>
                <a:schemeClr val="dk1"/>
              </a:buClr>
              <a:buSzPts val="3000"/>
              <a:buFont typeface="Arial"/>
              <a:buNone/>
            </a:pPr>
            <a:endParaRPr lang="en-US" b="1" dirty="0">
              <a:solidFill>
                <a:srgbClr val="008080"/>
              </a:solidFill>
            </a:endParaRPr>
          </a:p>
          <a:p>
            <a:pPr marL="0" indent="0">
              <a:lnSpc>
                <a:spcPct val="100000"/>
              </a:lnSpc>
              <a:buClr>
                <a:schemeClr val="dk1"/>
              </a:buClr>
              <a:buSzPts val="3000"/>
              <a:buFont typeface="Arial"/>
              <a:buNone/>
            </a:pPr>
            <a:r>
              <a:rPr lang="en-US" b="1" dirty="0">
                <a:solidFill>
                  <a:srgbClr val="008080"/>
                </a:solidFill>
              </a:rPr>
              <a:t>How to prevent the spread of COVID-19 in the home</a:t>
            </a:r>
          </a:p>
          <a:p>
            <a:pPr marL="171450" lvl="0" indent="-171450" algn="l" rtl="0">
              <a:lnSpc>
                <a:spcPct val="100000"/>
              </a:lnSpc>
              <a:spcBef>
                <a:spcPts val="0"/>
              </a:spcBef>
              <a:spcAft>
                <a:spcPts val="0"/>
              </a:spcAft>
              <a:buSzPts val="1400"/>
              <a:buFontTx/>
              <a:buChar char="-"/>
            </a:pPr>
            <a:r>
              <a:rPr lang="en-US" dirty="0"/>
              <a:t>Standard prevention methods we all hear about</a:t>
            </a:r>
          </a:p>
          <a:p>
            <a:pPr marL="171450" lvl="0" indent="-171450" algn="l" rtl="0">
              <a:lnSpc>
                <a:spcPct val="100000"/>
              </a:lnSpc>
              <a:spcBef>
                <a:spcPts val="0"/>
              </a:spcBef>
              <a:spcAft>
                <a:spcPts val="0"/>
              </a:spcAft>
              <a:buSzPts val="1400"/>
              <a:buFontTx/>
              <a:buChar char="-"/>
            </a:pPr>
            <a:r>
              <a:rPr lang="en-US" dirty="0"/>
              <a:t>Details on how to make own materials for sanitation, conduct handwashing in water constrained environments, and how to make own facemasks</a:t>
            </a:r>
          </a:p>
          <a:p>
            <a:pPr marL="0" lvl="0" indent="0" algn="l" rtl="0">
              <a:lnSpc>
                <a:spcPct val="100000"/>
              </a:lnSpc>
              <a:spcBef>
                <a:spcPts val="0"/>
              </a:spcBef>
              <a:spcAft>
                <a:spcPts val="0"/>
              </a:spcAft>
              <a:buSzPts val="1400"/>
              <a:buFontTx/>
              <a:buNone/>
            </a:pPr>
            <a:endParaRPr lang="en-US" dirty="0"/>
          </a:p>
          <a:p>
            <a:pPr marL="0" lvl="0" indent="0" algn="l" rtl="0">
              <a:lnSpc>
                <a:spcPct val="100000"/>
              </a:lnSpc>
              <a:spcBef>
                <a:spcPts val="0"/>
              </a:spcBef>
              <a:spcAft>
                <a:spcPts val="0"/>
              </a:spcAft>
              <a:buSzPts val="1400"/>
              <a:buFontTx/>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b="1" dirty="0">
                <a:solidFill>
                  <a:srgbClr val="002060"/>
                </a:solidFill>
              </a:rPr>
              <a:t>How to provide support to family members during COVID-19</a:t>
            </a:r>
          </a:p>
          <a:p>
            <a:pPr marL="0" lvl="0" indent="0" algn="l" rtl="0">
              <a:lnSpc>
                <a:spcPct val="100000"/>
              </a:lnSpc>
              <a:spcBef>
                <a:spcPts val="0"/>
              </a:spcBef>
              <a:spcAft>
                <a:spcPts val="0"/>
              </a:spcAft>
              <a:buSzPts val="1400"/>
              <a:buFontTx/>
              <a:buNone/>
            </a:pPr>
            <a:r>
              <a:rPr lang="en-US" dirty="0"/>
              <a:t>Care and essential services</a:t>
            </a:r>
          </a:p>
          <a:p>
            <a:pPr marL="171450" lvl="0" indent="-171450" algn="l" rtl="0">
              <a:lnSpc>
                <a:spcPct val="100000"/>
              </a:lnSpc>
              <a:spcBef>
                <a:spcPts val="0"/>
              </a:spcBef>
              <a:spcAft>
                <a:spcPts val="0"/>
              </a:spcAft>
              <a:buSzPts val="1400"/>
              <a:buFontTx/>
              <a:buChar char="-"/>
            </a:pPr>
            <a:r>
              <a:rPr lang="en-US" dirty="0"/>
              <a:t>Breastfeeding and nutrition during child illness</a:t>
            </a:r>
          </a:p>
          <a:p>
            <a:pPr marL="171450" lvl="0" indent="-171450" algn="l" rtl="0">
              <a:lnSpc>
                <a:spcPct val="100000"/>
              </a:lnSpc>
              <a:spcBef>
                <a:spcPts val="0"/>
              </a:spcBef>
              <a:spcAft>
                <a:spcPts val="0"/>
              </a:spcAft>
              <a:buSzPts val="1400"/>
              <a:buFontTx/>
              <a:buChar char="-"/>
            </a:pPr>
            <a:r>
              <a:rPr lang="en-US" dirty="0"/>
              <a:t>Recommendations around care seeking and essential services (ANC, HFD, </a:t>
            </a:r>
            <a:r>
              <a:rPr lang="en-US" dirty="0" err="1"/>
              <a:t>etc</a:t>
            </a:r>
            <a:r>
              <a:rPr lang="en-US" dirty="0"/>
              <a:t>) during COVID</a:t>
            </a:r>
          </a:p>
          <a:p>
            <a:pPr marL="0" lvl="0" indent="0" algn="l" rtl="0">
              <a:lnSpc>
                <a:spcPct val="100000"/>
              </a:lnSpc>
              <a:spcBef>
                <a:spcPts val="0"/>
              </a:spcBef>
              <a:spcAft>
                <a:spcPts val="0"/>
              </a:spcAft>
              <a:buSzPts val="1400"/>
              <a:buFontTx/>
              <a:buNone/>
            </a:pPr>
            <a:r>
              <a:rPr lang="en-US" dirty="0"/>
              <a:t>Emotional support</a:t>
            </a:r>
          </a:p>
          <a:p>
            <a:pPr marL="171450" lvl="0" indent="-171450" algn="l" rtl="0">
              <a:lnSpc>
                <a:spcPct val="100000"/>
              </a:lnSpc>
              <a:spcBef>
                <a:spcPts val="0"/>
              </a:spcBef>
              <a:spcAft>
                <a:spcPts val="0"/>
              </a:spcAft>
              <a:buSzPts val="1400"/>
              <a:buFontTx/>
              <a:buChar char="-"/>
            </a:pPr>
            <a:r>
              <a:rPr lang="en-US" dirty="0"/>
              <a:t>Helping adults and children cope with extra stress</a:t>
            </a:r>
          </a:p>
          <a:p>
            <a:pPr marL="171450" lvl="0" indent="-171450" algn="l" rtl="0">
              <a:lnSpc>
                <a:spcPct val="100000"/>
              </a:lnSpc>
              <a:spcBef>
                <a:spcPts val="0"/>
              </a:spcBef>
              <a:spcAft>
                <a:spcPts val="0"/>
              </a:spcAft>
              <a:buSzPts val="1400"/>
              <a:buFontTx/>
              <a:buChar char="-"/>
            </a:pPr>
            <a:r>
              <a:rPr lang="en-US" dirty="0"/>
              <a:t>Includes information on domestic violence and sexual assault</a:t>
            </a:r>
          </a:p>
          <a:p>
            <a:pPr marL="171450" lvl="0" indent="-171450" algn="l" rtl="0">
              <a:lnSpc>
                <a:spcPct val="100000"/>
              </a:lnSpc>
              <a:spcBef>
                <a:spcPts val="0"/>
              </a:spcBef>
              <a:spcAft>
                <a:spcPts val="0"/>
              </a:spcAft>
              <a:buSzPts val="1400"/>
              <a:buFontTx/>
              <a:buChar char="-"/>
            </a:pPr>
            <a:r>
              <a:rPr lang="en-US" dirty="0"/>
              <a:t>Nutritional needs for healthy families during COVID as well as food safety practices</a:t>
            </a:r>
          </a:p>
          <a:p>
            <a:pPr marL="171450" lvl="0" indent="-171450" algn="l" rtl="0">
              <a:lnSpc>
                <a:spcPct val="100000"/>
              </a:lnSpc>
              <a:spcBef>
                <a:spcPts val="0"/>
              </a:spcBef>
              <a:spcAft>
                <a:spcPts val="0"/>
              </a:spcAft>
              <a:buSzPts val="1400"/>
              <a:buFontTx/>
              <a:buChar char="-"/>
            </a:pPr>
            <a:endParaRPr lang="en-US" dirty="0"/>
          </a:p>
          <a:p>
            <a:pPr marL="0" lvl="0" indent="0" algn="l" rtl="0">
              <a:lnSpc>
                <a:spcPct val="100000"/>
              </a:lnSpc>
              <a:spcBef>
                <a:spcPts val="0"/>
              </a:spcBef>
              <a:spcAft>
                <a:spcPts val="0"/>
              </a:spcAft>
              <a:buSzPts val="1400"/>
              <a:buFontTx/>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role of the caregiver - </a:t>
            </a:r>
            <a:endParaRPr dirty="0"/>
          </a:p>
        </p:txBody>
      </p:sp>
      <p:sp>
        <p:nvSpPr>
          <p:cNvPr id="176" name="Google Shape;17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40263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EE7207-479F-DC42-A758-3C45187462A1}" type="slidenum">
              <a:rPr lang="en-US" smtClean="0"/>
              <a:t>13</a:t>
            </a:fld>
            <a:endParaRPr lang="en-US"/>
          </a:p>
        </p:txBody>
      </p:sp>
    </p:spTree>
    <p:extLst>
      <p:ext uri="{BB962C8B-B14F-4D97-AF65-F5344CB8AC3E}">
        <p14:creationId xmlns:p14="http://schemas.microsoft.com/office/powerpoint/2010/main" val="156513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3" name="Google Shape;19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581107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9811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EE7207-479F-DC42-A758-3C45187462A1}" type="slidenum">
              <a:rPr lang="en-US" smtClean="0"/>
              <a:t>17</a:t>
            </a:fld>
            <a:endParaRPr lang="en-US"/>
          </a:p>
        </p:txBody>
      </p:sp>
    </p:spTree>
    <p:extLst>
      <p:ext uri="{BB962C8B-B14F-4D97-AF65-F5344CB8AC3E}">
        <p14:creationId xmlns:p14="http://schemas.microsoft.com/office/powerpoint/2010/main" val="31171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E553-B2D1-418B-9B79-391F101298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EE6617-2466-48DA-B179-26E04BB834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A3396-4737-48C8-A482-8B930DC79168}"/>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5" name="Footer Placeholder 4">
            <a:extLst>
              <a:ext uri="{FF2B5EF4-FFF2-40B4-BE49-F238E27FC236}">
                <a16:creationId xmlns:a16="http://schemas.microsoft.com/office/drawing/2014/main" id="{7044A2AC-16EE-45FB-AD5C-C3AFF29E3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112A-FA80-4CB8-9ABA-9B1396D968C9}"/>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292019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9589-F2E7-4E7B-883A-F9C49BBEC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3907E1-E20F-4DA7-A042-ED91B2C187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3B6146-DA0E-460E-890C-FD7C398080DB}"/>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5" name="Footer Placeholder 4">
            <a:extLst>
              <a:ext uri="{FF2B5EF4-FFF2-40B4-BE49-F238E27FC236}">
                <a16:creationId xmlns:a16="http://schemas.microsoft.com/office/drawing/2014/main" id="{6B212D9C-42CA-4C31-9BB5-BACF12464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2DCA4-35DD-42F9-AE83-FB272CB5EB32}"/>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137033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4D166-A808-46B0-AF64-0ADD352F2B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C217DC-9726-4723-9A34-1850C6A008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2B3D0-0AE5-4F17-88D0-B1D9484F082E}"/>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5" name="Footer Placeholder 4">
            <a:extLst>
              <a:ext uri="{FF2B5EF4-FFF2-40B4-BE49-F238E27FC236}">
                <a16:creationId xmlns:a16="http://schemas.microsoft.com/office/drawing/2014/main" id="{F4A7FFA8-7088-4C6E-B497-D9BBB8C8F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A3865-E39D-486C-8EF1-A3015D3C8288}"/>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1067064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Nunito Sans SemiBold"/>
                <a:ea typeface="Nunito Sans SemiBold"/>
                <a:cs typeface="Nunito Sans SemiBold"/>
                <a:sym typeface="Nunito Sans SemiBold"/>
              </a:defRPr>
            </a:lvl1pPr>
            <a:lvl2pPr lvl="1" rtl="0">
              <a:spcBef>
                <a:spcPts val="0"/>
              </a:spcBef>
              <a:spcAft>
                <a:spcPts val="0"/>
              </a:spcAft>
              <a:buNone/>
              <a:defRPr>
                <a:latin typeface="Nunito Sans SemiBold"/>
                <a:ea typeface="Nunito Sans SemiBold"/>
                <a:cs typeface="Nunito Sans SemiBold"/>
                <a:sym typeface="Nunito Sans SemiBold"/>
              </a:defRPr>
            </a:lvl2pPr>
            <a:lvl3pPr lvl="2" rtl="0">
              <a:spcBef>
                <a:spcPts val="0"/>
              </a:spcBef>
              <a:spcAft>
                <a:spcPts val="0"/>
              </a:spcAft>
              <a:buNone/>
              <a:defRPr>
                <a:latin typeface="Nunito Sans SemiBold"/>
                <a:ea typeface="Nunito Sans SemiBold"/>
                <a:cs typeface="Nunito Sans SemiBold"/>
                <a:sym typeface="Nunito Sans SemiBold"/>
              </a:defRPr>
            </a:lvl3pPr>
            <a:lvl4pPr lvl="3" rtl="0">
              <a:spcBef>
                <a:spcPts val="0"/>
              </a:spcBef>
              <a:spcAft>
                <a:spcPts val="0"/>
              </a:spcAft>
              <a:buNone/>
              <a:defRPr>
                <a:latin typeface="Nunito Sans SemiBold"/>
                <a:ea typeface="Nunito Sans SemiBold"/>
                <a:cs typeface="Nunito Sans SemiBold"/>
                <a:sym typeface="Nunito Sans SemiBold"/>
              </a:defRPr>
            </a:lvl4pPr>
            <a:lvl5pPr lvl="4" rtl="0">
              <a:spcBef>
                <a:spcPts val="0"/>
              </a:spcBef>
              <a:spcAft>
                <a:spcPts val="0"/>
              </a:spcAft>
              <a:buNone/>
              <a:defRPr>
                <a:latin typeface="Nunito Sans SemiBold"/>
                <a:ea typeface="Nunito Sans SemiBold"/>
                <a:cs typeface="Nunito Sans SemiBold"/>
                <a:sym typeface="Nunito Sans SemiBold"/>
              </a:defRPr>
            </a:lvl5pPr>
            <a:lvl6pPr lvl="5" rtl="0">
              <a:spcBef>
                <a:spcPts val="0"/>
              </a:spcBef>
              <a:spcAft>
                <a:spcPts val="0"/>
              </a:spcAft>
              <a:buNone/>
              <a:defRPr>
                <a:latin typeface="Nunito Sans SemiBold"/>
                <a:ea typeface="Nunito Sans SemiBold"/>
                <a:cs typeface="Nunito Sans SemiBold"/>
                <a:sym typeface="Nunito Sans SemiBold"/>
              </a:defRPr>
            </a:lvl6pPr>
            <a:lvl7pPr lvl="6" rtl="0">
              <a:spcBef>
                <a:spcPts val="0"/>
              </a:spcBef>
              <a:spcAft>
                <a:spcPts val="0"/>
              </a:spcAft>
              <a:buNone/>
              <a:defRPr>
                <a:latin typeface="Nunito Sans SemiBold"/>
                <a:ea typeface="Nunito Sans SemiBold"/>
                <a:cs typeface="Nunito Sans SemiBold"/>
                <a:sym typeface="Nunito Sans SemiBold"/>
              </a:defRPr>
            </a:lvl7pPr>
            <a:lvl8pPr lvl="7" rtl="0">
              <a:spcBef>
                <a:spcPts val="0"/>
              </a:spcBef>
              <a:spcAft>
                <a:spcPts val="0"/>
              </a:spcAft>
              <a:buNone/>
              <a:defRPr>
                <a:latin typeface="Nunito Sans SemiBold"/>
                <a:ea typeface="Nunito Sans SemiBold"/>
                <a:cs typeface="Nunito Sans SemiBold"/>
                <a:sym typeface="Nunito Sans SemiBold"/>
              </a:defRPr>
            </a:lvl8pPr>
            <a:lvl9pPr lvl="8" rtl="0">
              <a:spcBef>
                <a:spcPts val="0"/>
              </a:spcBef>
              <a:spcAft>
                <a:spcPts val="0"/>
              </a:spcAft>
              <a:buNone/>
              <a:defRPr>
                <a:latin typeface="Nunito Sans SemiBold"/>
                <a:ea typeface="Nunito Sans SemiBold"/>
                <a:cs typeface="Nunito Sans SemiBold"/>
                <a:sym typeface="Nunito Sans SemiBold"/>
              </a:defRPr>
            </a:lvl9pPr>
          </a:lstStyle>
          <a:p>
            <a:endParaRPr/>
          </a:p>
        </p:txBody>
      </p:sp>
    </p:spTree>
    <p:extLst>
      <p:ext uri="{BB962C8B-B14F-4D97-AF65-F5344CB8AC3E}">
        <p14:creationId xmlns:p14="http://schemas.microsoft.com/office/powerpoint/2010/main" val="3668882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8464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5"/>
          <p:cNvGrpSpPr/>
          <p:nvPr/>
        </p:nvGrpSpPr>
        <p:grpSpPr>
          <a:xfrm>
            <a:off x="1107190" y="1588342"/>
            <a:ext cx="994351" cy="61101"/>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5"/>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37" name="Google Shape;37;p5"/>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8" name="Google Shape;38;p5"/>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9" name="Google Shape;39;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4985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0"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972600" y="1763267"/>
            <a:ext cx="10251200" cy="2024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2" name="Google Shape;22;p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456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754A-95BC-463F-A622-C21196D7E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F2BB8-6EF9-464E-A432-1DFD2E7C3B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AE28D-AFC6-4D5E-B257-BA0E30EA1C46}"/>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5" name="Footer Placeholder 4">
            <a:extLst>
              <a:ext uri="{FF2B5EF4-FFF2-40B4-BE49-F238E27FC236}">
                <a16:creationId xmlns:a16="http://schemas.microsoft.com/office/drawing/2014/main" id="{778D50DE-9E54-47BA-8AF5-029FE2E71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ACFD9-9A31-44B8-8D18-521508A7B5A7}"/>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273087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302-3551-4449-8312-6708E178D4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675DE6-523C-4BA4-8CBE-AF732E0D1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D53AB6-525C-4A73-B95F-2D57B9608311}"/>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5" name="Footer Placeholder 4">
            <a:extLst>
              <a:ext uri="{FF2B5EF4-FFF2-40B4-BE49-F238E27FC236}">
                <a16:creationId xmlns:a16="http://schemas.microsoft.com/office/drawing/2014/main" id="{3C0FC1C6-41A5-445F-8E00-1F86D2C1C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2CDEA-CC72-4050-9262-3CEE3B0AB3B6}"/>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60680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730C7-95FE-4E86-8C40-1D30DE129F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4D17F-CCE6-4A16-B71C-4B968FD46B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EFEB1-BCBB-4661-95DB-5797C41256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DFD73B-5D00-42C1-8287-39FBE3B0235A}"/>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6" name="Footer Placeholder 5">
            <a:extLst>
              <a:ext uri="{FF2B5EF4-FFF2-40B4-BE49-F238E27FC236}">
                <a16:creationId xmlns:a16="http://schemas.microsoft.com/office/drawing/2014/main" id="{1F707584-62EC-4835-9230-CBC1BF8298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284D1-A340-4EC5-97EF-D544295080BD}"/>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564440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9845-B7A4-4A53-BD56-A3C167FD7A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0465D-021A-48E2-8CD7-BF5B2E92DE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6EC06B-9922-40C0-81C6-DCDCA32B16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37FF94-5948-4B98-93A6-94EF1F1566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ED4B9-54F2-4894-96A4-AEE656538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7274FA-9A6B-4B09-8ABF-AE3D164E1802}"/>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8" name="Footer Placeholder 7">
            <a:extLst>
              <a:ext uri="{FF2B5EF4-FFF2-40B4-BE49-F238E27FC236}">
                <a16:creationId xmlns:a16="http://schemas.microsoft.com/office/drawing/2014/main" id="{FEC0FAB0-30FA-4038-94B7-0256A7D483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83B14B-65C7-42FF-B75B-0C24F23B33FA}"/>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13688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143E-680E-4DC8-B9EF-9137F7DFB5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DE456B-2486-404F-9AF9-1E95110A9845}"/>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4" name="Footer Placeholder 3">
            <a:extLst>
              <a:ext uri="{FF2B5EF4-FFF2-40B4-BE49-F238E27FC236}">
                <a16:creationId xmlns:a16="http://schemas.microsoft.com/office/drawing/2014/main" id="{7EC69504-C68E-4B88-B23B-58C13E55DD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E0D379-2C63-4B81-89A0-C79831B5F7A8}"/>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3866581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0B4B7-CB0F-450A-BC9F-DB9C361CF327}"/>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3" name="Footer Placeholder 2">
            <a:extLst>
              <a:ext uri="{FF2B5EF4-FFF2-40B4-BE49-F238E27FC236}">
                <a16:creationId xmlns:a16="http://schemas.microsoft.com/office/drawing/2014/main" id="{B3C10752-C195-45B0-A541-153460AD27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5A1549-7ADD-4A01-A826-A5A9C98F99C6}"/>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353547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96CB-2F11-4021-A50A-F8A2833AB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9FC6FC-E904-46AA-A1DA-A2905DC6F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449034-A280-496F-9ABB-55E9AAA7F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9DAD0-45F6-4CED-B5C8-B6CF9F5CC32C}"/>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6" name="Footer Placeholder 5">
            <a:extLst>
              <a:ext uri="{FF2B5EF4-FFF2-40B4-BE49-F238E27FC236}">
                <a16:creationId xmlns:a16="http://schemas.microsoft.com/office/drawing/2014/main" id="{7D8BC41B-7BD6-4B80-8285-75D4F0330E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01513-9DEF-4ED2-ACF8-ED1E9EB68558}"/>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3233594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895E7-4B1E-4FB0-AD9B-5AEBF9FDA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6C0528-812A-4B6E-AA57-3BBBE20E1B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CD334E-4DA7-4656-AEC2-90B9E5ED6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AE710-D5C7-4A25-A272-AE88A7BEC37E}"/>
              </a:ext>
            </a:extLst>
          </p:cNvPr>
          <p:cNvSpPr>
            <a:spLocks noGrp="1"/>
          </p:cNvSpPr>
          <p:nvPr>
            <p:ph type="dt" sz="half" idx="10"/>
          </p:nvPr>
        </p:nvSpPr>
        <p:spPr/>
        <p:txBody>
          <a:bodyPr/>
          <a:lstStyle/>
          <a:p>
            <a:fld id="{1B4C1893-BD25-447F-ACB6-63E3089CB2C2}" type="datetimeFigureOut">
              <a:rPr lang="en-US" smtClean="0"/>
              <a:t>8/14/20</a:t>
            </a:fld>
            <a:endParaRPr lang="en-US"/>
          </a:p>
        </p:txBody>
      </p:sp>
      <p:sp>
        <p:nvSpPr>
          <p:cNvPr id="6" name="Footer Placeholder 5">
            <a:extLst>
              <a:ext uri="{FF2B5EF4-FFF2-40B4-BE49-F238E27FC236}">
                <a16:creationId xmlns:a16="http://schemas.microsoft.com/office/drawing/2014/main" id="{B12D723D-AD6F-4E0E-B521-8F5E5079F9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9ACD3-B48E-4342-8424-66D5AD7526ED}"/>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2548664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92DC8-1C14-4340-A745-D85BF78FE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BA333A-5E2C-4945-818F-9CC203052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7E7C0-20D5-4101-B683-C779F94420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C1893-BD25-447F-ACB6-63E3089CB2C2}" type="datetimeFigureOut">
              <a:rPr lang="en-US" smtClean="0"/>
              <a:t>8/14/20</a:t>
            </a:fld>
            <a:endParaRPr lang="en-US"/>
          </a:p>
        </p:txBody>
      </p:sp>
      <p:sp>
        <p:nvSpPr>
          <p:cNvPr id="5" name="Footer Placeholder 4">
            <a:extLst>
              <a:ext uri="{FF2B5EF4-FFF2-40B4-BE49-F238E27FC236}">
                <a16:creationId xmlns:a16="http://schemas.microsoft.com/office/drawing/2014/main" id="{AC3F3B0C-81CD-4AF3-8457-15E9E949F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7F02E3-D7FB-490E-A4D7-225CBC1DE8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8FBBF-4CF5-4381-A004-F030D050AD4E}" type="slidenum">
              <a:rPr lang="en-US" smtClean="0"/>
              <a:t>‹#›</a:t>
            </a:fld>
            <a:endParaRPr lang="en-US"/>
          </a:p>
        </p:txBody>
      </p:sp>
    </p:spTree>
    <p:extLst>
      <p:ext uri="{BB962C8B-B14F-4D97-AF65-F5344CB8AC3E}">
        <p14:creationId xmlns:p14="http://schemas.microsoft.com/office/powerpoint/2010/main" val="235359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tiff"/><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tiff"/></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regroup.org/home-based-care-reference-guide-for-covid-19"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3.emf"/><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44.jpg"/><Relationship Id="rId7" Type="http://schemas.openxmlformats.org/officeDocument/2006/relationships/image" Target="../media/image58.tif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regroup.org/resources/2019-novel-coronavirus-global-response-coordina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ED6E3E-A63B-4F0B-959E-6C8B316CBF3F}"/>
              </a:ext>
            </a:extLst>
          </p:cNvPr>
          <p:cNvSpPr/>
          <p:nvPr/>
        </p:nvSpPr>
        <p:spPr>
          <a:xfrm>
            <a:off x="0" y="2316163"/>
            <a:ext cx="12192000" cy="1388745"/>
          </a:xfrm>
          <a:prstGeom prst="rect">
            <a:avLst/>
          </a:prstGeom>
          <a:solidFill>
            <a:srgbClr val="008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2915">
              <a:buClrTx/>
            </a:pPr>
            <a:endParaRPr lang="en-US" sz="1215" kern="1200">
              <a:solidFill>
                <a:prstClr val="white"/>
              </a:solidFill>
              <a:latin typeface="Calibri"/>
            </a:endParaRPr>
          </a:p>
        </p:txBody>
      </p:sp>
      <p:sp>
        <p:nvSpPr>
          <p:cNvPr id="2" name="Title 1">
            <a:extLst>
              <a:ext uri="{FF2B5EF4-FFF2-40B4-BE49-F238E27FC236}">
                <a16:creationId xmlns:a16="http://schemas.microsoft.com/office/drawing/2014/main" id="{615C2D39-87B8-4FC4-8AA2-024C0F247A7B}"/>
              </a:ext>
            </a:extLst>
          </p:cNvPr>
          <p:cNvSpPr>
            <a:spLocks noGrp="1"/>
          </p:cNvSpPr>
          <p:nvPr>
            <p:ph type="ctrTitle"/>
          </p:nvPr>
        </p:nvSpPr>
        <p:spPr>
          <a:xfrm>
            <a:off x="1835927" y="2477194"/>
            <a:ext cx="9144000" cy="964275"/>
          </a:xfrm>
        </p:spPr>
        <p:txBody>
          <a:bodyPr>
            <a:noAutofit/>
          </a:bodyPr>
          <a:lstStyle/>
          <a:p>
            <a:r>
              <a:rPr lang="en-US" sz="2800" b="1" dirty="0">
                <a:solidFill>
                  <a:schemeClr val="bg1"/>
                </a:solidFill>
              </a:rPr>
              <a:t>Lessons from Global and Country-level Adoption of CORE Group Home-Based Care Guidelines </a:t>
            </a:r>
          </a:p>
        </p:txBody>
      </p:sp>
      <p:pic>
        <p:nvPicPr>
          <p:cNvPr id="4" name="Picture 3" descr="A picture containing drawing&#10;&#10;Description automatically generated">
            <a:extLst>
              <a:ext uri="{FF2B5EF4-FFF2-40B4-BE49-F238E27FC236}">
                <a16:creationId xmlns:a16="http://schemas.microsoft.com/office/drawing/2014/main" id="{4386C7EA-3173-44EC-8326-41A621F42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9754" y="598338"/>
            <a:ext cx="4552491" cy="1424663"/>
          </a:xfrm>
          <a:prstGeom prst="rect">
            <a:avLst/>
          </a:prstGeom>
        </p:spPr>
      </p:pic>
      <p:sp>
        <p:nvSpPr>
          <p:cNvPr id="3" name="TextBox 2">
            <a:extLst>
              <a:ext uri="{FF2B5EF4-FFF2-40B4-BE49-F238E27FC236}">
                <a16:creationId xmlns:a16="http://schemas.microsoft.com/office/drawing/2014/main" id="{7C633D96-0CE7-4512-9A7D-D05F2ACC71AB}"/>
              </a:ext>
            </a:extLst>
          </p:cNvPr>
          <p:cNvSpPr txBox="1"/>
          <p:nvPr/>
        </p:nvSpPr>
        <p:spPr>
          <a:xfrm>
            <a:off x="3319475" y="4030613"/>
            <a:ext cx="5553047" cy="1785104"/>
          </a:xfrm>
          <a:prstGeom prst="rect">
            <a:avLst/>
          </a:prstGeom>
          <a:noFill/>
        </p:spPr>
        <p:txBody>
          <a:bodyPr wrap="square" rtlCol="0">
            <a:spAutoFit/>
          </a:bodyPr>
          <a:lstStyle/>
          <a:p>
            <a:pPr algn="ctr"/>
            <a:r>
              <a:rPr lang="en-US" sz="3200" dirty="0"/>
              <a:t>Bi-Weekly COVID-19 Response Global Coordination Call</a:t>
            </a:r>
          </a:p>
          <a:p>
            <a:pPr algn="ctr"/>
            <a:endParaRPr lang="en-US" sz="1400" dirty="0"/>
          </a:p>
          <a:p>
            <a:pPr algn="ctr"/>
            <a:r>
              <a:rPr lang="en-US" sz="3200" dirty="0"/>
              <a:t>August 14, 2020</a:t>
            </a:r>
          </a:p>
        </p:txBody>
      </p:sp>
    </p:spTree>
    <p:extLst>
      <p:ext uri="{BB962C8B-B14F-4D97-AF65-F5344CB8AC3E}">
        <p14:creationId xmlns:p14="http://schemas.microsoft.com/office/powerpoint/2010/main" val="333050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7457D-0AD7-714A-B71B-503B71BD1749}"/>
              </a:ext>
            </a:extLst>
          </p:cNvPr>
          <p:cNvSpPr>
            <a:spLocks noGrp="1"/>
          </p:cNvSpPr>
          <p:nvPr>
            <p:ph type="title"/>
          </p:nvPr>
        </p:nvSpPr>
        <p:spPr>
          <a:xfrm>
            <a:off x="8598765" y="1827515"/>
            <a:ext cx="2958274" cy="2071593"/>
          </a:xfrm>
        </p:spPr>
        <p:txBody>
          <a:bodyPr>
            <a:normAutofit/>
          </a:bodyPr>
          <a:lstStyle/>
          <a:p>
            <a:pPr algn="ctr"/>
            <a:r>
              <a:rPr lang="en-US" b="1" dirty="0">
                <a:solidFill>
                  <a:schemeClr val="bg1"/>
                </a:solidFill>
              </a:rPr>
              <a:t>Thank you</a:t>
            </a:r>
          </a:p>
        </p:txBody>
      </p:sp>
      <p:sp>
        <p:nvSpPr>
          <p:cNvPr id="8" name="Slide Number Placeholder 5">
            <a:extLst>
              <a:ext uri="{FF2B5EF4-FFF2-40B4-BE49-F238E27FC236}">
                <a16:creationId xmlns:a16="http://schemas.microsoft.com/office/drawing/2014/main" id="{08670C02-8E6B-C041-BC1D-3516A4EDBB90}"/>
              </a:ext>
            </a:extLst>
          </p:cNvPr>
          <p:cNvSpPr txBox="1">
            <a:spLocks/>
          </p:cNvSpPr>
          <p:nvPr/>
        </p:nvSpPr>
        <p:spPr>
          <a:xfrm>
            <a:off x="9711513" y="6266657"/>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4572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6E5A55BD-1DBE-B443-AD4B-4521B9D24F17}" type="slidenum">
              <a:rPr lang="en-US" smtClean="0"/>
              <a:pPr/>
              <a:t>10</a:t>
            </a:fld>
            <a:endParaRPr lang="en-US" dirty="0"/>
          </a:p>
        </p:txBody>
      </p:sp>
      <p:sp>
        <p:nvSpPr>
          <p:cNvPr id="13" name="TextBox 12">
            <a:extLst>
              <a:ext uri="{FF2B5EF4-FFF2-40B4-BE49-F238E27FC236}">
                <a16:creationId xmlns:a16="http://schemas.microsoft.com/office/drawing/2014/main" id="{EBACD9AE-6FBF-4BB1-A22E-D1CCBB6A01C8}"/>
              </a:ext>
            </a:extLst>
          </p:cNvPr>
          <p:cNvSpPr txBox="1"/>
          <p:nvPr/>
        </p:nvSpPr>
        <p:spPr>
          <a:xfrm>
            <a:off x="614018" y="572304"/>
            <a:ext cx="6468533" cy="584775"/>
          </a:xfrm>
          <a:prstGeom prst="rect">
            <a:avLst/>
          </a:prstGeom>
          <a:noFill/>
        </p:spPr>
        <p:txBody>
          <a:bodyPr wrap="square" rtlCol="0">
            <a:spAutoFit/>
          </a:bodyPr>
          <a:lstStyle/>
          <a:p>
            <a:r>
              <a:rPr lang="en-US" sz="3200" b="1" dirty="0">
                <a:solidFill>
                  <a:schemeClr val="tx1">
                    <a:lumMod val="50000"/>
                    <a:lumOff val="50000"/>
                  </a:schemeClr>
                </a:solidFill>
                <a:latin typeface="Futura Medium" panose="020B0602020204020303" pitchFamily="34" charset="-79"/>
                <a:cs typeface="Futura Medium" panose="020B0602020204020303" pitchFamily="34" charset="-79"/>
              </a:rPr>
              <a:t>Process</a:t>
            </a:r>
          </a:p>
        </p:txBody>
      </p:sp>
      <p:pic>
        <p:nvPicPr>
          <p:cNvPr id="6" name="Picture 5" descr="A screenshot of a cell phone&#10;&#10;Description automatically generated">
            <a:extLst>
              <a:ext uri="{FF2B5EF4-FFF2-40B4-BE49-F238E27FC236}">
                <a16:creationId xmlns:a16="http://schemas.microsoft.com/office/drawing/2014/main" id="{3A280D16-776A-174B-8AB3-565AC92D2951}"/>
              </a:ext>
            </a:extLst>
          </p:cNvPr>
          <p:cNvPicPr>
            <a:picLocks noChangeAspect="1"/>
          </p:cNvPicPr>
          <p:nvPr/>
        </p:nvPicPr>
        <p:blipFill>
          <a:blip r:embed="rId3"/>
          <a:stretch>
            <a:fillRect/>
          </a:stretch>
        </p:blipFill>
        <p:spPr>
          <a:xfrm>
            <a:off x="3048000" y="0"/>
            <a:ext cx="9144000" cy="6858000"/>
          </a:xfrm>
          <a:prstGeom prst="rect">
            <a:avLst/>
          </a:prstGeom>
        </p:spPr>
      </p:pic>
    </p:spTree>
    <p:extLst>
      <p:ext uri="{BB962C8B-B14F-4D97-AF65-F5344CB8AC3E}">
        <p14:creationId xmlns:p14="http://schemas.microsoft.com/office/powerpoint/2010/main" val="2231149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body" idx="1"/>
          </p:nvPr>
        </p:nvSpPr>
        <p:spPr>
          <a:xfrm>
            <a:off x="430325" y="178018"/>
            <a:ext cx="8209999" cy="659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3000"/>
              <a:buNone/>
            </a:pPr>
            <a:r>
              <a:rPr lang="en-US" sz="3200" b="1" dirty="0">
                <a:solidFill>
                  <a:schemeClr val="tx1">
                    <a:lumMod val="50000"/>
                    <a:lumOff val="50000"/>
                  </a:schemeClr>
                </a:solidFill>
                <a:latin typeface="Futura Medium" panose="020B0602020204020303" pitchFamily="34" charset="-79"/>
                <a:cs typeface="Futura Medium" panose="020B0602020204020303" pitchFamily="34" charset="-79"/>
              </a:rPr>
              <a:t>Topics Include</a:t>
            </a:r>
            <a:endParaRPr sz="3200" b="1"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5" name="Slide Number Placeholder 5">
            <a:extLst>
              <a:ext uri="{FF2B5EF4-FFF2-40B4-BE49-F238E27FC236}">
                <a16:creationId xmlns:a16="http://schemas.microsoft.com/office/drawing/2014/main" id="{42E456DF-368B-7A42-96B5-FD09ED3FAAFC}"/>
              </a:ext>
            </a:extLst>
          </p:cNvPr>
          <p:cNvSpPr txBox="1">
            <a:spLocks/>
          </p:cNvSpPr>
          <p:nvPr/>
        </p:nvSpPr>
        <p:spPr>
          <a:xfrm>
            <a:off x="9727662" y="6330848"/>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4572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6E5A55BD-1DBE-B443-AD4B-4521B9D24F17}" type="slidenum">
              <a:rPr lang="en-US" smtClean="0"/>
              <a:pPr/>
              <a:t>11</a:t>
            </a:fld>
            <a:endParaRPr lang="en-US" dirty="0"/>
          </a:p>
        </p:txBody>
      </p:sp>
      <p:sp>
        <p:nvSpPr>
          <p:cNvPr id="23" name="Google Shape;178;p24">
            <a:extLst>
              <a:ext uri="{FF2B5EF4-FFF2-40B4-BE49-F238E27FC236}">
                <a16:creationId xmlns:a16="http://schemas.microsoft.com/office/drawing/2014/main" id="{5C73E942-07C0-4B5E-AD5E-5EA12E177935}"/>
              </a:ext>
            </a:extLst>
          </p:cNvPr>
          <p:cNvSpPr txBox="1">
            <a:spLocks/>
          </p:cNvSpPr>
          <p:nvPr/>
        </p:nvSpPr>
        <p:spPr>
          <a:xfrm>
            <a:off x="426041" y="1025901"/>
            <a:ext cx="4533036" cy="15787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3575A"/>
              </a:buClr>
              <a:buSzPts val="1800"/>
              <a:buFont typeface="Arial"/>
              <a:buChar char="•"/>
              <a:defRPr sz="2800" b="0" i="0" u="none" strike="noStrike" cap="none">
                <a:solidFill>
                  <a:srgbClr val="53575A"/>
                </a:solidFill>
                <a:latin typeface="Arial"/>
                <a:ea typeface="Arial"/>
                <a:cs typeface="Arial"/>
                <a:sym typeface="Arial"/>
              </a:defRPr>
            </a:lvl1pPr>
            <a:lvl2pPr marL="914400" marR="0" lvl="1" indent="-342900" algn="l" rtl="0">
              <a:lnSpc>
                <a:spcPct val="90000"/>
              </a:lnSpc>
              <a:spcBef>
                <a:spcPts val="500"/>
              </a:spcBef>
              <a:spcAft>
                <a:spcPts val="0"/>
              </a:spcAft>
              <a:buClr>
                <a:srgbClr val="53575A"/>
              </a:buClr>
              <a:buSzPts val="1800"/>
              <a:buFont typeface="Arial"/>
              <a:buChar char="•"/>
              <a:defRPr sz="2400" b="0" i="0" u="none" strike="noStrike" cap="none">
                <a:solidFill>
                  <a:srgbClr val="53575A"/>
                </a:solidFill>
                <a:latin typeface="Arial"/>
                <a:ea typeface="Arial"/>
                <a:cs typeface="Arial"/>
                <a:sym typeface="Arial"/>
              </a:defRPr>
            </a:lvl2pPr>
            <a:lvl3pPr marL="1371600" marR="0" lvl="2" indent="-342900" algn="l" rtl="0">
              <a:lnSpc>
                <a:spcPct val="90000"/>
              </a:lnSpc>
              <a:spcBef>
                <a:spcPts val="500"/>
              </a:spcBef>
              <a:spcAft>
                <a:spcPts val="0"/>
              </a:spcAft>
              <a:buClr>
                <a:srgbClr val="53575A"/>
              </a:buClr>
              <a:buSzPts val="1800"/>
              <a:buFont typeface="Arial"/>
              <a:buChar char="•"/>
              <a:defRPr sz="2000" b="0" i="0" u="none" strike="noStrike" cap="none">
                <a:solidFill>
                  <a:srgbClr val="53575A"/>
                </a:solidFill>
                <a:latin typeface="Arial"/>
                <a:ea typeface="Arial"/>
                <a:cs typeface="Arial"/>
                <a:sym typeface="Arial"/>
              </a:defRPr>
            </a:lvl3pPr>
            <a:lvl4pPr marL="1828800" marR="0" lvl="3"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4pPr>
            <a:lvl5pPr marL="2286000" marR="0" lvl="4"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Clr>
                <a:schemeClr val="dk1"/>
              </a:buClr>
              <a:buSzPts val="3000"/>
              <a:buFont typeface="Arial"/>
              <a:buNone/>
            </a:pPr>
            <a:r>
              <a:rPr lang="en-US" sz="2400" b="1" dirty="0">
                <a:solidFill>
                  <a:schemeClr val="accent1">
                    <a:lumMod val="75000"/>
                  </a:schemeClr>
                </a:solidFill>
              </a:rPr>
              <a:t>How to support a person whose condition warrants home care </a:t>
            </a:r>
          </a:p>
        </p:txBody>
      </p:sp>
      <p:sp>
        <p:nvSpPr>
          <p:cNvPr id="3" name="Google Shape;178;p24">
            <a:extLst>
              <a:ext uri="{FF2B5EF4-FFF2-40B4-BE49-F238E27FC236}">
                <a16:creationId xmlns:a16="http://schemas.microsoft.com/office/drawing/2014/main" id="{1C165CCA-DF28-4802-9461-E89B05F6FFD8}"/>
              </a:ext>
            </a:extLst>
          </p:cNvPr>
          <p:cNvSpPr txBox="1">
            <a:spLocks/>
          </p:cNvSpPr>
          <p:nvPr/>
        </p:nvSpPr>
        <p:spPr>
          <a:xfrm>
            <a:off x="430325" y="2604629"/>
            <a:ext cx="4528752" cy="1565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3575A"/>
              </a:buClr>
              <a:buSzPts val="1800"/>
              <a:buFont typeface="Arial"/>
              <a:buChar char="•"/>
              <a:defRPr sz="2800" b="0" i="0" u="none" strike="noStrike" cap="none">
                <a:solidFill>
                  <a:srgbClr val="53575A"/>
                </a:solidFill>
                <a:latin typeface="Arial"/>
                <a:ea typeface="Arial"/>
                <a:cs typeface="Arial"/>
                <a:sym typeface="Arial"/>
              </a:defRPr>
            </a:lvl1pPr>
            <a:lvl2pPr marL="914400" marR="0" lvl="1" indent="-342900" algn="l" rtl="0">
              <a:lnSpc>
                <a:spcPct val="90000"/>
              </a:lnSpc>
              <a:spcBef>
                <a:spcPts val="500"/>
              </a:spcBef>
              <a:spcAft>
                <a:spcPts val="0"/>
              </a:spcAft>
              <a:buClr>
                <a:srgbClr val="53575A"/>
              </a:buClr>
              <a:buSzPts val="1800"/>
              <a:buFont typeface="Arial"/>
              <a:buChar char="•"/>
              <a:defRPr sz="2400" b="0" i="0" u="none" strike="noStrike" cap="none">
                <a:solidFill>
                  <a:srgbClr val="53575A"/>
                </a:solidFill>
                <a:latin typeface="Arial"/>
                <a:ea typeface="Arial"/>
                <a:cs typeface="Arial"/>
                <a:sym typeface="Arial"/>
              </a:defRPr>
            </a:lvl2pPr>
            <a:lvl3pPr marL="1371600" marR="0" lvl="2" indent="-342900" algn="l" rtl="0">
              <a:lnSpc>
                <a:spcPct val="90000"/>
              </a:lnSpc>
              <a:spcBef>
                <a:spcPts val="500"/>
              </a:spcBef>
              <a:spcAft>
                <a:spcPts val="0"/>
              </a:spcAft>
              <a:buClr>
                <a:srgbClr val="53575A"/>
              </a:buClr>
              <a:buSzPts val="1800"/>
              <a:buFont typeface="Arial"/>
              <a:buChar char="•"/>
              <a:defRPr sz="2000" b="0" i="0" u="none" strike="noStrike" cap="none">
                <a:solidFill>
                  <a:srgbClr val="53575A"/>
                </a:solidFill>
                <a:latin typeface="Arial"/>
                <a:ea typeface="Arial"/>
                <a:cs typeface="Arial"/>
                <a:sym typeface="Arial"/>
              </a:defRPr>
            </a:lvl3pPr>
            <a:lvl4pPr marL="1828800" marR="0" lvl="3"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4pPr>
            <a:lvl5pPr marL="2286000" marR="0" lvl="4"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Clr>
                <a:schemeClr val="dk1"/>
              </a:buClr>
              <a:buSzPts val="3000"/>
              <a:buFont typeface="Arial"/>
              <a:buNone/>
            </a:pPr>
            <a:r>
              <a:rPr lang="en-US" sz="2400" b="1" dirty="0">
                <a:solidFill>
                  <a:srgbClr val="008080"/>
                </a:solidFill>
              </a:rPr>
              <a:t>How to prevent the spread of COVID-19 in the home</a:t>
            </a:r>
          </a:p>
        </p:txBody>
      </p:sp>
      <p:sp>
        <p:nvSpPr>
          <p:cNvPr id="13" name="Google Shape;178;p24">
            <a:extLst>
              <a:ext uri="{FF2B5EF4-FFF2-40B4-BE49-F238E27FC236}">
                <a16:creationId xmlns:a16="http://schemas.microsoft.com/office/drawing/2014/main" id="{9A73F24D-86DA-432C-8683-E9514F24B32B}"/>
              </a:ext>
            </a:extLst>
          </p:cNvPr>
          <p:cNvSpPr txBox="1">
            <a:spLocks/>
          </p:cNvSpPr>
          <p:nvPr/>
        </p:nvSpPr>
        <p:spPr>
          <a:xfrm>
            <a:off x="395836" y="4315962"/>
            <a:ext cx="4563241" cy="1565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3575A"/>
              </a:buClr>
              <a:buSzPts val="1800"/>
              <a:buFont typeface="Arial"/>
              <a:buChar char="•"/>
              <a:defRPr sz="2800" b="0" i="0" u="none" strike="noStrike" cap="none">
                <a:solidFill>
                  <a:srgbClr val="53575A"/>
                </a:solidFill>
                <a:latin typeface="Arial"/>
                <a:ea typeface="Arial"/>
                <a:cs typeface="Arial"/>
                <a:sym typeface="Arial"/>
              </a:defRPr>
            </a:lvl1pPr>
            <a:lvl2pPr marL="914400" marR="0" lvl="1" indent="-342900" algn="l" rtl="0">
              <a:lnSpc>
                <a:spcPct val="90000"/>
              </a:lnSpc>
              <a:spcBef>
                <a:spcPts val="500"/>
              </a:spcBef>
              <a:spcAft>
                <a:spcPts val="0"/>
              </a:spcAft>
              <a:buClr>
                <a:srgbClr val="53575A"/>
              </a:buClr>
              <a:buSzPts val="1800"/>
              <a:buFont typeface="Arial"/>
              <a:buChar char="•"/>
              <a:defRPr sz="2400" b="0" i="0" u="none" strike="noStrike" cap="none">
                <a:solidFill>
                  <a:srgbClr val="53575A"/>
                </a:solidFill>
                <a:latin typeface="Arial"/>
                <a:ea typeface="Arial"/>
                <a:cs typeface="Arial"/>
                <a:sym typeface="Arial"/>
              </a:defRPr>
            </a:lvl2pPr>
            <a:lvl3pPr marL="1371600" marR="0" lvl="2" indent="-342900" algn="l" rtl="0">
              <a:lnSpc>
                <a:spcPct val="90000"/>
              </a:lnSpc>
              <a:spcBef>
                <a:spcPts val="500"/>
              </a:spcBef>
              <a:spcAft>
                <a:spcPts val="0"/>
              </a:spcAft>
              <a:buClr>
                <a:srgbClr val="53575A"/>
              </a:buClr>
              <a:buSzPts val="1800"/>
              <a:buFont typeface="Arial"/>
              <a:buChar char="•"/>
              <a:defRPr sz="2000" b="0" i="0" u="none" strike="noStrike" cap="none">
                <a:solidFill>
                  <a:srgbClr val="53575A"/>
                </a:solidFill>
                <a:latin typeface="Arial"/>
                <a:ea typeface="Arial"/>
                <a:cs typeface="Arial"/>
                <a:sym typeface="Arial"/>
              </a:defRPr>
            </a:lvl3pPr>
            <a:lvl4pPr marL="1828800" marR="0" lvl="3"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4pPr>
            <a:lvl5pPr marL="2286000" marR="0" lvl="4"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Clr>
                <a:schemeClr val="dk1"/>
              </a:buClr>
              <a:buSzPts val="3000"/>
              <a:buFont typeface="Arial"/>
              <a:buNone/>
            </a:pPr>
            <a:r>
              <a:rPr lang="en-US" sz="2400" b="1" dirty="0">
                <a:solidFill>
                  <a:srgbClr val="002060"/>
                </a:solidFill>
              </a:rPr>
              <a:t>How to provide support to family members during COVID-19</a:t>
            </a:r>
          </a:p>
        </p:txBody>
      </p:sp>
      <p:grpSp>
        <p:nvGrpSpPr>
          <p:cNvPr id="28" name="Group 27">
            <a:extLst>
              <a:ext uri="{FF2B5EF4-FFF2-40B4-BE49-F238E27FC236}">
                <a16:creationId xmlns:a16="http://schemas.microsoft.com/office/drawing/2014/main" id="{3D8ABBB5-D8FD-4DE7-9D5B-0869CE799DC3}"/>
              </a:ext>
            </a:extLst>
          </p:cNvPr>
          <p:cNvGrpSpPr/>
          <p:nvPr/>
        </p:nvGrpSpPr>
        <p:grpSpPr>
          <a:xfrm>
            <a:off x="5382138" y="786829"/>
            <a:ext cx="5328361" cy="5227133"/>
            <a:chOff x="4867122" y="763611"/>
            <a:chExt cx="5328361" cy="5227133"/>
          </a:xfrm>
        </p:grpSpPr>
        <p:sp>
          <p:nvSpPr>
            <p:cNvPr id="181" name="Google Shape;181;p24"/>
            <p:cNvSpPr txBox="1"/>
            <p:nvPr/>
          </p:nvSpPr>
          <p:spPr>
            <a:xfrm>
              <a:off x="6544488" y="763611"/>
              <a:ext cx="1865573" cy="65961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b="0" i="0" u="none" strike="noStrike" cap="none" dirty="0">
                  <a:solidFill>
                    <a:schemeClr val="tx1">
                      <a:lumMod val="50000"/>
                      <a:lumOff val="50000"/>
                    </a:schemeClr>
                  </a:solidFill>
                  <a:latin typeface="Arial"/>
                  <a:ea typeface="Arial"/>
                  <a:cs typeface="Arial"/>
                  <a:sym typeface="Arial"/>
                </a:rPr>
                <a:t>The role of the caregiver</a:t>
              </a:r>
              <a:endParaRPr sz="1800" dirty="0">
                <a:solidFill>
                  <a:schemeClr val="tx1">
                    <a:lumMod val="50000"/>
                    <a:lumOff val="50000"/>
                  </a:schemeClr>
                </a:solidFill>
              </a:endParaRPr>
            </a:p>
          </p:txBody>
        </p:sp>
        <p:sp>
          <p:nvSpPr>
            <p:cNvPr id="182" name="Google Shape;182;p24"/>
            <p:cNvSpPr txBox="1"/>
            <p:nvPr/>
          </p:nvSpPr>
          <p:spPr>
            <a:xfrm>
              <a:off x="8170592" y="813260"/>
              <a:ext cx="1950381" cy="56291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b="0" i="0" u="none" strike="noStrike" cap="none" dirty="0">
                  <a:solidFill>
                    <a:schemeClr val="tx1">
                      <a:lumMod val="50000"/>
                      <a:lumOff val="50000"/>
                    </a:schemeClr>
                  </a:solidFill>
                  <a:latin typeface="Arial"/>
                  <a:ea typeface="Arial"/>
                  <a:cs typeface="Arial"/>
                  <a:sym typeface="Arial"/>
                </a:rPr>
                <a:t>Room setup / home isolation </a:t>
              </a:r>
              <a:endParaRPr sz="1800" dirty="0">
                <a:solidFill>
                  <a:schemeClr val="tx1">
                    <a:lumMod val="50000"/>
                    <a:lumOff val="50000"/>
                  </a:schemeClr>
                </a:solidFill>
              </a:endParaRPr>
            </a:p>
          </p:txBody>
        </p:sp>
        <p:sp>
          <p:nvSpPr>
            <p:cNvPr id="183" name="Google Shape;183;p24"/>
            <p:cNvSpPr txBox="1"/>
            <p:nvPr/>
          </p:nvSpPr>
          <p:spPr>
            <a:xfrm>
              <a:off x="4943021" y="2798074"/>
              <a:ext cx="2099405" cy="29430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dirty="0">
                  <a:solidFill>
                    <a:schemeClr val="tx1">
                      <a:lumMod val="50000"/>
                      <a:lumOff val="50000"/>
                    </a:schemeClr>
                  </a:solidFill>
                  <a:latin typeface="Arial" panose="020B0604020202020204" pitchFamily="34" charset="0"/>
                  <a:cs typeface="Arial" panose="020B0604020202020204" pitchFamily="34" charset="0"/>
                </a:rPr>
                <a:t>Cleaning &amp; sanitation</a:t>
              </a:r>
              <a:endParaRP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85" name="Google Shape;185;p24"/>
            <p:cNvPicPr preferRelativeResize="0"/>
            <p:nvPr/>
          </p:nvPicPr>
          <p:blipFill rotWithShape="1">
            <a:blip r:embed="rId3">
              <a:alphaModFix/>
            </a:blip>
            <a:srcRect/>
            <a:stretch/>
          </p:blipFill>
          <p:spPr>
            <a:xfrm>
              <a:off x="7073200" y="1634347"/>
              <a:ext cx="756846" cy="659611"/>
            </a:xfrm>
            <a:prstGeom prst="rect">
              <a:avLst/>
            </a:prstGeom>
            <a:noFill/>
            <a:ln>
              <a:noFill/>
            </a:ln>
          </p:spPr>
        </p:pic>
        <p:pic>
          <p:nvPicPr>
            <p:cNvPr id="186" name="Google Shape;186;p24"/>
            <p:cNvPicPr preferRelativeResize="0"/>
            <p:nvPr/>
          </p:nvPicPr>
          <p:blipFill rotWithShape="1">
            <a:blip r:embed="rId4">
              <a:alphaModFix/>
            </a:blip>
            <a:srcRect/>
            <a:stretch/>
          </p:blipFill>
          <p:spPr>
            <a:xfrm>
              <a:off x="8759625" y="1633303"/>
              <a:ext cx="756846" cy="659612"/>
            </a:xfrm>
            <a:prstGeom prst="rect">
              <a:avLst/>
            </a:prstGeom>
            <a:noFill/>
            <a:ln>
              <a:noFill/>
            </a:ln>
          </p:spPr>
        </p:pic>
        <p:pic>
          <p:nvPicPr>
            <p:cNvPr id="187" name="Google Shape;187;p24" descr="A close up of a logo  Description automatically generated"/>
            <p:cNvPicPr preferRelativeResize="0"/>
            <p:nvPr/>
          </p:nvPicPr>
          <p:blipFill rotWithShape="1">
            <a:blip r:embed="rId5">
              <a:alphaModFix/>
            </a:blip>
            <a:srcRect/>
            <a:stretch/>
          </p:blipFill>
          <p:spPr>
            <a:xfrm>
              <a:off x="5574906" y="3318496"/>
              <a:ext cx="756847" cy="659611"/>
            </a:xfrm>
            <a:prstGeom prst="rect">
              <a:avLst/>
            </a:prstGeom>
            <a:noFill/>
            <a:ln>
              <a:noFill/>
            </a:ln>
          </p:spPr>
        </p:pic>
        <p:sp>
          <p:nvSpPr>
            <p:cNvPr id="14" name="Google Shape;181;p24">
              <a:extLst>
                <a:ext uri="{FF2B5EF4-FFF2-40B4-BE49-F238E27FC236}">
                  <a16:creationId xmlns:a16="http://schemas.microsoft.com/office/drawing/2014/main" id="{0005282B-69E2-8542-838C-F5F2068C0550}"/>
                </a:ext>
              </a:extLst>
            </p:cNvPr>
            <p:cNvSpPr txBox="1"/>
            <p:nvPr/>
          </p:nvSpPr>
          <p:spPr>
            <a:xfrm>
              <a:off x="5004060" y="872968"/>
              <a:ext cx="1667573" cy="47736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b="0" i="0" u="none" strike="noStrike" cap="none" dirty="0">
                  <a:solidFill>
                    <a:schemeClr val="tx1">
                      <a:lumMod val="50000"/>
                      <a:lumOff val="50000"/>
                    </a:schemeClr>
                  </a:solidFill>
                  <a:latin typeface="Arial"/>
                  <a:ea typeface="Arial"/>
                  <a:cs typeface="Arial"/>
                  <a:sym typeface="Arial"/>
                </a:rPr>
                <a:t>Symptoms &amp; danger signs</a:t>
              </a:r>
              <a:endParaRPr sz="1800" dirty="0">
                <a:solidFill>
                  <a:schemeClr val="tx1">
                    <a:lumMod val="50000"/>
                    <a:lumOff val="50000"/>
                  </a:schemeClr>
                </a:solidFill>
              </a:endParaRPr>
            </a:p>
          </p:txBody>
        </p:sp>
        <p:sp>
          <p:nvSpPr>
            <p:cNvPr id="17" name="Google Shape;182;p24">
              <a:extLst>
                <a:ext uri="{FF2B5EF4-FFF2-40B4-BE49-F238E27FC236}">
                  <a16:creationId xmlns:a16="http://schemas.microsoft.com/office/drawing/2014/main" id="{D921154D-FF25-244B-A724-6451BFBCF7B3}"/>
                </a:ext>
              </a:extLst>
            </p:cNvPr>
            <p:cNvSpPr txBox="1"/>
            <p:nvPr/>
          </p:nvSpPr>
          <p:spPr>
            <a:xfrm>
              <a:off x="6502083" y="4398818"/>
              <a:ext cx="1950381" cy="56291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b="0" i="0" u="none" strike="noStrike" cap="none" dirty="0">
                  <a:solidFill>
                    <a:schemeClr val="tx1">
                      <a:lumMod val="50000"/>
                      <a:lumOff val="50000"/>
                    </a:schemeClr>
                  </a:solidFill>
                  <a:latin typeface="Arial"/>
                  <a:ea typeface="Arial"/>
                  <a:cs typeface="Arial"/>
                  <a:sym typeface="Arial"/>
                </a:rPr>
                <a:t>Emotional support</a:t>
              </a:r>
              <a:endParaRPr sz="1800" dirty="0">
                <a:solidFill>
                  <a:schemeClr val="tx1">
                    <a:lumMod val="50000"/>
                    <a:lumOff val="50000"/>
                  </a:schemeClr>
                </a:solidFill>
              </a:endParaRPr>
            </a:p>
          </p:txBody>
        </p:sp>
        <p:sp>
          <p:nvSpPr>
            <p:cNvPr id="18" name="Google Shape;181;p24">
              <a:extLst>
                <a:ext uri="{FF2B5EF4-FFF2-40B4-BE49-F238E27FC236}">
                  <a16:creationId xmlns:a16="http://schemas.microsoft.com/office/drawing/2014/main" id="{A3C86315-946D-DF44-9570-FB0800A45C37}"/>
                </a:ext>
              </a:extLst>
            </p:cNvPr>
            <p:cNvSpPr txBox="1"/>
            <p:nvPr/>
          </p:nvSpPr>
          <p:spPr>
            <a:xfrm>
              <a:off x="4962146" y="4483483"/>
              <a:ext cx="1865573" cy="41122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b="0" i="0" u="none" strike="noStrike" cap="none" dirty="0">
                  <a:solidFill>
                    <a:schemeClr val="tx1">
                      <a:lumMod val="50000"/>
                      <a:lumOff val="50000"/>
                    </a:schemeClr>
                  </a:solidFill>
                  <a:latin typeface="Arial" panose="020B0604020202020204" pitchFamily="34" charset="0"/>
                  <a:ea typeface="Arial"/>
                  <a:cs typeface="Arial" panose="020B0604020202020204" pitchFamily="34" charset="0"/>
                  <a:sym typeface="Arial"/>
                </a:rPr>
                <a:t>Care </a:t>
              </a:r>
              <a:r>
                <a:rPr lang="en-US" sz="1800" dirty="0">
                  <a:solidFill>
                    <a:schemeClr val="tx1">
                      <a:lumMod val="50000"/>
                      <a:lumOff val="50000"/>
                    </a:schemeClr>
                  </a:solidFill>
                  <a:latin typeface="Arial" panose="020B0604020202020204" pitchFamily="34" charset="0"/>
                  <a:cs typeface="Arial" panose="020B0604020202020204" pitchFamily="34" charset="0"/>
                </a:rPr>
                <a:t>&amp; e</a:t>
              </a:r>
              <a:r>
                <a:rPr lang="en-US" sz="1800" b="0" i="0" u="none" strike="noStrike" cap="none" dirty="0">
                  <a:solidFill>
                    <a:schemeClr val="tx1">
                      <a:lumMod val="50000"/>
                      <a:lumOff val="50000"/>
                    </a:schemeClr>
                  </a:solidFill>
                  <a:latin typeface="Arial" panose="020B0604020202020204" pitchFamily="34" charset="0"/>
                  <a:ea typeface="Arial"/>
                  <a:cs typeface="Arial" panose="020B0604020202020204" pitchFamily="34" charset="0"/>
                  <a:sym typeface="Arial"/>
                </a:rPr>
                <a:t>ssential services</a:t>
              </a:r>
              <a:endParaRPr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9" name="Google Shape;181;p24">
              <a:extLst>
                <a:ext uri="{FF2B5EF4-FFF2-40B4-BE49-F238E27FC236}">
                  <a16:creationId xmlns:a16="http://schemas.microsoft.com/office/drawing/2014/main" id="{81926752-9044-EE4F-B9AC-577C8B63CC41}"/>
                </a:ext>
              </a:extLst>
            </p:cNvPr>
            <p:cNvSpPr txBox="1"/>
            <p:nvPr/>
          </p:nvSpPr>
          <p:spPr>
            <a:xfrm>
              <a:off x="8223798" y="4484234"/>
              <a:ext cx="1865573" cy="41122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b="0" i="0" u="none" strike="noStrike" cap="none" dirty="0">
                  <a:solidFill>
                    <a:schemeClr val="tx1">
                      <a:lumMod val="50000"/>
                      <a:lumOff val="50000"/>
                    </a:schemeClr>
                  </a:solidFill>
                  <a:latin typeface="Arial"/>
                  <a:ea typeface="Arial"/>
                  <a:cs typeface="Arial"/>
                  <a:sym typeface="Arial"/>
                </a:rPr>
                <a:t>Food security/ nutrition</a:t>
              </a:r>
              <a:endParaRPr sz="1800" dirty="0">
                <a:solidFill>
                  <a:schemeClr val="tx1">
                    <a:lumMod val="50000"/>
                    <a:lumOff val="50000"/>
                  </a:schemeClr>
                </a:solidFill>
              </a:endParaRPr>
            </a:p>
          </p:txBody>
        </p:sp>
        <p:pic>
          <p:nvPicPr>
            <p:cNvPr id="20" name="Google Shape;208;p26">
              <a:extLst>
                <a:ext uri="{FF2B5EF4-FFF2-40B4-BE49-F238E27FC236}">
                  <a16:creationId xmlns:a16="http://schemas.microsoft.com/office/drawing/2014/main" id="{7526BB7E-4B49-EA43-9B41-4BC589FECED8}"/>
                </a:ext>
              </a:extLst>
            </p:cNvPr>
            <p:cNvPicPr preferRelativeResize="0"/>
            <p:nvPr/>
          </p:nvPicPr>
          <p:blipFill rotWithShape="1">
            <a:blip r:embed="rId6">
              <a:alphaModFix/>
            </a:blip>
            <a:srcRect/>
            <a:stretch/>
          </p:blipFill>
          <p:spPr>
            <a:xfrm>
              <a:off x="5380824" y="1493316"/>
              <a:ext cx="914043" cy="848861"/>
            </a:xfrm>
            <a:prstGeom prst="rect">
              <a:avLst/>
            </a:prstGeom>
            <a:noFill/>
            <a:ln>
              <a:noFill/>
            </a:ln>
          </p:spPr>
        </p:pic>
        <p:pic>
          <p:nvPicPr>
            <p:cNvPr id="2" name="Picture 1">
              <a:extLst>
                <a:ext uri="{FF2B5EF4-FFF2-40B4-BE49-F238E27FC236}">
                  <a16:creationId xmlns:a16="http://schemas.microsoft.com/office/drawing/2014/main" id="{CACB54AE-E108-0541-891E-93E43EAACB71}"/>
                </a:ext>
              </a:extLst>
            </p:cNvPr>
            <p:cNvPicPr>
              <a:picLocks noChangeAspect="1"/>
            </p:cNvPicPr>
            <p:nvPr/>
          </p:nvPicPr>
          <p:blipFill>
            <a:blip r:embed="rId7"/>
            <a:stretch>
              <a:fillRect/>
            </a:stretch>
          </p:blipFill>
          <p:spPr>
            <a:xfrm>
              <a:off x="5530800" y="5003850"/>
              <a:ext cx="728263" cy="728263"/>
            </a:xfrm>
            <a:prstGeom prst="rect">
              <a:avLst/>
            </a:prstGeom>
          </p:spPr>
        </p:pic>
        <p:pic>
          <p:nvPicPr>
            <p:cNvPr id="4" name="Picture 3">
              <a:extLst>
                <a:ext uri="{FF2B5EF4-FFF2-40B4-BE49-F238E27FC236}">
                  <a16:creationId xmlns:a16="http://schemas.microsoft.com/office/drawing/2014/main" id="{3EBD9AED-0468-3447-9692-C285A739AAAA}"/>
                </a:ext>
              </a:extLst>
            </p:cNvPr>
            <p:cNvPicPr>
              <a:picLocks noChangeAspect="1"/>
            </p:cNvPicPr>
            <p:nvPr/>
          </p:nvPicPr>
          <p:blipFill>
            <a:blip r:embed="rId8"/>
            <a:stretch>
              <a:fillRect/>
            </a:stretch>
          </p:blipFill>
          <p:spPr>
            <a:xfrm>
              <a:off x="7109139" y="5075685"/>
              <a:ext cx="672157" cy="672157"/>
            </a:xfrm>
            <a:prstGeom prst="rect">
              <a:avLst/>
            </a:prstGeom>
          </p:spPr>
        </p:pic>
        <p:pic>
          <p:nvPicPr>
            <p:cNvPr id="6" name="Picture 5">
              <a:extLst>
                <a:ext uri="{FF2B5EF4-FFF2-40B4-BE49-F238E27FC236}">
                  <a16:creationId xmlns:a16="http://schemas.microsoft.com/office/drawing/2014/main" id="{DFF260A9-7C31-0243-B0C7-59618252FF4B}"/>
                </a:ext>
              </a:extLst>
            </p:cNvPr>
            <p:cNvPicPr>
              <a:picLocks noChangeAspect="1"/>
            </p:cNvPicPr>
            <p:nvPr/>
          </p:nvPicPr>
          <p:blipFill>
            <a:blip r:embed="rId9"/>
            <a:stretch>
              <a:fillRect/>
            </a:stretch>
          </p:blipFill>
          <p:spPr>
            <a:xfrm>
              <a:off x="8797671" y="5117382"/>
              <a:ext cx="649531" cy="649531"/>
            </a:xfrm>
            <a:prstGeom prst="rect">
              <a:avLst/>
            </a:prstGeom>
          </p:spPr>
        </p:pic>
        <p:sp>
          <p:nvSpPr>
            <p:cNvPr id="7" name="Left Bracket 6">
              <a:extLst>
                <a:ext uri="{FF2B5EF4-FFF2-40B4-BE49-F238E27FC236}">
                  <a16:creationId xmlns:a16="http://schemas.microsoft.com/office/drawing/2014/main" id="{A00FC64B-8715-4B30-9085-97068F6E8CC2}"/>
                </a:ext>
              </a:extLst>
            </p:cNvPr>
            <p:cNvSpPr/>
            <p:nvPr/>
          </p:nvSpPr>
          <p:spPr>
            <a:xfrm>
              <a:off x="4867122" y="814411"/>
              <a:ext cx="608138" cy="1654510"/>
            </a:xfrm>
            <a:prstGeom prst="leftBracket">
              <a:avLst/>
            </a:prstGeom>
            <a:noFill/>
            <a:ln w="57150">
              <a:solidFill>
                <a:schemeClr val="accent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1">
                    <a:lumMod val="50000"/>
                    <a:lumOff val="50000"/>
                  </a:schemeClr>
                </a:solidFill>
              </a:endParaRPr>
            </a:p>
          </p:txBody>
        </p:sp>
        <p:sp>
          <p:nvSpPr>
            <p:cNvPr id="12" name="Left Bracket 11">
              <a:extLst>
                <a:ext uri="{FF2B5EF4-FFF2-40B4-BE49-F238E27FC236}">
                  <a16:creationId xmlns:a16="http://schemas.microsoft.com/office/drawing/2014/main" id="{3E87EE81-C309-493B-903C-7C8A9F8EAD1F}"/>
                </a:ext>
              </a:extLst>
            </p:cNvPr>
            <p:cNvSpPr/>
            <p:nvPr/>
          </p:nvSpPr>
          <p:spPr>
            <a:xfrm>
              <a:off x="4878842" y="2583635"/>
              <a:ext cx="608138" cy="1654510"/>
            </a:xfrm>
            <a:prstGeom prst="leftBracket">
              <a:avLst/>
            </a:prstGeom>
            <a:ln w="57150">
              <a:solidFill>
                <a:srgbClr val="00808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solidFill>
                  <a:schemeClr val="tx1">
                    <a:lumMod val="50000"/>
                    <a:lumOff val="50000"/>
                  </a:schemeClr>
                </a:solidFill>
              </a:endParaRPr>
            </a:p>
          </p:txBody>
        </p:sp>
        <p:sp>
          <p:nvSpPr>
            <p:cNvPr id="21" name="Left Bracket 20">
              <a:extLst>
                <a:ext uri="{FF2B5EF4-FFF2-40B4-BE49-F238E27FC236}">
                  <a16:creationId xmlns:a16="http://schemas.microsoft.com/office/drawing/2014/main" id="{C5B1AC69-6E42-4F00-81FF-0485979F0C8D}"/>
                </a:ext>
              </a:extLst>
            </p:cNvPr>
            <p:cNvSpPr/>
            <p:nvPr/>
          </p:nvSpPr>
          <p:spPr>
            <a:xfrm>
              <a:off x="4872979" y="4336234"/>
              <a:ext cx="608138" cy="1654510"/>
            </a:xfrm>
            <a:prstGeom prst="leftBracket">
              <a:avLst/>
            </a:prstGeom>
            <a:ln w="57150">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1">
                    <a:lumMod val="50000"/>
                    <a:lumOff val="50000"/>
                  </a:schemeClr>
                </a:solidFill>
              </a:endParaRPr>
            </a:p>
          </p:txBody>
        </p:sp>
        <p:pic>
          <p:nvPicPr>
            <p:cNvPr id="22" name="Google Shape;295;p30" descr="A picture containing object, clock  Description automatically generated">
              <a:extLst>
                <a:ext uri="{FF2B5EF4-FFF2-40B4-BE49-F238E27FC236}">
                  <a16:creationId xmlns:a16="http://schemas.microsoft.com/office/drawing/2014/main" id="{5A722D79-1576-469D-A8EC-A6963A1C8F49}"/>
                </a:ext>
              </a:extLst>
            </p:cNvPr>
            <p:cNvPicPr preferRelativeResize="0"/>
            <p:nvPr/>
          </p:nvPicPr>
          <p:blipFill rotWithShape="1">
            <a:blip r:embed="rId10">
              <a:alphaModFix/>
            </a:blip>
            <a:srcRect b="33377"/>
            <a:stretch/>
          </p:blipFill>
          <p:spPr>
            <a:xfrm>
              <a:off x="6969120" y="3175766"/>
              <a:ext cx="979964" cy="659611"/>
            </a:xfrm>
            <a:prstGeom prst="rect">
              <a:avLst/>
            </a:prstGeom>
            <a:noFill/>
            <a:ln>
              <a:noFill/>
            </a:ln>
          </p:spPr>
        </p:pic>
        <p:sp>
          <p:nvSpPr>
            <p:cNvPr id="25" name="Google Shape;183;p24">
              <a:extLst>
                <a:ext uri="{FF2B5EF4-FFF2-40B4-BE49-F238E27FC236}">
                  <a16:creationId xmlns:a16="http://schemas.microsoft.com/office/drawing/2014/main" id="{E6A031D9-2D9C-409B-AC83-56F5D4C05FD1}"/>
                </a:ext>
              </a:extLst>
            </p:cNvPr>
            <p:cNvSpPr txBox="1"/>
            <p:nvPr/>
          </p:nvSpPr>
          <p:spPr>
            <a:xfrm>
              <a:off x="6471030" y="2679983"/>
              <a:ext cx="2099405" cy="29430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dirty="0">
                  <a:solidFill>
                    <a:schemeClr val="tx1">
                      <a:lumMod val="50000"/>
                      <a:lumOff val="50000"/>
                    </a:schemeClr>
                  </a:solidFill>
                  <a:latin typeface="Arial" panose="020B0604020202020204" pitchFamily="34" charset="0"/>
                  <a:cs typeface="Arial" panose="020B0604020202020204" pitchFamily="34" charset="0"/>
                </a:rPr>
                <a:t>Handwashing</a:t>
              </a:r>
              <a:endParaRPr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6" name="Google Shape;183;p24">
              <a:extLst>
                <a:ext uri="{FF2B5EF4-FFF2-40B4-BE49-F238E27FC236}">
                  <a16:creationId xmlns:a16="http://schemas.microsoft.com/office/drawing/2014/main" id="{F891369E-476C-46A9-8E50-3E3B99F9906F}"/>
                </a:ext>
              </a:extLst>
            </p:cNvPr>
            <p:cNvSpPr txBox="1"/>
            <p:nvPr/>
          </p:nvSpPr>
          <p:spPr>
            <a:xfrm>
              <a:off x="8096078" y="2677498"/>
              <a:ext cx="2099405" cy="29430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dirty="0">
                  <a:solidFill>
                    <a:schemeClr val="tx1">
                      <a:lumMod val="50000"/>
                      <a:lumOff val="50000"/>
                    </a:schemeClr>
                  </a:solidFill>
                  <a:latin typeface="Arial" panose="020B0604020202020204" pitchFamily="34" charset="0"/>
                  <a:cs typeface="Arial" panose="020B0604020202020204" pitchFamily="34" charset="0"/>
                </a:rPr>
                <a:t>Face masks</a:t>
              </a:r>
              <a:endParaRP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7" name="Google Shape;445;p39" descr="A close up of a logo  Description automatically generated">
              <a:extLst>
                <a:ext uri="{FF2B5EF4-FFF2-40B4-BE49-F238E27FC236}">
                  <a16:creationId xmlns:a16="http://schemas.microsoft.com/office/drawing/2014/main" id="{0444B7AC-3607-4376-8D42-25BCA4CFA8AA}"/>
                </a:ext>
              </a:extLst>
            </p:cNvPr>
            <p:cNvPicPr preferRelativeResize="0"/>
            <p:nvPr/>
          </p:nvPicPr>
          <p:blipFill rotWithShape="1">
            <a:blip r:embed="rId11">
              <a:alphaModFix/>
            </a:blip>
            <a:srcRect/>
            <a:stretch/>
          </p:blipFill>
          <p:spPr>
            <a:xfrm>
              <a:off x="8856381" y="3151237"/>
              <a:ext cx="590819" cy="636588"/>
            </a:xfrm>
            <a:prstGeom prst="rect">
              <a:avLst/>
            </a:prstGeom>
            <a:noFill/>
            <a:ln>
              <a:noFill/>
            </a:ln>
          </p:spPr>
        </p:pic>
      </p:grpSp>
      <p:grpSp>
        <p:nvGrpSpPr>
          <p:cNvPr id="40" name="Group 39">
            <a:extLst>
              <a:ext uri="{FF2B5EF4-FFF2-40B4-BE49-F238E27FC236}">
                <a16:creationId xmlns:a16="http://schemas.microsoft.com/office/drawing/2014/main" id="{CF193157-6CBB-442A-82F5-35A3514B23BD}"/>
              </a:ext>
            </a:extLst>
          </p:cNvPr>
          <p:cNvGrpSpPr/>
          <p:nvPr/>
        </p:nvGrpSpPr>
        <p:grpSpPr>
          <a:xfrm>
            <a:off x="10340132" y="999013"/>
            <a:ext cx="2099405" cy="1509412"/>
            <a:chOff x="10082286" y="2853114"/>
            <a:chExt cx="2099405" cy="1509412"/>
          </a:xfrm>
        </p:grpSpPr>
        <p:sp>
          <p:nvSpPr>
            <p:cNvPr id="32" name="Google Shape;183;p24">
              <a:extLst>
                <a:ext uri="{FF2B5EF4-FFF2-40B4-BE49-F238E27FC236}">
                  <a16:creationId xmlns:a16="http://schemas.microsoft.com/office/drawing/2014/main" id="{9FC20760-D009-4573-90FF-B8658A4D51F5}"/>
                </a:ext>
              </a:extLst>
            </p:cNvPr>
            <p:cNvSpPr txBox="1"/>
            <p:nvPr/>
          </p:nvSpPr>
          <p:spPr>
            <a:xfrm>
              <a:off x="10082286" y="2853114"/>
              <a:ext cx="2099405" cy="29430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0"/>
                </a:spcAft>
                <a:buClr>
                  <a:schemeClr val="dk1"/>
                </a:buClr>
                <a:buSzPts val="3000"/>
                <a:buFont typeface="Arial"/>
                <a:buNone/>
              </a:pPr>
              <a:r>
                <a:rPr lang="en-US" sz="1800" dirty="0">
                  <a:solidFill>
                    <a:schemeClr val="tx1">
                      <a:lumMod val="50000"/>
                      <a:lumOff val="50000"/>
                    </a:schemeClr>
                  </a:solidFill>
                  <a:latin typeface="Arial" panose="020B0604020202020204" pitchFamily="34" charset="0"/>
                  <a:cs typeface="Arial" panose="020B0604020202020204" pitchFamily="34" charset="0"/>
                </a:rPr>
                <a:t>Ending home isolation</a:t>
              </a:r>
              <a:endParaRP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4" name="Google Shape;185;p24">
              <a:extLst>
                <a:ext uri="{FF2B5EF4-FFF2-40B4-BE49-F238E27FC236}">
                  <a16:creationId xmlns:a16="http://schemas.microsoft.com/office/drawing/2014/main" id="{1A04C6AF-0E99-40AF-AB13-0DEC91FEEF5A}"/>
                </a:ext>
              </a:extLst>
            </p:cNvPr>
            <p:cNvPicPr preferRelativeResize="0"/>
            <p:nvPr/>
          </p:nvPicPr>
          <p:blipFill rotWithShape="1">
            <a:blip r:embed="rId3">
              <a:alphaModFix/>
            </a:blip>
            <a:srcRect/>
            <a:stretch/>
          </p:blipFill>
          <p:spPr>
            <a:xfrm>
              <a:off x="11165854" y="3371932"/>
              <a:ext cx="590819" cy="514914"/>
            </a:xfrm>
            <a:prstGeom prst="rect">
              <a:avLst/>
            </a:prstGeom>
            <a:noFill/>
            <a:ln>
              <a:noFill/>
            </a:ln>
          </p:spPr>
        </p:pic>
        <p:pic>
          <p:nvPicPr>
            <p:cNvPr id="38" name="Graphic 37" descr="Dance">
              <a:extLst>
                <a:ext uri="{FF2B5EF4-FFF2-40B4-BE49-F238E27FC236}">
                  <a16:creationId xmlns:a16="http://schemas.microsoft.com/office/drawing/2014/main" id="{3F6EC78F-9186-43E9-981A-4720377E77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49172" y="3513665"/>
              <a:ext cx="848861" cy="848861"/>
            </a:xfrm>
            <a:prstGeom prst="rect">
              <a:avLst/>
            </a:prstGeom>
          </p:spPr>
        </p:pic>
      </p:grpSp>
    </p:spTree>
    <p:extLst>
      <p:ext uri="{BB962C8B-B14F-4D97-AF65-F5344CB8AC3E}">
        <p14:creationId xmlns:p14="http://schemas.microsoft.com/office/powerpoint/2010/main" val="3169039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p:txBody>
          <a:bodyPr>
            <a:normAutofit lnSpcReduction="10000"/>
          </a:bodyPr>
          <a:lstStyle/>
          <a:p>
            <a:pPr marL="0" indent="0">
              <a:buNone/>
            </a:pPr>
            <a:r>
              <a:rPr lang="en-US" sz="3200" b="1" dirty="0"/>
              <a:t>Use the Chatbox during the presentations to ask questions and share your thoughts. </a:t>
            </a:r>
          </a:p>
          <a:p>
            <a:pPr marL="0" indent="0">
              <a:buNone/>
            </a:pPr>
            <a:endParaRPr lang="en-US" sz="1600" u="sng" dirty="0"/>
          </a:p>
          <a:p>
            <a:pPr marL="457200" lvl="1" indent="0">
              <a:lnSpc>
                <a:spcPct val="110000"/>
              </a:lnSpc>
              <a:buNone/>
            </a:pPr>
            <a:r>
              <a:rPr lang="en-US" sz="2800" u="sng" dirty="0"/>
              <a:t>Polling question #3</a:t>
            </a:r>
            <a:r>
              <a:rPr lang="en-US" sz="2800" dirty="0"/>
              <a:t>:  </a:t>
            </a:r>
          </a:p>
          <a:p>
            <a:pPr marL="457200" lvl="1" indent="0">
              <a:lnSpc>
                <a:spcPct val="110000"/>
              </a:lnSpc>
              <a:buNone/>
            </a:pPr>
            <a:endParaRPr lang="en-US" sz="2800" b="1" dirty="0"/>
          </a:p>
          <a:p>
            <a:pPr marL="457200" lvl="1" indent="0">
              <a:lnSpc>
                <a:spcPct val="110000"/>
              </a:lnSpc>
              <a:buNone/>
            </a:pPr>
            <a:r>
              <a:rPr lang="en-US" sz="2800" b="1" dirty="0"/>
              <a:t>What other topics would you like to see included in the home-based care guide?</a:t>
            </a:r>
            <a:endParaRPr lang="en-US" sz="2800" dirty="0"/>
          </a:p>
          <a:p>
            <a:pPr marL="457200" lvl="1" indent="0">
              <a:lnSpc>
                <a:spcPct val="110000"/>
              </a:lnSpc>
              <a:buNone/>
            </a:pPr>
            <a:endParaRPr lang="en-US" sz="3200" dirty="0"/>
          </a:p>
          <a:p>
            <a:pPr marL="457200" lvl="1" indent="0" algn="ctr">
              <a:lnSpc>
                <a:spcPct val="110000"/>
              </a:lnSpc>
              <a:buNone/>
            </a:pPr>
            <a:r>
              <a:rPr lang="en-US" sz="3200" b="1" i="1" dirty="0">
                <a:solidFill>
                  <a:srgbClr val="C00000"/>
                </a:solidFill>
              </a:rPr>
              <a:t>Please type your response in the Chatbox!</a:t>
            </a:r>
            <a:endParaRPr lang="en-US" sz="3200" dirty="0"/>
          </a:p>
          <a:p>
            <a:pPr marL="457200" lvl="1" indent="0">
              <a:lnSpc>
                <a:spcPct val="110000"/>
              </a:lnSpc>
              <a:buNone/>
            </a:pPr>
            <a:endParaRPr lang="en-US" sz="3200" dirty="0"/>
          </a:p>
          <a:p>
            <a:pPr marL="457200" lvl="1" indent="0">
              <a:lnSpc>
                <a:spcPct val="110000"/>
              </a:lnSpc>
              <a:buNone/>
            </a:pPr>
            <a:endParaRPr lang="en-US" sz="900" dirty="0"/>
          </a:p>
          <a:p>
            <a:pPr marL="457200" lvl="1" indent="0">
              <a:buNone/>
            </a:pPr>
            <a:endParaRPr lang="en-US" sz="3000" dirty="0"/>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066800"/>
          </a:xfrm>
        </p:spPr>
        <p:txBody>
          <a:bodyPr>
            <a:normAutofit/>
          </a:bodyPr>
          <a:lstStyle/>
          <a:p>
            <a:r>
              <a:rPr lang="en-US" sz="4800" b="1" dirty="0">
                <a:solidFill>
                  <a:schemeClr val="bg1"/>
                </a:solidFill>
              </a:rPr>
              <a:t>Let us know what you think!</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Tree>
    <p:extLst>
      <p:ext uri="{BB962C8B-B14F-4D97-AF65-F5344CB8AC3E}">
        <p14:creationId xmlns:p14="http://schemas.microsoft.com/office/powerpoint/2010/main" val="2568259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8670C02-8E6B-C041-BC1D-3516A4EDBB90}"/>
              </a:ext>
            </a:extLst>
          </p:cNvPr>
          <p:cNvSpPr txBox="1">
            <a:spLocks/>
          </p:cNvSpPr>
          <p:nvPr/>
        </p:nvSpPr>
        <p:spPr>
          <a:xfrm>
            <a:off x="9711513" y="6266657"/>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4572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6E5A55BD-1DBE-B443-AD4B-4521B9D24F17}" type="slidenum">
              <a:rPr lang="en-US" smtClean="0"/>
              <a:pPr/>
              <a:t>13</a:t>
            </a:fld>
            <a:endParaRPr lang="en-US" dirty="0"/>
          </a:p>
        </p:txBody>
      </p:sp>
      <p:sp>
        <p:nvSpPr>
          <p:cNvPr id="6" name="Google Shape;178;p24">
            <a:extLst>
              <a:ext uri="{FF2B5EF4-FFF2-40B4-BE49-F238E27FC236}">
                <a16:creationId xmlns:a16="http://schemas.microsoft.com/office/drawing/2014/main" id="{A7685472-8155-4BF5-AE7A-95A9DCE12DE6}"/>
              </a:ext>
            </a:extLst>
          </p:cNvPr>
          <p:cNvSpPr txBox="1">
            <a:spLocks/>
          </p:cNvSpPr>
          <p:nvPr/>
        </p:nvSpPr>
        <p:spPr>
          <a:xfrm>
            <a:off x="430325" y="178018"/>
            <a:ext cx="8209999" cy="6596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3575A"/>
              </a:buClr>
              <a:buSzPts val="1800"/>
              <a:buFont typeface="Arial"/>
              <a:buChar char="•"/>
              <a:defRPr sz="2800" b="0" i="0" u="none" strike="noStrike" cap="none">
                <a:solidFill>
                  <a:srgbClr val="53575A"/>
                </a:solidFill>
                <a:latin typeface="Arial"/>
                <a:ea typeface="Arial"/>
                <a:cs typeface="Arial"/>
                <a:sym typeface="Arial"/>
              </a:defRPr>
            </a:lvl1pPr>
            <a:lvl2pPr marL="914400" marR="0" lvl="1" indent="-342900" algn="l" rtl="0">
              <a:lnSpc>
                <a:spcPct val="90000"/>
              </a:lnSpc>
              <a:spcBef>
                <a:spcPts val="500"/>
              </a:spcBef>
              <a:spcAft>
                <a:spcPts val="0"/>
              </a:spcAft>
              <a:buClr>
                <a:srgbClr val="53575A"/>
              </a:buClr>
              <a:buSzPts val="1800"/>
              <a:buFont typeface="Arial"/>
              <a:buChar char="•"/>
              <a:defRPr sz="2400" b="0" i="0" u="none" strike="noStrike" cap="none">
                <a:solidFill>
                  <a:srgbClr val="53575A"/>
                </a:solidFill>
                <a:latin typeface="Arial"/>
                <a:ea typeface="Arial"/>
                <a:cs typeface="Arial"/>
                <a:sym typeface="Arial"/>
              </a:defRPr>
            </a:lvl2pPr>
            <a:lvl3pPr marL="1371600" marR="0" lvl="2" indent="-342900" algn="l" rtl="0">
              <a:lnSpc>
                <a:spcPct val="90000"/>
              </a:lnSpc>
              <a:spcBef>
                <a:spcPts val="500"/>
              </a:spcBef>
              <a:spcAft>
                <a:spcPts val="0"/>
              </a:spcAft>
              <a:buClr>
                <a:srgbClr val="53575A"/>
              </a:buClr>
              <a:buSzPts val="1800"/>
              <a:buFont typeface="Arial"/>
              <a:buChar char="•"/>
              <a:defRPr sz="2000" b="0" i="0" u="none" strike="noStrike" cap="none">
                <a:solidFill>
                  <a:srgbClr val="53575A"/>
                </a:solidFill>
                <a:latin typeface="Arial"/>
                <a:ea typeface="Arial"/>
                <a:cs typeface="Arial"/>
                <a:sym typeface="Arial"/>
              </a:defRPr>
            </a:lvl3pPr>
            <a:lvl4pPr marL="1828800" marR="0" lvl="3"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4pPr>
            <a:lvl5pPr marL="2286000" marR="0" lvl="4"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Clr>
                <a:schemeClr val="dk1"/>
              </a:buClr>
              <a:buSzPts val="3000"/>
              <a:buFont typeface="Arial"/>
              <a:buNone/>
            </a:pPr>
            <a:r>
              <a:rPr lang="en-US" sz="3200" b="1" dirty="0">
                <a:solidFill>
                  <a:schemeClr val="tx1">
                    <a:lumMod val="50000"/>
                    <a:lumOff val="50000"/>
                  </a:schemeClr>
                </a:solidFill>
                <a:latin typeface="Futura Medium" panose="020B0602020204020303" pitchFamily="34" charset="-79"/>
                <a:cs typeface="Futura Medium" panose="020B0602020204020303" pitchFamily="34" charset="-79"/>
              </a:rPr>
              <a:t>Materials &amp; Resources Available</a:t>
            </a:r>
          </a:p>
        </p:txBody>
      </p:sp>
      <p:sp>
        <p:nvSpPr>
          <p:cNvPr id="10" name="Google Shape;195;p25">
            <a:extLst>
              <a:ext uri="{FF2B5EF4-FFF2-40B4-BE49-F238E27FC236}">
                <a16:creationId xmlns:a16="http://schemas.microsoft.com/office/drawing/2014/main" id="{48FB0843-F4D7-440D-9A4B-8CD248D805CB}"/>
              </a:ext>
            </a:extLst>
          </p:cNvPr>
          <p:cNvSpPr txBox="1">
            <a:spLocks noGrp="1"/>
          </p:cNvSpPr>
          <p:nvPr>
            <p:ph type="body" idx="1"/>
          </p:nvPr>
        </p:nvSpPr>
        <p:spPr>
          <a:xfrm>
            <a:off x="4130915" y="1938168"/>
            <a:ext cx="1892349" cy="1687074"/>
          </a:xfrm>
          <a:prstGeom prst="rect">
            <a:avLst/>
          </a:prstGeom>
          <a:noFill/>
          <a:ln>
            <a:noFill/>
          </a:ln>
        </p:spPr>
        <p:txBody>
          <a:bodyPr spcFirstLastPara="1" wrap="square" lIns="91425" tIns="45700" rIns="91425" bIns="45700" anchor="t" anchorCtr="0">
            <a:noAutofit/>
          </a:bodyPr>
          <a:lstStyle/>
          <a:p>
            <a:pPr indent="-342900">
              <a:lnSpc>
                <a:spcPct val="150000"/>
              </a:lnSpc>
              <a:spcBef>
                <a:spcPts val="0"/>
              </a:spcBef>
              <a:buClr>
                <a:schemeClr val="dk1"/>
              </a:buClr>
              <a:buSzPts val="3000"/>
              <a:buFontTx/>
              <a:buChar char="-"/>
            </a:pPr>
            <a:r>
              <a:rPr lang="en-US" sz="2000" dirty="0">
                <a:solidFill>
                  <a:schemeClr val="tx1">
                    <a:lumMod val="50000"/>
                    <a:lumOff val="50000"/>
                  </a:schemeClr>
                </a:solidFill>
              </a:rPr>
              <a:t>English</a:t>
            </a:r>
          </a:p>
          <a:p>
            <a:pPr indent="-342900">
              <a:lnSpc>
                <a:spcPct val="150000"/>
              </a:lnSpc>
              <a:buClr>
                <a:schemeClr val="dk1"/>
              </a:buClr>
              <a:buSzPts val="3000"/>
              <a:buFontTx/>
              <a:buChar char="-"/>
            </a:pPr>
            <a:r>
              <a:rPr lang="en-US" sz="2000" dirty="0">
                <a:solidFill>
                  <a:schemeClr val="tx1">
                    <a:lumMod val="50000"/>
                    <a:lumOff val="50000"/>
                  </a:schemeClr>
                </a:solidFill>
              </a:rPr>
              <a:t>Arabic</a:t>
            </a:r>
          </a:p>
          <a:p>
            <a:pPr indent="-342900">
              <a:lnSpc>
                <a:spcPct val="150000"/>
              </a:lnSpc>
              <a:buClr>
                <a:schemeClr val="dk1"/>
              </a:buClr>
              <a:buSzPts val="3000"/>
              <a:buFontTx/>
              <a:buChar char="-"/>
            </a:pPr>
            <a:r>
              <a:rPr lang="en-US" sz="2000" dirty="0">
                <a:solidFill>
                  <a:schemeClr val="tx1">
                    <a:lumMod val="50000"/>
                    <a:lumOff val="50000"/>
                  </a:schemeClr>
                </a:solidFill>
              </a:rPr>
              <a:t>Khmer</a:t>
            </a:r>
          </a:p>
          <a:p>
            <a:pPr marL="342900">
              <a:lnSpc>
                <a:spcPct val="150000"/>
              </a:lnSpc>
              <a:buClr>
                <a:schemeClr val="dk1"/>
              </a:buClr>
              <a:buSzPts val="3000"/>
            </a:pPr>
            <a:endParaRPr lang="en-US" sz="2000" dirty="0">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64A75770-7198-4F51-A0C9-415CDF14CB86}"/>
              </a:ext>
            </a:extLst>
          </p:cNvPr>
          <p:cNvCxnSpPr>
            <a:cxnSpLocks/>
          </p:cNvCxnSpPr>
          <p:nvPr/>
        </p:nvCxnSpPr>
        <p:spPr>
          <a:xfrm flipH="1">
            <a:off x="6888516" y="1081435"/>
            <a:ext cx="18339" cy="4968470"/>
          </a:xfrm>
          <a:prstGeom prst="line">
            <a:avLst/>
          </a:prstGeom>
          <a:ln w="57150"/>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A5CAE633-0401-484E-AA0B-92E9270D88FA}"/>
              </a:ext>
            </a:extLst>
          </p:cNvPr>
          <p:cNvPicPr>
            <a:picLocks noChangeAspect="1"/>
          </p:cNvPicPr>
          <p:nvPr/>
        </p:nvPicPr>
        <p:blipFill rotWithShape="1">
          <a:blip r:embed="rId3"/>
          <a:srcRect b="16473"/>
          <a:stretch/>
        </p:blipFill>
        <p:spPr>
          <a:xfrm>
            <a:off x="7762378" y="1143802"/>
            <a:ext cx="3471714" cy="1905396"/>
          </a:xfrm>
          <a:prstGeom prst="rect">
            <a:avLst/>
          </a:prstGeom>
          <a:ln>
            <a:solidFill>
              <a:schemeClr val="bg2"/>
            </a:solidFill>
          </a:ln>
        </p:spPr>
      </p:pic>
      <p:sp>
        <p:nvSpPr>
          <p:cNvPr id="19" name="Google Shape;195;p25">
            <a:extLst>
              <a:ext uri="{FF2B5EF4-FFF2-40B4-BE49-F238E27FC236}">
                <a16:creationId xmlns:a16="http://schemas.microsoft.com/office/drawing/2014/main" id="{92799F46-73D6-43D0-B1F9-E3C202A6C2DF}"/>
              </a:ext>
            </a:extLst>
          </p:cNvPr>
          <p:cNvSpPr txBox="1">
            <a:spLocks/>
          </p:cNvSpPr>
          <p:nvPr/>
        </p:nvSpPr>
        <p:spPr>
          <a:xfrm>
            <a:off x="7764660" y="2947996"/>
            <a:ext cx="3467150" cy="4405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pPr marL="114300" indent="0" algn="ctr">
              <a:lnSpc>
                <a:spcPct val="100000"/>
              </a:lnSpc>
              <a:buClr>
                <a:schemeClr val="dk1"/>
              </a:buClr>
              <a:buSzPts val="3000"/>
            </a:pPr>
            <a:r>
              <a:rPr lang="en-US" sz="2000" b="1" dirty="0">
                <a:solidFill>
                  <a:schemeClr val="tx1">
                    <a:lumMod val="50000"/>
                    <a:lumOff val="50000"/>
                  </a:schemeClr>
                </a:solidFill>
              </a:rPr>
              <a:t>Quick Reference Guide</a:t>
            </a:r>
          </a:p>
        </p:txBody>
      </p:sp>
      <p:sp>
        <p:nvSpPr>
          <p:cNvPr id="21" name="Google Shape;195;p25">
            <a:extLst>
              <a:ext uri="{FF2B5EF4-FFF2-40B4-BE49-F238E27FC236}">
                <a16:creationId xmlns:a16="http://schemas.microsoft.com/office/drawing/2014/main" id="{B3F24587-874F-44FD-B348-BF3F7CB53580}"/>
              </a:ext>
            </a:extLst>
          </p:cNvPr>
          <p:cNvSpPr txBox="1">
            <a:spLocks/>
          </p:cNvSpPr>
          <p:nvPr/>
        </p:nvSpPr>
        <p:spPr>
          <a:xfrm>
            <a:off x="7419854" y="5574203"/>
            <a:ext cx="4085260" cy="8450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pPr marL="114300" indent="0" algn="ctr">
              <a:lnSpc>
                <a:spcPct val="100000"/>
              </a:lnSpc>
              <a:buClr>
                <a:schemeClr val="dk1"/>
              </a:buClr>
              <a:buSzPts val="3000"/>
            </a:pPr>
            <a:r>
              <a:rPr lang="en-US" sz="2000" b="1" dirty="0">
                <a:solidFill>
                  <a:schemeClr val="tx1">
                    <a:lumMod val="50000"/>
                    <a:lumOff val="50000"/>
                  </a:schemeClr>
                </a:solidFill>
              </a:rPr>
              <a:t>PowerPoint with key messages</a:t>
            </a:r>
          </a:p>
        </p:txBody>
      </p:sp>
      <p:pic>
        <p:nvPicPr>
          <p:cNvPr id="23" name="Picture 22">
            <a:extLst>
              <a:ext uri="{FF2B5EF4-FFF2-40B4-BE49-F238E27FC236}">
                <a16:creationId xmlns:a16="http://schemas.microsoft.com/office/drawing/2014/main" id="{C9AAE0DC-AB03-4079-B909-9D3B79CA040A}"/>
              </a:ext>
            </a:extLst>
          </p:cNvPr>
          <p:cNvPicPr>
            <a:picLocks noChangeAspect="1"/>
          </p:cNvPicPr>
          <p:nvPr/>
        </p:nvPicPr>
        <p:blipFill rotWithShape="1">
          <a:blip r:embed="rId4"/>
          <a:srcRect t="9840" r="6400"/>
          <a:stretch/>
        </p:blipFill>
        <p:spPr>
          <a:xfrm>
            <a:off x="7743560" y="3701097"/>
            <a:ext cx="3471714" cy="1892420"/>
          </a:xfrm>
          <a:prstGeom prst="rect">
            <a:avLst/>
          </a:prstGeom>
          <a:ln>
            <a:solidFill>
              <a:schemeClr val="tx1">
                <a:lumMod val="50000"/>
                <a:lumOff val="50000"/>
              </a:schemeClr>
            </a:solidFill>
          </a:ln>
        </p:spPr>
      </p:pic>
      <p:sp>
        <p:nvSpPr>
          <p:cNvPr id="13" name="Google Shape;195;p25">
            <a:extLst>
              <a:ext uri="{FF2B5EF4-FFF2-40B4-BE49-F238E27FC236}">
                <a16:creationId xmlns:a16="http://schemas.microsoft.com/office/drawing/2014/main" id="{36FB0CFF-91A2-774C-8769-91FFD04AB84C}"/>
              </a:ext>
            </a:extLst>
          </p:cNvPr>
          <p:cNvSpPr txBox="1">
            <a:spLocks/>
          </p:cNvSpPr>
          <p:nvPr/>
        </p:nvSpPr>
        <p:spPr>
          <a:xfrm>
            <a:off x="4133197" y="3478718"/>
            <a:ext cx="2944885" cy="2297847"/>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342900">
              <a:lnSpc>
                <a:spcPct val="150000"/>
              </a:lnSpc>
              <a:buClr>
                <a:schemeClr val="dk1"/>
              </a:buClr>
              <a:buSzPts val="3000"/>
              <a:buFontTx/>
              <a:buChar char="-"/>
            </a:pPr>
            <a:r>
              <a:rPr lang="en-US" sz="2000" dirty="0">
                <a:solidFill>
                  <a:schemeClr val="tx1">
                    <a:lumMod val="50000"/>
                    <a:lumOff val="50000"/>
                  </a:schemeClr>
                </a:solidFill>
              </a:rPr>
              <a:t>Portuguese </a:t>
            </a:r>
          </a:p>
          <a:p>
            <a:pPr indent="-342900">
              <a:lnSpc>
                <a:spcPct val="150000"/>
              </a:lnSpc>
              <a:buClr>
                <a:schemeClr val="dk1"/>
              </a:buClr>
              <a:buSzPts val="3000"/>
              <a:buFontTx/>
              <a:buChar char="-"/>
            </a:pPr>
            <a:r>
              <a:rPr lang="en-US" sz="2000" dirty="0">
                <a:solidFill>
                  <a:schemeClr val="tx1">
                    <a:lumMod val="50000"/>
                    <a:lumOff val="50000"/>
                  </a:schemeClr>
                </a:solidFill>
              </a:rPr>
              <a:t>French (soon!)</a:t>
            </a:r>
          </a:p>
          <a:p>
            <a:pPr indent="-342900">
              <a:lnSpc>
                <a:spcPct val="150000"/>
              </a:lnSpc>
              <a:buClr>
                <a:schemeClr val="dk1"/>
              </a:buClr>
              <a:buSzPts val="3000"/>
              <a:buFontTx/>
              <a:buChar char="-"/>
            </a:pPr>
            <a:r>
              <a:rPr lang="en-US" sz="2000" dirty="0">
                <a:solidFill>
                  <a:schemeClr val="tx1">
                    <a:lumMod val="50000"/>
                    <a:lumOff val="50000"/>
                  </a:schemeClr>
                </a:solidFill>
              </a:rPr>
              <a:t>Spanish (soon!)</a:t>
            </a:r>
          </a:p>
          <a:p>
            <a:pPr marL="342900">
              <a:lnSpc>
                <a:spcPct val="150000"/>
              </a:lnSpc>
              <a:buClr>
                <a:schemeClr val="dk1"/>
              </a:buClr>
              <a:buSzPts val="3000"/>
            </a:pPr>
            <a:endParaRPr lang="en-US" sz="2000" dirty="0">
              <a:solidFill>
                <a:schemeClr val="tx1">
                  <a:lumMod val="50000"/>
                  <a:lumOff val="50000"/>
                </a:schemeClr>
              </a:solidFill>
            </a:endParaRPr>
          </a:p>
        </p:txBody>
      </p:sp>
      <p:pic>
        <p:nvPicPr>
          <p:cNvPr id="3" name="Picture 2" descr="A picture containing building, sign, street, person&#10;&#10;Description automatically generated">
            <a:extLst>
              <a:ext uri="{FF2B5EF4-FFF2-40B4-BE49-F238E27FC236}">
                <a16:creationId xmlns:a16="http://schemas.microsoft.com/office/drawing/2014/main" id="{3914486F-F9BD-F042-91AA-E1F074C44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55" y="1193895"/>
            <a:ext cx="3436791" cy="4862693"/>
          </a:xfrm>
          <a:prstGeom prst="rect">
            <a:avLst/>
          </a:prstGeom>
        </p:spPr>
      </p:pic>
    </p:spTree>
    <p:extLst>
      <p:ext uri="{BB962C8B-B14F-4D97-AF65-F5344CB8AC3E}">
        <p14:creationId xmlns:p14="http://schemas.microsoft.com/office/powerpoint/2010/main" val="1809751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txBox="1">
            <a:spLocks noGrp="1"/>
          </p:cNvSpPr>
          <p:nvPr>
            <p:ph type="body" idx="1"/>
          </p:nvPr>
        </p:nvSpPr>
        <p:spPr>
          <a:xfrm>
            <a:off x="563437" y="1170732"/>
            <a:ext cx="11302193" cy="5021305"/>
          </a:xfrm>
          <a:prstGeom prst="rect">
            <a:avLst/>
          </a:prstGeom>
          <a:noFill/>
          <a:ln>
            <a:noFill/>
          </a:ln>
        </p:spPr>
        <p:txBody>
          <a:bodyPr spcFirstLastPara="1" wrap="square" lIns="91425" tIns="45700" rIns="91425" bIns="45700" anchor="t" anchorCtr="0">
            <a:noAutofit/>
          </a:bodyPr>
          <a:lstStyle/>
          <a:p>
            <a:pPr marL="342900">
              <a:lnSpc>
                <a:spcPct val="100000"/>
              </a:lnSpc>
              <a:buClr>
                <a:schemeClr val="dk1"/>
              </a:buClr>
              <a:buSzPts val="3000"/>
            </a:pPr>
            <a:r>
              <a:rPr lang="en-US" sz="2000" dirty="0">
                <a:solidFill>
                  <a:schemeClr val="tx1">
                    <a:lumMod val="50000"/>
                    <a:lumOff val="50000"/>
                  </a:schemeClr>
                </a:solidFill>
              </a:rPr>
              <a:t>IFRC 192 national offices, COVID help desk, internal and external use</a:t>
            </a:r>
          </a:p>
          <a:p>
            <a:pPr marL="342900">
              <a:lnSpc>
                <a:spcPct val="100000"/>
              </a:lnSpc>
              <a:buClr>
                <a:schemeClr val="dk1"/>
              </a:buClr>
              <a:buSzPts val="3000"/>
            </a:pPr>
            <a:r>
              <a:rPr lang="en-US" sz="2000" dirty="0">
                <a:solidFill>
                  <a:schemeClr val="tx1">
                    <a:lumMod val="50000"/>
                    <a:lumOff val="50000"/>
                  </a:schemeClr>
                </a:solidFill>
              </a:rPr>
              <a:t>Curamericas Global Kenya </a:t>
            </a:r>
          </a:p>
          <a:p>
            <a:pPr marL="342900">
              <a:lnSpc>
                <a:spcPct val="100000"/>
              </a:lnSpc>
              <a:buClr>
                <a:schemeClr val="dk1"/>
              </a:buClr>
              <a:buSzPts val="3000"/>
            </a:pPr>
            <a:r>
              <a:rPr lang="en-US" sz="2000" dirty="0">
                <a:solidFill>
                  <a:schemeClr val="tx1">
                    <a:lumMod val="50000"/>
                    <a:lumOff val="50000"/>
                  </a:schemeClr>
                </a:solidFill>
              </a:rPr>
              <a:t>Africa CDC </a:t>
            </a:r>
          </a:p>
          <a:p>
            <a:pPr marL="342900">
              <a:lnSpc>
                <a:spcPct val="100000"/>
              </a:lnSpc>
              <a:buClr>
                <a:schemeClr val="dk1"/>
              </a:buClr>
              <a:buSzPts val="3000"/>
            </a:pPr>
            <a:r>
              <a:rPr lang="en-US" sz="2000" dirty="0">
                <a:solidFill>
                  <a:schemeClr val="tx1">
                    <a:lumMod val="50000"/>
                    <a:lumOff val="50000"/>
                  </a:schemeClr>
                </a:solidFill>
              </a:rPr>
              <a:t>Food for the Hungry in Cambodia / Kenya / Rwanda / DRC</a:t>
            </a:r>
          </a:p>
          <a:p>
            <a:pPr marL="342900">
              <a:lnSpc>
                <a:spcPct val="100000"/>
              </a:lnSpc>
              <a:buClr>
                <a:schemeClr val="dk1"/>
              </a:buClr>
              <a:buSzPts val="3000"/>
            </a:pPr>
            <a:r>
              <a:rPr lang="en-US" sz="2000" dirty="0">
                <a:solidFill>
                  <a:schemeClr val="tx1">
                    <a:lumMod val="50000"/>
                    <a:lumOff val="50000"/>
                  </a:schemeClr>
                </a:solidFill>
              </a:rPr>
              <a:t>Mercy Corps Health and Safety webinar</a:t>
            </a:r>
          </a:p>
          <a:p>
            <a:pPr marL="342900">
              <a:lnSpc>
                <a:spcPct val="100000"/>
              </a:lnSpc>
              <a:buClr>
                <a:schemeClr val="dk1"/>
              </a:buClr>
              <a:buSzPts val="3000"/>
            </a:pPr>
            <a:r>
              <a:rPr lang="en-US" sz="2000" dirty="0">
                <a:solidFill>
                  <a:schemeClr val="tx1">
                    <a:lumMod val="50000"/>
                    <a:lumOff val="50000"/>
                  </a:schemeClr>
                </a:solidFill>
              </a:rPr>
              <a:t>Relief International Global Food Security Cluster meeting</a:t>
            </a:r>
          </a:p>
          <a:p>
            <a:pPr marL="342900">
              <a:lnSpc>
                <a:spcPct val="100000"/>
              </a:lnSpc>
              <a:buClr>
                <a:schemeClr val="dk1"/>
              </a:buClr>
              <a:buSzPts val="3000"/>
            </a:pPr>
            <a:r>
              <a:rPr lang="en-US" sz="2000" dirty="0">
                <a:solidFill>
                  <a:schemeClr val="tx1">
                    <a:lumMod val="50000"/>
                    <a:lumOff val="50000"/>
                  </a:schemeClr>
                </a:solidFill>
              </a:rPr>
              <a:t>PATH field teams</a:t>
            </a:r>
          </a:p>
          <a:p>
            <a:pPr marL="342900">
              <a:lnSpc>
                <a:spcPct val="100000"/>
              </a:lnSpc>
              <a:buClr>
                <a:schemeClr val="dk1"/>
              </a:buClr>
              <a:buSzPts val="3000"/>
            </a:pPr>
            <a:r>
              <a:rPr lang="en-US" sz="2000" dirty="0">
                <a:solidFill>
                  <a:schemeClr val="tx1">
                    <a:lumMod val="50000"/>
                    <a:lumOff val="50000"/>
                  </a:schemeClr>
                </a:solidFill>
              </a:rPr>
              <a:t>Medic mobile and </a:t>
            </a:r>
            <a:r>
              <a:rPr lang="en-US" sz="2000" dirty="0" err="1">
                <a:solidFill>
                  <a:schemeClr val="tx1">
                    <a:lumMod val="50000"/>
                    <a:lumOff val="50000"/>
                  </a:schemeClr>
                </a:solidFill>
              </a:rPr>
              <a:t>Dimagi</a:t>
            </a:r>
            <a:r>
              <a:rPr lang="en-US" sz="2000" dirty="0">
                <a:solidFill>
                  <a:schemeClr val="tx1">
                    <a:lumMod val="50000"/>
                    <a:lumOff val="50000"/>
                  </a:schemeClr>
                </a:solidFill>
              </a:rPr>
              <a:t> digital app</a:t>
            </a:r>
          </a:p>
          <a:p>
            <a:pPr marL="342900">
              <a:lnSpc>
                <a:spcPct val="100000"/>
              </a:lnSpc>
              <a:buClr>
                <a:schemeClr val="dk1"/>
              </a:buClr>
              <a:buSzPts val="3000"/>
            </a:pPr>
            <a:r>
              <a:rPr lang="en-US" sz="2000" dirty="0">
                <a:solidFill>
                  <a:schemeClr val="tx1">
                    <a:lumMod val="50000"/>
                    <a:lumOff val="50000"/>
                  </a:schemeClr>
                </a:solidFill>
              </a:rPr>
              <a:t>GAVI CSO Network </a:t>
            </a:r>
          </a:p>
          <a:p>
            <a:pPr marL="342900">
              <a:lnSpc>
                <a:spcPct val="100000"/>
              </a:lnSpc>
              <a:buClr>
                <a:schemeClr val="dk1"/>
              </a:buClr>
              <a:buSzPts val="3000"/>
            </a:pPr>
            <a:r>
              <a:rPr lang="en-US" sz="2000" dirty="0">
                <a:solidFill>
                  <a:schemeClr val="tx1">
                    <a:lumMod val="50000"/>
                    <a:lumOff val="50000"/>
                  </a:schemeClr>
                </a:solidFill>
              </a:rPr>
              <a:t>Pangaea Zimbabwe Aids Trust</a:t>
            </a:r>
          </a:p>
          <a:p>
            <a:pPr marL="342900">
              <a:lnSpc>
                <a:spcPct val="100000"/>
              </a:lnSpc>
              <a:buClr>
                <a:schemeClr val="dk1"/>
              </a:buClr>
              <a:buSzPts val="3000"/>
            </a:pPr>
            <a:r>
              <a:rPr lang="en-US" sz="2000" dirty="0">
                <a:solidFill>
                  <a:schemeClr val="tx1">
                    <a:lumMod val="50000"/>
                    <a:lumOff val="50000"/>
                  </a:schemeClr>
                </a:solidFill>
              </a:rPr>
              <a:t>Hesperian Health Guides</a:t>
            </a:r>
          </a:p>
        </p:txBody>
      </p:sp>
      <p:sp>
        <p:nvSpPr>
          <p:cNvPr id="7" name="Slide Number Placeholder 5">
            <a:extLst>
              <a:ext uri="{FF2B5EF4-FFF2-40B4-BE49-F238E27FC236}">
                <a16:creationId xmlns:a16="http://schemas.microsoft.com/office/drawing/2014/main" id="{B1CC6333-01C5-144B-8963-B4431634BBA5}"/>
              </a:ext>
            </a:extLst>
          </p:cNvPr>
          <p:cNvSpPr txBox="1">
            <a:spLocks/>
          </p:cNvSpPr>
          <p:nvPr/>
        </p:nvSpPr>
        <p:spPr>
          <a:xfrm>
            <a:off x="9650329" y="6309965"/>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4572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6E5A55BD-1DBE-B443-AD4B-4521B9D24F17}" type="slidenum">
              <a:rPr lang="en-US" smtClean="0"/>
              <a:pPr/>
              <a:t>14</a:t>
            </a:fld>
            <a:endParaRPr lang="en-US" dirty="0"/>
          </a:p>
        </p:txBody>
      </p:sp>
      <p:sp>
        <p:nvSpPr>
          <p:cNvPr id="6" name="Google Shape;178;p24">
            <a:extLst>
              <a:ext uri="{FF2B5EF4-FFF2-40B4-BE49-F238E27FC236}">
                <a16:creationId xmlns:a16="http://schemas.microsoft.com/office/drawing/2014/main" id="{6864669B-42FD-415F-BC96-6CA7BB1F8454}"/>
              </a:ext>
            </a:extLst>
          </p:cNvPr>
          <p:cNvSpPr txBox="1">
            <a:spLocks/>
          </p:cNvSpPr>
          <p:nvPr/>
        </p:nvSpPr>
        <p:spPr>
          <a:xfrm>
            <a:off x="430325" y="178018"/>
            <a:ext cx="8209999" cy="6596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3575A"/>
              </a:buClr>
              <a:buSzPts val="1800"/>
              <a:buFont typeface="Arial"/>
              <a:buChar char="•"/>
              <a:defRPr sz="2800" b="0" i="0" u="none" strike="noStrike" cap="none">
                <a:solidFill>
                  <a:srgbClr val="53575A"/>
                </a:solidFill>
                <a:latin typeface="Arial"/>
                <a:ea typeface="Arial"/>
                <a:cs typeface="Arial"/>
                <a:sym typeface="Arial"/>
              </a:defRPr>
            </a:lvl1pPr>
            <a:lvl2pPr marL="914400" marR="0" lvl="1" indent="-342900" algn="l" rtl="0">
              <a:lnSpc>
                <a:spcPct val="90000"/>
              </a:lnSpc>
              <a:spcBef>
                <a:spcPts val="500"/>
              </a:spcBef>
              <a:spcAft>
                <a:spcPts val="0"/>
              </a:spcAft>
              <a:buClr>
                <a:srgbClr val="53575A"/>
              </a:buClr>
              <a:buSzPts val="1800"/>
              <a:buFont typeface="Arial"/>
              <a:buChar char="•"/>
              <a:defRPr sz="2400" b="0" i="0" u="none" strike="noStrike" cap="none">
                <a:solidFill>
                  <a:srgbClr val="53575A"/>
                </a:solidFill>
                <a:latin typeface="Arial"/>
                <a:ea typeface="Arial"/>
                <a:cs typeface="Arial"/>
                <a:sym typeface="Arial"/>
              </a:defRPr>
            </a:lvl2pPr>
            <a:lvl3pPr marL="1371600" marR="0" lvl="2" indent="-342900" algn="l" rtl="0">
              <a:lnSpc>
                <a:spcPct val="90000"/>
              </a:lnSpc>
              <a:spcBef>
                <a:spcPts val="500"/>
              </a:spcBef>
              <a:spcAft>
                <a:spcPts val="0"/>
              </a:spcAft>
              <a:buClr>
                <a:srgbClr val="53575A"/>
              </a:buClr>
              <a:buSzPts val="1800"/>
              <a:buFont typeface="Arial"/>
              <a:buChar char="•"/>
              <a:defRPr sz="2000" b="0" i="0" u="none" strike="noStrike" cap="none">
                <a:solidFill>
                  <a:srgbClr val="53575A"/>
                </a:solidFill>
                <a:latin typeface="Arial"/>
                <a:ea typeface="Arial"/>
                <a:cs typeface="Arial"/>
                <a:sym typeface="Arial"/>
              </a:defRPr>
            </a:lvl3pPr>
            <a:lvl4pPr marL="1828800" marR="0" lvl="3"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4pPr>
            <a:lvl5pPr marL="2286000" marR="0" lvl="4" indent="-342900"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Clr>
                <a:schemeClr val="dk1"/>
              </a:buClr>
              <a:buSzPts val="3000"/>
              <a:buFont typeface="Arial"/>
              <a:buNone/>
            </a:pPr>
            <a:r>
              <a:rPr lang="en-US" sz="3200" b="1" dirty="0">
                <a:solidFill>
                  <a:schemeClr val="tx1">
                    <a:lumMod val="50000"/>
                    <a:lumOff val="50000"/>
                  </a:schemeClr>
                </a:solidFill>
                <a:latin typeface="Futura Medium" panose="020B0602020204020303" pitchFamily="34" charset="-79"/>
                <a:cs typeface="Futura Medium" panose="020B0602020204020303" pitchFamily="34" charset="-79"/>
              </a:rPr>
              <a:t>Where the guide is being used</a:t>
            </a:r>
          </a:p>
        </p:txBody>
      </p:sp>
      <p:pic>
        <p:nvPicPr>
          <p:cNvPr id="3" name="Graphic 2" descr="Asia">
            <a:extLst>
              <a:ext uri="{FF2B5EF4-FFF2-40B4-BE49-F238E27FC236}">
                <a16:creationId xmlns:a16="http://schemas.microsoft.com/office/drawing/2014/main" id="{218461ED-D55B-46C3-94E1-26A1EDAAF9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4034" y="368195"/>
            <a:ext cx="1581596" cy="1581596"/>
          </a:xfrm>
          <a:prstGeom prst="rect">
            <a:avLst/>
          </a:prstGeom>
        </p:spPr>
      </p:pic>
      <p:pic>
        <p:nvPicPr>
          <p:cNvPr id="5" name="Graphic 4" descr="South America">
            <a:extLst>
              <a:ext uri="{FF2B5EF4-FFF2-40B4-BE49-F238E27FC236}">
                <a16:creationId xmlns:a16="http://schemas.microsoft.com/office/drawing/2014/main" id="{8B686A54-99BF-4DE7-A89F-0725E01785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9706" y="4720387"/>
            <a:ext cx="1471650" cy="1471650"/>
          </a:xfrm>
          <a:prstGeom prst="rect">
            <a:avLst/>
          </a:prstGeom>
        </p:spPr>
      </p:pic>
      <p:pic>
        <p:nvPicPr>
          <p:cNvPr id="9" name="Graphic 8" descr="Africa">
            <a:extLst>
              <a:ext uri="{FF2B5EF4-FFF2-40B4-BE49-F238E27FC236}">
                <a16:creationId xmlns:a16="http://schemas.microsoft.com/office/drawing/2014/main" id="{B7A7A593-236F-4A6E-A6E5-D08D497684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84034" y="1949791"/>
            <a:ext cx="1471650" cy="1471650"/>
          </a:xfrm>
          <a:prstGeom prst="rect">
            <a:avLst/>
          </a:prstGeom>
        </p:spPr>
      </p:pic>
      <p:pic>
        <p:nvPicPr>
          <p:cNvPr id="11" name="Graphic 10" descr="Europe">
            <a:extLst>
              <a:ext uri="{FF2B5EF4-FFF2-40B4-BE49-F238E27FC236}">
                <a16:creationId xmlns:a16="http://schemas.microsoft.com/office/drawing/2014/main" id="{DB4137C5-DED0-485F-B27D-9D1279DC4B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84034" y="3244323"/>
            <a:ext cx="1471650" cy="1471650"/>
          </a:xfrm>
          <a:prstGeom prst="rect">
            <a:avLst/>
          </a:prstGeom>
        </p:spPr>
      </p:pic>
    </p:spTree>
    <p:extLst>
      <p:ext uri="{BB962C8B-B14F-4D97-AF65-F5344CB8AC3E}">
        <p14:creationId xmlns:p14="http://schemas.microsoft.com/office/powerpoint/2010/main" val="1447500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557106D-B8F4-514F-A170-475ADD46E344}"/>
              </a:ext>
            </a:extLst>
          </p:cNvPr>
          <p:cNvPicPr>
            <a:picLocks noChangeAspect="1"/>
          </p:cNvPicPr>
          <p:nvPr/>
        </p:nvPicPr>
        <p:blipFill rotWithShape="1">
          <a:blip r:embed="rId2"/>
          <a:srcRect t="10621" b="11021"/>
          <a:stretch/>
        </p:blipFill>
        <p:spPr>
          <a:xfrm>
            <a:off x="8639503" y="113341"/>
            <a:ext cx="3557543" cy="2088010"/>
          </a:xfrm>
          <a:prstGeom prst="rect">
            <a:avLst/>
          </a:prstGeom>
        </p:spPr>
      </p:pic>
      <p:sp>
        <p:nvSpPr>
          <p:cNvPr id="3" name="Subtitle 2"/>
          <p:cNvSpPr>
            <a:spLocks noGrp="1"/>
          </p:cNvSpPr>
          <p:nvPr>
            <p:ph type="subTitle" idx="1"/>
          </p:nvPr>
        </p:nvSpPr>
        <p:spPr>
          <a:xfrm>
            <a:off x="969585" y="2265142"/>
            <a:ext cx="10318525" cy="4108612"/>
          </a:xfrm>
        </p:spPr>
        <p:txBody>
          <a:bodyPr vert="horz" lIns="91440" tIns="45720" rIns="91440" bIns="45720" rtlCol="0" anchor="ctr">
            <a:normAutofit/>
          </a:bodyPr>
          <a:lstStyle/>
          <a:p>
            <a:pPr algn="l"/>
            <a:r>
              <a:rPr lang="en-US" sz="2800" b="1" kern="1200" dirty="0">
                <a:solidFill>
                  <a:schemeClr val="tx1">
                    <a:lumMod val="50000"/>
                    <a:lumOff val="50000"/>
                  </a:schemeClr>
                </a:solidFill>
                <a:effectLst>
                  <a:glow>
                    <a:srgbClr val="000000"/>
                  </a:glow>
                  <a:outerShdw sx="0" sy="0">
                    <a:srgbClr val="000000"/>
                  </a:outerShdw>
                  <a:reflection stA="0" endPos="0" fadeDir="0" sx="0" sy="0"/>
                </a:effectLst>
                <a:ea typeface="+mn-ea"/>
                <a:cs typeface="+mn-cs"/>
              </a:rPr>
              <a:t>Goal: </a:t>
            </a:r>
            <a:r>
              <a:rPr lang="en-US" sz="2800" kern="1200" dirty="0">
                <a:solidFill>
                  <a:schemeClr val="tx1">
                    <a:lumMod val="50000"/>
                    <a:lumOff val="50000"/>
                  </a:schemeClr>
                </a:solidFill>
                <a:effectLst>
                  <a:glow>
                    <a:srgbClr val="000000"/>
                  </a:glow>
                  <a:outerShdw sx="0" sy="0">
                    <a:srgbClr val="000000"/>
                  </a:outerShdw>
                  <a:reflection stA="0" endPos="0" fadeDir="0" sx="0" sy="0"/>
                </a:effectLst>
                <a:ea typeface="+mn-ea"/>
                <a:cs typeface="+mn-cs"/>
              </a:rPr>
              <a:t>Inform and strengthen the capacity of communities to improve their knowledge on the Coronavirus disease (COVID-19)</a:t>
            </a:r>
          </a:p>
          <a:p>
            <a:pPr algn="l"/>
            <a:endParaRPr lang="en-US" sz="2000" kern="1200" dirty="0">
              <a:solidFill>
                <a:schemeClr val="tx1">
                  <a:lumMod val="50000"/>
                  <a:lumOff val="50000"/>
                </a:schemeClr>
              </a:solidFill>
              <a:effectLst>
                <a:glow>
                  <a:srgbClr val="000000"/>
                </a:glow>
                <a:outerShdw sx="0" sy="0">
                  <a:srgbClr val="000000"/>
                </a:outerShdw>
                <a:reflection stA="0" endPos="0" fadeDir="0" sx="0" sy="0"/>
              </a:effectLst>
              <a:ea typeface="+mn-ea"/>
              <a:cs typeface="+mn-cs"/>
            </a:endParaRPr>
          </a:p>
          <a:p>
            <a:pPr marL="800100" lvl="1" indent="-228600" algn="l" fontAlgn="base">
              <a:spcBef>
                <a:spcPts val="300"/>
              </a:spcBef>
              <a:spcAft>
                <a:spcPts val="300"/>
              </a:spcAft>
              <a:buClr>
                <a:srgbClr val="000000"/>
              </a:buClr>
              <a:buSzPts val="1100"/>
              <a:buFont typeface="Arial" panose="020B0604020202020204" pitchFamily="34" charset="0"/>
              <a:buChar char="•"/>
              <a:tabLst>
                <a:tab pos="228600" algn="l"/>
              </a:tabLst>
            </a:pPr>
            <a:r>
              <a:rPr lang="en-US" sz="2400" kern="1200" dirty="0">
                <a:solidFill>
                  <a:schemeClr val="tx1">
                    <a:lumMod val="50000"/>
                    <a:lumOff val="50000"/>
                  </a:schemeClr>
                </a:solidFill>
                <a:ea typeface="+mn-ea"/>
                <a:cs typeface="+mn-cs"/>
              </a:rPr>
              <a:t>Identify reliable sources of information on Coronavirus</a:t>
            </a:r>
          </a:p>
          <a:p>
            <a:pPr marL="800100" lvl="1" indent="-228600" algn="l" fontAlgn="base">
              <a:spcBef>
                <a:spcPts val="300"/>
              </a:spcBef>
              <a:spcAft>
                <a:spcPts val="300"/>
              </a:spcAft>
              <a:buClr>
                <a:srgbClr val="000000"/>
              </a:buClr>
              <a:buSzPts val="1100"/>
              <a:buFont typeface="Arial" panose="020B0604020202020204" pitchFamily="34" charset="0"/>
              <a:buChar char="•"/>
              <a:tabLst>
                <a:tab pos="228600" algn="l"/>
              </a:tabLst>
            </a:pPr>
            <a:r>
              <a:rPr lang="en-US" sz="2400" kern="1200" dirty="0">
                <a:solidFill>
                  <a:schemeClr val="tx1">
                    <a:lumMod val="50000"/>
                    <a:lumOff val="50000"/>
                  </a:schemeClr>
                </a:solidFill>
                <a:ea typeface="+mn-ea"/>
                <a:cs typeface="+mn-cs"/>
              </a:rPr>
              <a:t>Explain the importance of adopting prevention practices, such as hand washing, use of mask, etc.</a:t>
            </a:r>
          </a:p>
          <a:p>
            <a:pPr marL="800100" lvl="1" indent="-228600" algn="l" fontAlgn="base">
              <a:spcBef>
                <a:spcPts val="600"/>
              </a:spcBef>
              <a:spcAft>
                <a:spcPts val="600"/>
              </a:spcAft>
              <a:buClr>
                <a:srgbClr val="000000"/>
              </a:buClr>
              <a:buSzPts val="1100"/>
              <a:buFont typeface="Arial" panose="020B0604020202020204" pitchFamily="34" charset="0"/>
              <a:buChar char="•"/>
              <a:tabLst>
                <a:tab pos="228600" algn="l"/>
              </a:tabLst>
            </a:pPr>
            <a:r>
              <a:rPr lang="en-US" sz="2400" b="1" kern="1200" dirty="0">
                <a:solidFill>
                  <a:schemeClr val="tx1">
                    <a:lumMod val="50000"/>
                    <a:lumOff val="50000"/>
                  </a:schemeClr>
                </a:solidFill>
                <a:effectLst>
                  <a:glow>
                    <a:srgbClr val="000000"/>
                  </a:glow>
                  <a:outerShdw sx="0" sy="0">
                    <a:srgbClr val="000000"/>
                  </a:outerShdw>
                  <a:reflection stA="0" endPos="0" fadeDir="0" sx="0" sy="0"/>
                </a:effectLst>
                <a:ea typeface="+mn-ea"/>
                <a:cs typeface="+mn-cs"/>
              </a:rPr>
              <a:t>Identify what to do if they have Coronavirus signs or symptoms, including home-based care</a:t>
            </a:r>
          </a:p>
          <a:p>
            <a:pPr marL="800100" lvl="1" indent="-228600" algn="l" fontAlgn="base">
              <a:spcBef>
                <a:spcPts val="600"/>
              </a:spcBef>
              <a:spcAft>
                <a:spcPts val="600"/>
              </a:spcAft>
              <a:buClr>
                <a:srgbClr val="000000"/>
              </a:buClr>
              <a:buSzPts val="1100"/>
              <a:buFont typeface="Arial" panose="020B0604020202020204" pitchFamily="34" charset="0"/>
              <a:buChar char="•"/>
              <a:tabLst>
                <a:tab pos="228600" algn="l"/>
              </a:tabLst>
            </a:pPr>
            <a:r>
              <a:rPr lang="en-US" sz="2400" kern="1200" dirty="0">
                <a:solidFill>
                  <a:schemeClr val="tx1">
                    <a:lumMod val="50000"/>
                    <a:lumOff val="50000"/>
                  </a:schemeClr>
                </a:solidFill>
                <a:ea typeface="+mn-ea"/>
                <a:cs typeface="+mn-cs"/>
              </a:rPr>
              <a:t>Practice persuading a sick person to seek care quickly when danger signs appear</a:t>
            </a:r>
          </a:p>
          <a:p>
            <a:pPr indent="-228600" algn="l">
              <a:buFont typeface="Arial" panose="020B0604020202020204" pitchFamily="34" charset="0"/>
              <a:buChar char="•"/>
            </a:pPr>
            <a:endParaRPr lang="en-US" sz="1400" kern="1200" dirty="0">
              <a:solidFill>
                <a:schemeClr val="tx1">
                  <a:lumMod val="50000"/>
                  <a:lumOff val="50000"/>
                </a:schemeClr>
              </a:solidFill>
              <a:ea typeface="+mn-ea"/>
              <a:cs typeface="+mn-cs"/>
            </a:endParaRPr>
          </a:p>
        </p:txBody>
      </p:sp>
      <p:pic>
        <p:nvPicPr>
          <p:cNvPr id="8" name="Picture 7" descr="A picture containing knife, table&#10;&#10;Description automatically generated">
            <a:extLst>
              <a:ext uri="{FF2B5EF4-FFF2-40B4-BE49-F238E27FC236}">
                <a16:creationId xmlns:a16="http://schemas.microsoft.com/office/drawing/2014/main" id="{355041BD-1D17-DF45-8B35-64313C44A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85" y="484246"/>
            <a:ext cx="7669918" cy="1346200"/>
          </a:xfrm>
          <a:prstGeom prst="rect">
            <a:avLst/>
          </a:prstGeom>
        </p:spPr>
      </p:pic>
    </p:spTree>
    <p:extLst>
      <p:ext uri="{BB962C8B-B14F-4D97-AF65-F5344CB8AC3E}">
        <p14:creationId xmlns:p14="http://schemas.microsoft.com/office/powerpoint/2010/main" val="2547062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in costumes&#10;&#10;Description automatically generated">
            <a:extLst>
              <a:ext uri="{FF2B5EF4-FFF2-40B4-BE49-F238E27FC236}">
                <a16:creationId xmlns:a16="http://schemas.microsoft.com/office/drawing/2014/main" id="{B28C33A2-04BE-1640-9BB8-05FB8CFBAC98}"/>
              </a:ext>
            </a:extLst>
          </p:cNvPr>
          <p:cNvPicPr>
            <a:picLocks noChangeAspect="1"/>
          </p:cNvPicPr>
          <p:nvPr/>
        </p:nvPicPr>
        <p:blipFill rotWithShape="1">
          <a:blip r:embed="rId3"/>
          <a:srcRect t="9417" b="1693"/>
          <a:stretch/>
        </p:blipFill>
        <p:spPr>
          <a:xfrm>
            <a:off x="-224590" y="0"/>
            <a:ext cx="12991548" cy="6858000"/>
          </a:xfrm>
          <a:prstGeom prst="rect">
            <a:avLst/>
          </a:prstGeom>
        </p:spPr>
      </p:pic>
      <p:sp>
        <p:nvSpPr>
          <p:cNvPr id="6" name="Rectangle 5">
            <a:extLst>
              <a:ext uri="{FF2B5EF4-FFF2-40B4-BE49-F238E27FC236}">
                <a16:creationId xmlns:a16="http://schemas.microsoft.com/office/drawing/2014/main" id="{FF2D2B79-6862-C948-BA35-5E5333EFC22C}"/>
              </a:ext>
            </a:extLst>
          </p:cNvPr>
          <p:cNvSpPr/>
          <p:nvPr/>
        </p:nvSpPr>
        <p:spPr>
          <a:xfrm>
            <a:off x="-224590" y="-153526"/>
            <a:ext cx="12984424" cy="7197378"/>
          </a:xfrm>
          <a:prstGeom prst="rect">
            <a:avLst/>
          </a:prstGeom>
          <a:solidFill>
            <a:srgbClr val="000000">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365125"/>
            <a:ext cx="10515600" cy="807893"/>
          </a:xfrm>
        </p:spPr>
        <p:txBody>
          <a:bodyPr>
            <a:normAutofit fontScale="90000"/>
          </a:bodyPr>
          <a:lstStyle/>
          <a:p>
            <a:br>
              <a:rPr lang="en-US" b="1" dirty="0">
                <a:solidFill>
                  <a:schemeClr val="bg1"/>
                </a:solidFill>
                <a:latin typeface="Futura Medium" panose="020B0602020204020303" pitchFamily="34" charset="-79"/>
                <a:cs typeface="Futura Medium" panose="020B0602020204020303" pitchFamily="34" charset="-79"/>
              </a:rPr>
            </a:br>
            <a:r>
              <a:rPr lang="en-US" b="1" dirty="0">
                <a:solidFill>
                  <a:schemeClr val="bg1"/>
                </a:solidFill>
                <a:latin typeface="Futura Medium" panose="020B0602020204020303" pitchFamily="34" charset="-79"/>
                <a:cs typeface="Futura Medium" panose="020B0602020204020303" pitchFamily="34" charset="-79"/>
              </a:rPr>
              <a:t>Lesson 3: Prevention – What can you do?</a:t>
            </a:r>
            <a:br>
              <a:rPr lang="en-US" dirty="0">
                <a:solidFill>
                  <a:schemeClr val="bg1"/>
                </a:solidFill>
                <a:latin typeface="Futura Medium" panose="020B0602020204020303" pitchFamily="34" charset="-79"/>
                <a:cs typeface="Futura Medium" panose="020B0602020204020303" pitchFamily="34" charset="-79"/>
              </a:rPr>
            </a:br>
            <a:endParaRPr lang="en-US" dirty="0">
              <a:solidFill>
                <a:schemeClr val="bg1"/>
              </a:solidFill>
              <a:latin typeface="Futura Medium" panose="020B0602020204020303" pitchFamily="34" charset="-79"/>
              <a:cs typeface="Futura Medium" panose="020B0602020204020303" pitchFamily="34" charset="-79"/>
            </a:endParaRPr>
          </a:p>
        </p:txBody>
      </p:sp>
      <p:sp>
        <p:nvSpPr>
          <p:cNvPr id="3" name="Content Placeholder 2"/>
          <p:cNvSpPr>
            <a:spLocks noGrp="1"/>
          </p:cNvSpPr>
          <p:nvPr>
            <p:ph idx="1"/>
          </p:nvPr>
        </p:nvSpPr>
        <p:spPr>
          <a:xfrm>
            <a:off x="838200" y="1477818"/>
            <a:ext cx="10515600" cy="3934691"/>
          </a:xfrm>
        </p:spPr>
        <p:txBody>
          <a:bodyPr>
            <a:noAutofit/>
          </a:bodyPr>
          <a:lstStyle/>
          <a:p>
            <a:pPr lvl="1" fontAlgn="base"/>
            <a:r>
              <a:rPr lang="en-US" sz="3200" dirty="0">
                <a:solidFill>
                  <a:schemeClr val="bg1"/>
                </a:solidFill>
                <a:effectLst>
                  <a:glow>
                    <a:srgbClr val="000000"/>
                  </a:glow>
                  <a:outerShdw sx="0" sy="0">
                    <a:srgbClr val="000000"/>
                  </a:outerShdw>
                  <a:reflection stA="0" endPos="0" fadeDir="0" sx="0" sy="0"/>
                </a:effectLst>
              </a:rPr>
              <a:t>Game</a:t>
            </a:r>
          </a:p>
          <a:p>
            <a:pPr lvl="1" fontAlgn="base"/>
            <a:r>
              <a:rPr lang="en-US" sz="3200" dirty="0">
                <a:solidFill>
                  <a:schemeClr val="bg1"/>
                </a:solidFill>
                <a:effectLst>
                  <a:glow>
                    <a:srgbClr val="000000"/>
                  </a:glow>
                  <a:outerShdw sx="0" sy="0">
                    <a:srgbClr val="000000"/>
                  </a:outerShdw>
                  <a:reflection stA="0" endPos="0" fadeDir="0" sx="0" sy="0"/>
                </a:effectLst>
              </a:rPr>
              <a:t>Story</a:t>
            </a:r>
          </a:p>
          <a:p>
            <a:pPr lvl="1" fontAlgn="base"/>
            <a:r>
              <a:rPr lang="en-US" sz="3200" dirty="0">
                <a:solidFill>
                  <a:schemeClr val="bg1"/>
                </a:solidFill>
                <a:effectLst>
                  <a:glow>
                    <a:srgbClr val="000000"/>
                  </a:glow>
                  <a:outerShdw sx="0" sy="0">
                    <a:srgbClr val="000000"/>
                  </a:outerShdw>
                  <a:reflection stA="0" endPos="0" fadeDir="0" sx="0" sy="0"/>
                </a:effectLst>
              </a:rPr>
              <a:t>Current practices </a:t>
            </a:r>
          </a:p>
          <a:p>
            <a:pPr lvl="1" fontAlgn="base"/>
            <a:r>
              <a:rPr lang="en-US" sz="3200" dirty="0">
                <a:solidFill>
                  <a:schemeClr val="bg1">
                    <a:lumMod val="95000"/>
                  </a:schemeClr>
                </a:solidFill>
                <a:effectLst>
                  <a:glow>
                    <a:srgbClr val="000000"/>
                  </a:glow>
                  <a:outerShdw sx="0" sy="0">
                    <a:srgbClr val="000000"/>
                  </a:outerShdw>
                  <a:reflection stA="0" endPos="0" fadeDir="0" sx="0" sy="0"/>
                </a:effectLst>
              </a:rPr>
              <a:t>Prevention</a:t>
            </a:r>
            <a:r>
              <a:rPr lang="en-US" sz="3200" dirty="0">
                <a:solidFill>
                  <a:schemeClr val="bg1"/>
                </a:solidFill>
                <a:effectLst>
                  <a:glow>
                    <a:srgbClr val="000000"/>
                  </a:glow>
                  <a:outerShdw sx="0" sy="0">
                    <a:srgbClr val="000000"/>
                  </a:outerShdw>
                  <a:reflection stA="0" endPos="0" fadeDir="0" sx="0" sy="0"/>
                </a:effectLst>
              </a:rPr>
              <a:t> through hand washing </a:t>
            </a:r>
          </a:p>
          <a:p>
            <a:pPr lvl="1" fontAlgn="base"/>
            <a:r>
              <a:rPr lang="en-US" sz="3200" dirty="0">
                <a:solidFill>
                  <a:schemeClr val="bg1"/>
                </a:solidFill>
                <a:effectLst>
                  <a:glow>
                    <a:srgbClr val="000000"/>
                  </a:glow>
                  <a:outerShdw sx="0" sy="0">
                    <a:srgbClr val="000000"/>
                  </a:outerShdw>
                  <a:reflection stA="0" endPos="0" fadeDir="0" sx="0" sy="0"/>
                </a:effectLst>
              </a:rPr>
              <a:t>Role play activity: Visiting a friend during a coronavirus outbreak</a:t>
            </a:r>
          </a:p>
          <a:p>
            <a:pPr lvl="1" fontAlgn="base"/>
            <a:r>
              <a:rPr lang="en-US" sz="3200" dirty="0">
                <a:solidFill>
                  <a:schemeClr val="bg1"/>
                </a:solidFill>
                <a:effectLst>
                  <a:glow>
                    <a:srgbClr val="000000"/>
                  </a:glow>
                  <a:outerShdw sx="0" sy="0">
                    <a:srgbClr val="000000"/>
                  </a:outerShdw>
                  <a:reflection stA="0" endPos="0" fadeDir="0" sx="0" sy="0"/>
                </a:effectLst>
              </a:rPr>
              <a:t>Discuss barriers to doing the desired behavior</a:t>
            </a:r>
          </a:p>
          <a:p>
            <a:pPr lvl="1" fontAlgn="base"/>
            <a:r>
              <a:rPr lang="en-US" sz="3200" dirty="0">
                <a:solidFill>
                  <a:schemeClr val="bg1"/>
                </a:solidFill>
                <a:effectLst>
                  <a:glow>
                    <a:srgbClr val="000000"/>
                  </a:glow>
                  <a:outerShdw sx="0" sy="0">
                    <a:srgbClr val="000000"/>
                  </a:outerShdw>
                  <a:reflection stA="0" endPos="0" fadeDir="0" sx="0" sy="0"/>
                </a:effectLst>
              </a:rPr>
              <a:t>Practice and coaching in pairs</a:t>
            </a:r>
          </a:p>
          <a:p>
            <a:pPr lvl="1" fontAlgn="base"/>
            <a:r>
              <a:rPr lang="en-US" sz="3200" dirty="0">
                <a:solidFill>
                  <a:schemeClr val="bg1"/>
                </a:solidFill>
                <a:effectLst>
                  <a:glow>
                    <a:srgbClr val="000000"/>
                  </a:glow>
                  <a:outerShdw sx="0" sy="0">
                    <a:srgbClr val="000000"/>
                  </a:outerShdw>
                  <a:reflection stA="0" endPos="0" fadeDir="0" sx="0" sy="0"/>
                </a:effectLst>
              </a:rPr>
              <a:t>Request commitments</a:t>
            </a:r>
          </a:p>
          <a:p>
            <a:pPr marL="0" lvl="0" indent="0" fontAlgn="base">
              <a:buNone/>
            </a:pPr>
            <a:endParaRPr lang="en-US" sz="3200" dirty="0">
              <a:solidFill>
                <a:schemeClr val="bg1"/>
              </a:solidFill>
            </a:endParaRPr>
          </a:p>
        </p:txBody>
      </p:sp>
    </p:spTree>
    <p:extLst>
      <p:ext uri="{BB962C8B-B14F-4D97-AF65-F5344CB8AC3E}">
        <p14:creationId xmlns:p14="http://schemas.microsoft.com/office/powerpoint/2010/main" val="2356355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7457D-0AD7-714A-B71B-503B71BD1749}"/>
              </a:ext>
            </a:extLst>
          </p:cNvPr>
          <p:cNvSpPr>
            <a:spLocks noGrp="1"/>
          </p:cNvSpPr>
          <p:nvPr>
            <p:ph type="title"/>
          </p:nvPr>
        </p:nvSpPr>
        <p:spPr>
          <a:xfrm>
            <a:off x="8598765" y="1827515"/>
            <a:ext cx="2958274" cy="2071593"/>
          </a:xfrm>
        </p:spPr>
        <p:txBody>
          <a:bodyPr>
            <a:normAutofit/>
          </a:bodyPr>
          <a:lstStyle/>
          <a:p>
            <a:pPr algn="ctr"/>
            <a:r>
              <a:rPr lang="en-US" b="1" dirty="0">
                <a:solidFill>
                  <a:schemeClr val="bg1"/>
                </a:solidFill>
              </a:rPr>
              <a:t>Thank you</a:t>
            </a:r>
          </a:p>
        </p:txBody>
      </p:sp>
      <p:sp>
        <p:nvSpPr>
          <p:cNvPr id="5" name="Google Shape;559;p46">
            <a:extLst>
              <a:ext uri="{FF2B5EF4-FFF2-40B4-BE49-F238E27FC236}">
                <a16:creationId xmlns:a16="http://schemas.microsoft.com/office/drawing/2014/main" id="{81AEB7D6-E6FE-0043-9EE1-A1DD9CF80EC9}"/>
              </a:ext>
            </a:extLst>
          </p:cNvPr>
          <p:cNvSpPr txBox="1">
            <a:spLocks noGrp="1"/>
          </p:cNvSpPr>
          <p:nvPr>
            <p:ph type="body" idx="1"/>
          </p:nvPr>
        </p:nvSpPr>
        <p:spPr>
          <a:xfrm>
            <a:off x="1084140" y="2479585"/>
            <a:ext cx="10674723" cy="3865745"/>
          </a:xfrm>
          <a:prstGeom prst="rect">
            <a:avLst/>
          </a:prstGeom>
          <a:noFill/>
          <a:ln>
            <a:noFill/>
          </a:ln>
        </p:spPr>
        <p:txBody>
          <a:bodyPr spcFirstLastPara="1" wrap="square" lIns="91425" tIns="45700" rIns="91425" bIns="45700" anchor="ctr" anchorCtr="0">
            <a:noAutofit/>
          </a:bodyPr>
          <a:lstStyle/>
          <a:p>
            <a:pPr marL="228600" lvl="0" indent="-38100" algn="l" rtl="0">
              <a:lnSpc>
                <a:spcPct val="100000"/>
              </a:lnSpc>
              <a:spcBef>
                <a:spcPts val="1000"/>
              </a:spcBef>
              <a:spcAft>
                <a:spcPts val="0"/>
              </a:spcAft>
              <a:buClr>
                <a:schemeClr val="lt1"/>
              </a:buClr>
              <a:buSzPts val="3000"/>
              <a:buNone/>
            </a:pPr>
            <a:endParaRPr sz="2400" dirty="0">
              <a:solidFill>
                <a:schemeClr val="lt1"/>
              </a:solidFill>
            </a:endParaRPr>
          </a:p>
          <a:p>
            <a:pPr marL="0" lvl="0" indent="0">
              <a:spcBef>
                <a:spcPts val="0"/>
              </a:spcBef>
              <a:buClr>
                <a:schemeClr val="dk1"/>
              </a:buClr>
              <a:buSzPts val="3500"/>
              <a:buNone/>
            </a:pPr>
            <a:r>
              <a:rPr lang="en-US" sz="2400" b="1" dirty="0">
                <a:solidFill>
                  <a:schemeClr val="bg1"/>
                </a:solidFill>
              </a:rPr>
              <a:t>More resources and languages available at:</a:t>
            </a:r>
          </a:p>
          <a:p>
            <a:pPr marL="0" lvl="0" indent="0" algn="l" rtl="0">
              <a:lnSpc>
                <a:spcPct val="100000"/>
              </a:lnSpc>
              <a:spcBef>
                <a:spcPts val="1000"/>
              </a:spcBef>
              <a:spcAft>
                <a:spcPts val="0"/>
              </a:spcAft>
              <a:buClr>
                <a:schemeClr val="lt1"/>
              </a:buClr>
              <a:buSzPts val="3000"/>
              <a:buNone/>
            </a:pPr>
            <a:r>
              <a:rPr lang="en-US" sz="2400" u="sng" dirty="0">
                <a:solidFill>
                  <a:schemeClr val="bg1"/>
                </a:solidFill>
                <a:hlinkClick r:id="rId3">
                  <a:extLst>
                    <a:ext uri="{A12FA001-AC4F-418D-AE19-62706E023703}">
                      <ahyp:hlinkClr xmlns:ahyp="http://schemas.microsoft.com/office/drawing/2018/hyperlinkcolor" val="tx"/>
                    </a:ext>
                  </a:extLst>
                </a:hlinkClick>
              </a:rPr>
              <a:t>https://coregroup.org/home-based-care-reference-guide-for-covid-19</a:t>
            </a:r>
            <a:r>
              <a:rPr lang="en-US" sz="2400" dirty="0">
                <a:solidFill>
                  <a:schemeClr val="bg1"/>
                </a:solidFill>
              </a:rPr>
              <a:t> </a:t>
            </a:r>
            <a:endParaRPr sz="2400" dirty="0">
              <a:solidFill>
                <a:schemeClr val="bg1"/>
              </a:solidFill>
            </a:endParaRPr>
          </a:p>
        </p:txBody>
      </p:sp>
      <p:sp>
        <p:nvSpPr>
          <p:cNvPr id="8" name="Slide Number Placeholder 5">
            <a:extLst>
              <a:ext uri="{FF2B5EF4-FFF2-40B4-BE49-F238E27FC236}">
                <a16:creationId xmlns:a16="http://schemas.microsoft.com/office/drawing/2014/main" id="{08670C02-8E6B-C041-BC1D-3516A4EDBB90}"/>
              </a:ext>
            </a:extLst>
          </p:cNvPr>
          <p:cNvSpPr txBox="1">
            <a:spLocks/>
          </p:cNvSpPr>
          <p:nvPr/>
        </p:nvSpPr>
        <p:spPr>
          <a:xfrm>
            <a:off x="9711513" y="6266657"/>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4572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6E5A55BD-1DBE-B443-AD4B-4521B9D24F17}" type="slidenum">
              <a:rPr lang="en-US" smtClean="0"/>
              <a:pPr/>
              <a:t>17</a:t>
            </a:fld>
            <a:endParaRPr lang="en-US" dirty="0"/>
          </a:p>
        </p:txBody>
      </p:sp>
      <p:sp>
        <p:nvSpPr>
          <p:cNvPr id="6" name="Text Placeholder 2">
            <a:extLst>
              <a:ext uri="{FF2B5EF4-FFF2-40B4-BE49-F238E27FC236}">
                <a16:creationId xmlns:a16="http://schemas.microsoft.com/office/drawing/2014/main" id="{4F021D6C-EE4A-3A45-B881-697331689335}"/>
              </a:ext>
            </a:extLst>
          </p:cNvPr>
          <p:cNvSpPr txBox="1">
            <a:spLocks/>
          </p:cNvSpPr>
          <p:nvPr/>
        </p:nvSpPr>
        <p:spPr>
          <a:xfrm>
            <a:off x="7414905" y="3472817"/>
            <a:ext cx="4336495" cy="24678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pPr algn="ctr"/>
            <a:r>
              <a:rPr lang="en-US" dirty="0" err="1">
                <a:solidFill>
                  <a:schemeClr val="tx1">
                    <a:lumMod val="50000"/>
                    <a:lumOff val="50000"/>
                  </a:schemeClr>
                </a:solidFill>
                <a:latin typeface="+mn-lt"/>
              </a:rPr>
              <a:t>Rumbidzai</a:t>
            </a:r>
            <a:r>
              <a:rPr lang="en-US" dirty="0">
                <a:solidFill>
                  <a:schemeClr val="tx1">
                    <a:lumMod val="50000"/>
                    <a:lumOff val="50000"/>
                  </a:schemeClr>
                </a:solidFill>
                <a:latin typeface="+mn-lt"/>
              </a:rPr>
              <a:t> </a:t>
            </a:r>
            <a:r>
              <a:rPr lang="en-US" dirty="0" err="1">
                <a:solidFill>
                  <a:schemeClr val="tx1">
                    <a:lumMod val="50000"/>
                    <a:lumOff val="50000"/>
                  </a:schemeClr>
                </a:solidFill>
                <a:latin typeface="+mn-lt"/>
              </a:rPr>
              <a:t>Chimukangara</a:t>
            </a:r>
            <a:r>
              <a:rPr lang="en-US" dirty="0">
                <a:solidFill>
                  <a:schemeClr val="tx1">
                    <a:lumMod val="50000"/>
                    <a:lumOff val="50000"/>
                  </a:schemeClr>
                </a:solidFill>
                <a:latin typeface="+mn-lt"/>
              </a:rPr>
              <a:t>, </a:t>
            </a:r>
          </a:p>
          <a:p>
            <a:pPr algn="ctr"/>
            <a:r>
              <a:rPr lang="en-US" sz="1600" dirty="0">
                <a:solidFill>
                  <a:schemeClr val="tx1">
                    <a:lumMod val="50000"/>
                    <a:lumOff val="50000"/>
                  </a:schemeClr>
                </a:solidFill>
                <a:latin typeface="+mn-lt"/>
              </a:rPr>
              <a:t>Health Promotion Manager</a:t>
            </a:r>
          </a:p>
          <a:p>
            <a:pPr algn="ctr"/>
            <a:r>
              <a:rPr lang="en-US" sz="1600" dirty="0">
                <a:solidFill>
                  <a:schemeClr val="tx1">
                    <a:lumMod val="50000"/>
                    <a:lumOff val="50000"/>
                  </a:schemeClr>
                </a:solidFill>
                <a:latin typeface="+mn-lt"/>
              </a:rPr>
              <a:t>Risk Communication and Community Engagement Pillar COVID-19 Response </a:t>
            </a:r>
          </a:p>
          <a:p>
            <a:pPr algn="ctr"/>
            <a:endParaRPr lang="en-US" sz="1800" dirty="0">
              <a:solidFill>
                <a:schemeClr val="tx1">
                  <a:lumMod val="50000"/>
                  <a:lumOff val="50000"/>
                </a:schemeClr>
              </a:solidFill>
              <a:latin typeface="+mn-lt"/>
            </a:endParaRPr>
          </a:p>
          <a:p>
            <a:pPr algn="ctr"/>
            <a:r>
              <a:rPr lang="en-US" dirty="0">
                <a:solidFill>
                  <a:schemeClr val="tx1">
                    <a:lumMod val="50000"/>
                    <a:lumOff val="50000"/>
                  </a:schemeClr>
                </a:solidFill>
                <a:latin typeface="+mn-lt"/>
              </a:rPr>
              <a:t>Ministry of Health and Child Care, Zimbabwe</a:t>
            </a:r>
          </a:p>
          <a:p>
            <a:pPr algn="ctr"/>
            <a:br>
              <a:rPr lang="en-US" dirty="0">
                <a:solidFill>
                  <a:schemeClr val="tx1">
                    <a:lumMod val="50000"/>
                    <a:lumOff val="50000"/>
                  </a:schemeClr>
                </a:solidFill>
              </a:rPr>
            </a:br>
            <a:endParaRPr lang="en-US" dirty="0">
              <a:solidFill>
                <a:schemeClr val="tx1">
                  <a:lumMod val="50000"/>
                  <a:lumOff val="50000"/>
                </a:schemeClr>
              </a:solidFill>
            </a:endParaRPr>
          </a:p>
        </p:txBody>
      </p:sp>
      <p:pic>
        <p:nvPicPr>
          <p:cNvPr id="2050" name="Picture 2">
            <a:extLst>
              <a:ext uri="{FF2B5EF4-FFF2-40B4-BE49-F238E27FC236}">
                <a16:creationId xmlns:a16="http://schemas.microsoft.com/office/drawing/2014/main" id="{4ADB6AB7-25F7-4E46-8D2D-B37E1C1BE8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054"/>
          <a:stretch/>
        </p:blipFill>
        <p:spPr bwMode="auto">
          <a:xfrm>
            <a:off x="8598765" y="1000726"/>
            <a:ext cx="1988877" cy="23056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4F7969C-D67D-0A49-A14C-2B4926B91A7F}"/>
              </a:ext>
            </a:extLst>
          </p:cNvPr>
          <p:cNvPicPr>
            <a:picLocks noChangeAspect="1"/>
          </p:cNvPicPr>
          <p:nvPr/>
        </p:nvPicPr>
        <p:blipFill rotWithShape="1">
          <a:blip r:embed="rId5">
            <a:extLst>
              <a:ext uri="{28A0092B-C50C-407E-A947-70E740481C1C}">
                <a14:useLocalDpi xmlns:a14="http://schemas.microsoft.com/office/drawing/2010/main" val="0"/>
              </a:ext>
            </a:extLst>
          </a:blip>
          <a:srcRect l="5185" t="13376" b="7475"/>
          <a:stretch/>
        </p:blipFill>
        <p:spPr>
          <a:xfrm>
            <a:off x="503122" y="625278"/>
            <a:ext cx="6717422" cy="5607444"/>
          </a:xfrm>
          <a:prstGeom prst="rect">
            <a:avLst/>
          </a:prstGeom>
        </p:spPr>
      </p:pic>
    </p:spTree>
    <p:extLst>
      <p:ext uri="{BB962C8B-B14F-4D97-AF65-F5344CB8AC3E}">
        <p14:creationId xmlns:p14="http://schemas.microsoft.com/office/powerpoint/2010/main" val="134545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54422-43C7-E647-9D92-CE986CC90FF0}"/>
              </a:ext>
            </a:extLst>
          </p:cNvPr>
          <p:cNvSpPr>
            <a:spLocks noGrp="1"/>
          </p:cNvSpPr>
          <p:nvPr>
            <p:ph type="title"/>
          </p:nvPr>
        </p:nvSpPr>
        <p:spPr>
          <a:xfrm>
            <a:off x="801137" y="1219060"/>
            <a:ext cx="10224214" cy="636588"/>
          </a:xfrm>
        </p:spPr>
        <p:txBody>
          <a:bodyPr>
            <a:normAutofit fontScale="90000"/>
          </a:bodyPr>
          <a:lstStyle/>
          <a:p>
            <a:r>
              <a:rPr lang="en-US" dirty="0">
                <a:solidFill>
                  <a:schemeClr val="tx1">
                    <a:lumMod val="50000"/>
                    <a:lumOff val="50000"/>
                  </a:schemeClr>
                </a:solidFill>
                <a:latin typeface="Futura Medium" panose="020B0602020204020303" pitchFamily="34" charset="-79"/>
                <a:cs typeface="Futura Medium" panose="020B0602020204020303" pitchFamily="34" charset="-79"/>
              </a:rPr>
              <a:t>Zimbabwe’s National COVID-19 Response</a:t>
            </a:r>
            <a:br>
              <a:rPr lang="en-US" dirty="0">
                <a:solidFill>
                  <a:schemeClr val="tx1">
                    <a:lumMod val="50000"/>
                    <a:lumOff val="50000"/>
                  </a:schemeClr>
                </a:solidFill>
                <a:latin typeface="Futura Medium" panose="020B0602020204020303" pitchFamily="34" charset="-79"/>
                <a:cs typeface="Futura Medium" panose="020B0602020204020303" pitchFamily="34" charset="-79"/>
              </a:rPr>
            </a:br>
            <a:br>
              <a:rPr lang="en-US" dirty="0">
                <a:solidFill>
                  <a:schemeClr val="tx1">
                    <a:lumMod val="50000"/>
                    <a:lumOff val="50000"/>
                  </a:schemeClr>
                </a:solidFill>
                <a:latin typeface="Futura Medium" panose="020B0602020204020303" pitchFamily="34" charset="-79"/>
                <a:cs typeface="Futura Medium" panose="020B0602020204020303" pitchFamily="34" charset="-79"/>
              </a:rPr>
            </a:br>
            <a:r>
              <a:rPr lang="en-US" sz="4000" dirty="0">
                <a:solidFill>
                  <a:schemeClr val="tx1">
                    <a:lumMod val="50000"/>
                    <a:lumOff val="50000"/>
                  </a:schemeClr>
                </a:solidFill>
                <a:latin typeface="Futura Medium" panose="020B0602020204020303" pitchFamily="34" charset="-79"/>
                <a:cs typeface="Futura Medium" panose="020B0602020204020303" pitchFamily="34" charset="-79"/>
              </a:rPr>
              <a:t>9 Pillars</a:t>
            </a:r>
          </a:p>
        </p:txBody>
      </p:sp>
      <p:pic>
        <p:nvPicPr>
          <p:cNvPr id="7" name="Picture 6">
            <a:extLst>
              <a:ext uri="{FF2B5EF4-FFF2-40B4-BE49-F238E27FC236}">
                <a16:creationId xmlns:a16="http://schemas.microsoft.com/office/drawing/2014/main" id="{9D15A61A-B971-3240-92CF-91AB8E8C3AD4}"/>
              </a:ext>
            </a:extLst>
          </p:cNvPr>
          <p:cNvPicPr>
            <a:picLocks noChangeAspect="1"/>
          </p:cNvPicPr>
          <p:nvPr/>
        </p:nvPicPr>
        <p:blipFill rotWithShape="1">
          <a:blip r:embed="rId3"/>
          <a:srcRect t="22899" r="5413" b="40255"/>
          <a:stretch/>
        </p:blipFill>
        <p:spPr>
          <a:xfrm>
            <a:off x="375531" y="2689332"/>
            <a:ext cx="11440938" cy="3393925"/>
          </a:xfrm>
          <a:prstGeom prst="rect">
            <a:avLst/>
          </a:prstGeom>
        </p:spPr>
      </p:pic>
    </p:spTree>
    <p:extLst>
      <p:ext uri="{BB962C8B-B14F-4D97-AF65-F5344CB8AC3E}">
        <p14:creationId xmlns:p14="http://schemas.microsoft.com/office/powerpoint/2010/main" val="2425152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0DAC-38E8-8449-8129-4A494A499523}"/>
              </a:ext>
            </a:extLst>
          </p:cNvPr>
          <p:cNvSpPr>
            <a:spLocks noGrp="1"/>
          </p:cNvSpPr>
          <p:nvPr>
            <p:ph type="title"/>
          </p:nvPr>
        </p:nvSpPr>
        <p:spPr>
          <a:xfrm>
            <a:off x="758687" y="907437"/>
            <a:ext cx="2898914" cy="636588"/>
          </a:xfrm>
        </p:spPr>
        <p:txBody>
          <a:bodyPr>
            <a:normAutofit fontScale="90000"/>
          </a:bodyPr>
          <a:lstStyle/>
          <a:p>
            <a:r>
              <a:rPr lang="en-US" dirty="0">
                <a:solidFill>
                  <a:schemeClr val="tx1">
                    <a:lumMod val="50000"/>
                    <a:lumOff val="50000"/>
                  </a:schemeClr>
                </a:solidFill>
                <a:latin typeface="Futura Medium" panose="020B0602020204020303" pitchFamily="34" charset="-79"/>
                <a:cs typeface="Futura Medium" panose="020B0602020204020303" pitchFamily="34" charset="-79"/>
              </a:rPr>
              <a:t>Training Participants </a:t>
            </a:r>
          </a:p>
        </p:txBody>
      </p:sp>
      <p:pic>
        <p:nvPicPr>
          <p:cNvPr id="4" name="Picture 3">
            <a:extLst>
              <a:ext uri="{FF2B5EF4-FFF2-40B4-BE49-F238E27FC236}">
                <a16:creationId xmlns:a16="http://schemas.microsoft.com/office/drawing/2014/main" id="{589F3332-DEE7-AE4F-A068-A1155FDB6FBC}"/>
              </a:ext>
            </a:extLst>
          </p:cNvPr>
          <p:cNvPicPr>
            <a:picLocks noChangeAspect="1"/>
          </p:cNvPicPr>
          <p:nvPr/>
        </p:nvPicPr>
        <p:blipFill rotWithShape="1">
          <a:blip r:embed="rId3">
            <a:extLst>
              <a:ext uri="{28A0092B-C50C-407E-A947-70E740481C1C}">
                <a14:useLocalDpi xmlns:a14="http://schemas.microsoft.com/office/drawing/2010/main" val="0"/>
              </a:ext>
            </a:extLst>
          </a:blip>
          <a:srcRect l="6563"/>
          <a:stretch/>
        </p:blipFill>
        <p:spPr>
          <a:xfrm>
            <a:off x="3899338" y="0"/>
            <a:ext cx="8292662" cy="6858000"/>
          </a:xfrm>
          <a:prstGeom prst="rect">
            <a:avLst/>
          </a:prstGeom>
        </p:spPr>
      </p:pic>
    </p:spTree>
    <p:extLst>
      <p:ext uri="{BB962C8B-B14F-4D97-AF65-F5344CB8AC3E}">
        <p14:creationId xmlns:p14="http://schemas.microsoft.com/office/powerpoint/2010/main" val="3451627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a:xfrm>
            <a:off x="161365" y="1775012"/>
            <a:ext cx="12424104" cy="5082988"/>
          </a:xfrm>
        </p:spPr>
        <p:txBody>
          <a:bodyPr>
            <a:noAutofit/>
          </a:bodyPr>
          <a:lstStyle/>
          <a:p>
            <a:pPr marL="0" indent="0">
              <a:buNone/>
            </a:pPr>
            <a:endParaRPr lang="en-US" sz="1050" b="1" dirty="0">
              <a:solidFill>
                <a:srgbClr val="C00000"/>
              </a:solidFill>
            </a:endParaRPr>
          </a:p>
          <a:p>
            <a:pPr marL="0" indent="0">
              <a:buNone/>
            </a:pPr>
            <a:r>
              <a:rPr lang="en-US" sz="3600" b="1" dirty="0">
                <a:solidFill>
                  <a:srgbClr val="C00000"/>
                </a:solidFill>
              </a:rPr>
              <a:t>This call will present and discuss the CORE Group Guidelines </a:t>
            </a:r>
          </a:p>
          <a:p>
            <a:pPr marL="0" indent="0">
              <a:buNone/>
            </a:pPr>
            <a:r>
              <a:rPr lang="en-US" sz="3600" b="1" dirty="0">
                <a:solidFill>
                  <a:srgbClr val="C00000"/>
                </a:solidFill>
              </a:rPr>
              <a:t>for Home-Based Care (HBC). </a:t>
            </a:r>
          </a:p>
          <a:p>
            <a:pPr marL="0" indent="0">
              <a:buNone/>
            </a:pPr>
            <a:endParaRPr lang="en-US" sz="1050" b="1" dirty="0">
              <a:solidFill>
                <a:srgbClr val="C00000"/>
              </a:solidFill>
            </a:endParaRPr>
          </a:p>
          <a:p>
            <a:r>
              <a:rPr lang="en-US" b="1" dirty="0"/>
              <a:t>The HBC Task Force Co-Chairs will provide an overview </a:t>
            </a:r>
            <a:r>
              <a:rPr lang="en-US" dirty="0"/>
              <a:t>of the work of the CORE Group HBC Task Force, including a brief presentation of the Guidelines.  </a:t>
            </a:r>
          </a:p>
          <a:p>
            <a:r>
              <a:rPr lang="en-US" b="1" dirty="0"/>
              <a:t>Two case studies: </a:t>
            </a:r>
            <a:r>
              <a:rPr lang="en-US" dirty="0"/>
              <a:t>one global and one country level will share how the guidelines   are being used, including scale up to reach expanded audiences.  </a:t>
            </a:r>
          </a:p>
          <a:p>
            <a:r>
              <a:rPr lang="en-US" b="1" dirty="0"/>
              <a:t>Country-level representatives will join the discussion </a:t>
            </a:r>
            <a:r>
              <a:rPr lang="en-US" dirty="0"/>
              <a:t>of current issues                 and future needs.</a:t>
            </a:r>
          </a:p>
          <a:p>
            <a:endParaRPr lang="en-US" dirty="0"/>
          </a:p>
          <a:p>
            <a:pPr marL="0" indent="0">
              <a:buNone/>
            </a:pPr>
            <a:endParaRPr lang="en-US" sz="1800" dirty="0">
              <a:solidFill>
                <a:srgbClr val="C00000"/>
              </a:solidFill>
              <a:latin typeface="Helvetica" pitchFamily="2" charset="0"/>
            </a:endParaRPr>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8909135" cy="1066800"/>
          </a:xfrm>
        </p:spPr>
        <p:txBody>
          <a:bodyPr>
            <a:normAutofit/>
          </a:bodyPr>
          <a:lstStyle/>
          <a:p>
            <a:r>
              <a:rPr lang="en-US" sz="4800" b="1" dirty="0">
                <a:solidFill>
                  <a:schemeClr val="bg1"/>
                </a:solidFill>
              </a:rPr>
              <a:t>Agenda 10:00 – 11:30 am EDT</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Tree>
    <p:extLst>
      <p:ext uri="{BB962C8B-B14F-4D97-AF65-F5344CB8AC3E}">
        <p14:creationId xmlns:p14="http://schemas.microsoft.com/office/powerpoint/2010/main" val="1125381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esk with a computer in an office&#10;&#10;Description automatically generated">
            <a:extLst>
              <a:ext uri="{FF2B5EF4-FFF2-40B4-BE49-F238E27FC236}">
                <a16:creationId xmlns:a16="http://schemas.microsoft.com/office/drawing/2014/main" id="{444EFE12-B36B-604D-AED5-DBA27F7D167E}"/>
              </a:ext>
            </a:extLst>
          </p:cNvPr>
          <p:cNvPicPr>
            <a:picLocks noChangeAspect="1"/>
          </p:cNvPicPr>
          <p:nvPr/>
        </p:nvPicPr>
        <p:blipFill rotWithShape="1">
          <a:blip r:embed="rId3"/>
          <a:srcRect t="9636" b="11652"/>
          <a:stretch/>
        </p:blipFill>
        <p:spPr>
          <a:xfrm>
            <a:off x="0" y="-128707"/>
            <a:ext cx="12192000" cy="7197378"/>
          </a:xfrm>
          <a:prstGeom prst="rect">
            <a:avLst/>
          </a:prstGeom>
        </p:spPr>
      </p:pic>
      <p:sp>
        <p:nvSpPr>
          <p:cNvPr id="8" name="Rectangle 7">
            <a:extLst>
              <a:ext uri="{FF2B5EF4-FFF2-40B4-BE49-F238E27FC236}">
                <a16:creationId xmlns:a16="http://schemas.microsoft.com/office/drawing/2014/main" id="{CD4D6D3C-620E-6246-964F-5C60639A287F}"/>
              </a:ext>
            </a:extLst>
          </p:cNvPr>
          <p:cNvSpPr/>
          <p:nvPr/>
        </p:nvSpPr>
        <p:spPr>
          <a:xfrm>
            <a:off x="0" y="-128707"/>
            <a:ext cx="12192000" cy="7197378"/>
          </a:xfrm>
          <a:prstGeom prst="rect">
            <a:avLst/>
          </a:prstGeom>
          <a:solidFill>
            <a:srgbClr val="000000">
              <a:alpha val="486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D9499D-E9D7-304B-B0E2-F6EA6CEF4672}"/>
              </a:ext>
            </a:extLst>
          </p:cNvPr>
          <p:cNvSpPr>
            <a:spLocks noGrp="1"/>
          </p:cNvSpPr>
          <p:nvPr>
            <p:ph type="title"/>
          </p:nvPr>
        </p:nvSpPr>
        <p:spPr>
          <a:xfrm>
            <a:off x="838199" y="686866"/>
            <a:ext cx="9987455" cy="636588"/>
          </a:xfrm>
        </p:spPr>
        <p:txBody>
          <a:bodyPr>
            <a:normAutofit fontScale="90000"/>
          </a:bodyPr>
          <a:lstStyle/>
          <a:p>
            <a:r>
              <a:rPr lang="en-US" dirty="0">
                <a:solidFill>
                  <a:schemeClr val="bg1"/>
                </a:solidFill>
                <a:latin typeface="Futura Medium" panose="020B0602020204020303" pitchFamily="34" charset="-79"/>
                <a:cs typeface="Futura Medium" panose="020B0602020204020303" pitchFamily="34" charset="-79"/>
              </a:rPr>
              <a:t>Facility-based team: setting up the facility</a:t>
            </a:r>
          </a:p>
        </p:txBody>
      </p:sp>
      <p:sp>
        <p:nvSpPr>
          <p:cNvPr id="3" name="Text Placeholder 2">
            <a:extLst>
              <a:ext uri="{FF2B5EF4-FFF2-40B4-BE49-F238E27FC236}">
                <a16:creationId xmlns:a16="http://schemas.microsoft.com/office/drawing/2014/main" id="{A3FFB577-8F43-5245-841F-322C71DCA0B8}"/>
              </a:ext>
            </a:extLst>
          </p:cNvPr>
          <p:cNvSpPr>
            <a:spLocks noGrp="1"/>
          </p:cNvSpPr>
          <p:nvPr>
            <p:ph type="body" idx="1"/>
          </p:nvPr>
        </p:nvSpPr>
        <p:spPr>
          <a:xfrm>
            <a:off x="838199" y="1925800"/>
            <a:ext cx="10515600" cy="4351338"/>
          </a:xfrm>
        </p:spPr>
        <p:txBody>
          <a:bodyPr/>
          <a:lstStyle/>
          <a:p>
            <a:r>
              <a:rPr lang="en-US" dirty="0">
                <a:solidFill>
                  <a:schemeClr val="bg1"/>
                </a:solidFill>
              </a:rPr>
              <a:t>Management and coordination </a:t>
            </a:r>
          </a:p>
          <a:p>
            <a:r>
              <a:rPr lang="en-US" dirty="0">
                <a:solidFill>
                  <a:schemeClr val="bg1"/>
                </a:solidFill>
              </a:rPr>
              <a:t>Creates a COVID-19 response team that includes community representatives </a:t>
            </a:r>
          </a:p>
          <a:p>
            <a:r>
              <a:rPr lang="en-US" dirty="0">
                <a:solidFill>
                  <a:schemeClr val="bg1"/>
                </a:solidFill>
              </a:rPr>
              <a:t>Ensures compliance of key pathways</a:t>
            </a:r>
          </a:p>
          <a:p>
            <a:pPr lvl="1"/>
            <a:r>
              <a:rPr lang="en-US" sz="2000" dirty="0">
                <a:solidFill>
                  <a:schemeClr val="bg1"/>
                </a:solidFill>
              </a:rPr>
              <a:t>Screen people at the entrance </a:t>
            </a:r>
          </a:p>
          <a:p>
            <a:pPr lvl="1"/>
            <a:r>
              <a:rPr lang="en-US" sz="2000" dirty="0">
                <a:solidFill>
                  <a:schemeClr val="bg1"/>
                </a:solidFill>
              </a:rPr>
              <a:t>Separating suspects from everyone else</a:t>
            </a:r>
          </a:p>
          <a:p>
            <a:pPr lvl="1"/>
            <a:r>
              <a:rPr lang="en-US" sz="2000" dirty="0">
                <a:solidFill>
                  <a:schemeClr val="bg1"/>
                </a:solidFill>
              </a:rPr>
              <a:t>Set up testing / screening</a:t>
            </a:r>
          </a:p>
          <a:p>
            <a:pPr lvl="1"/>
            <a:r>
              <a:rPr lang="en-US" sz="2000" dirty="0">
                <a:solidFill>
                  <a:schemeClr val="bg1"/>
                </a:solidFill>
              </a:rPr>
              <a:t>Mobilizing resources, PPE, supplies (e.g. drugs and oxygen)</a:t>
            </a:r>
          </a:p>
          <a:p>
            <a:r>
              <a:rPr lang="en-US" dirty="0">
                <a:solidFill>
                  <a:schemeClr val="bg1"/>
                </a:solidFill>
              </a:rPr>
              <a:t>Monitors based on </a:t>
            </a:r>
            <a:r>
              <a:rPr lang="en-US" dirty="0" err="1">
                <a:solidFill>
                  <a:schemeClr val="bg1"/>
                </a:solidFill>
              </a:rPr>
              <a:t>MoH</a:t>
            </a:r>
            <a:r>
              <a:rPr lang="en-US" dirty="0">
                <a:solidFill>
                  <a:schemeClr val="bg1"/>
                </a:solidFill>
              </a:rPr>
              <a:t> self assessment – triage, availability, staffing</a:t>
            </a:r>
          </a:p>
        </p:txBody>
      </p:sp>
    </p:spTree>
    <p:extLst>
      <p:ext uri="{BB962C8B-B14F-4D97-AF65-F5344CB8AC3E}">
        <p14:creationId xmlns:p14="http://schemas.microsoft.com/office/powerpoint/2010/main" val="2521844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E806-2B7F-C643-9EDA-19D06EE02257}"/>
              </a:ext>
            </a:extLst>
          </p:cNvPr>
          <p:cNvSpPr>
            <a:spLocks noGrp="1"/>
          </p:cNvSpPr>
          <p:nvPr>
            <p:ph type="title"/>
          </p:nvPr>
        </p:nvSpPr>
        <p:spPr>
          <a:xfrm>
            <a:off x="838200" y="681037"/>
            <a:ext cx="9589168" cy="636588"/>
          </a:xfrm>
        </p:spPr>
        <p:txBody>
          <a:bodyPr>
            <a:normAutofit fontScale="90000"/>
          </a:bodyPr>
          <a:lstStyle/>
          <a:p>
            <a:r>
              <a:rPr lang="en-US" dirty="0">
                <a:solidFill>
                  <a:schemeClr val="tx1">
                    <a:lumMod val="50000"/>
                    <a:lumOff val="50000"/>
                  </a:schemeClr>
                </a:solidFill>
                <a:latin typeface="Futura Medium" panose="020B0602020204020303" pitchFamily="34" charset="-79"/>
                <a:cs typeface="Futura Medium" panose="020B0602020204020303" pitchFamily="34" charset="-79"/>
              </a:rPr>
              <a:t>Facility-based teams: home-based care</a:t>
            </a:r>
          </a:p>
        </p:txBody>
      </p:sp>
      <p:sp>
        <p:nvSpPr>
          <p:cNvPr id="3" name="Text Placeholder 2">
            <a:extLst>
              <a:ext uri="{FF2B5EF4-FFF2-40B4-BE49-F238E27FC236}">
                <a16:creationId xmlns:a16="http://schemas.microsoft.com/office/drawing/2014/main" id="{C5B741AB-940F-0B4A-B952-422BF70A24A0}"/>
              </a:ext>
            </a:extLst>
          </p:cNvPr>
          <p:cNvSpPr>
            <a:spLocks noGrp="1"/>
          </p:cNvSpPr>
          <p:nvPr>
            <p:ph type="body" idx="1"/>
          </p:nvPr>
        </p:nvSpPr>
        <p:spPr>
          <a:xfrm>
            <a:off x="838200" y="2009356"/>
            <a:ext cx="3348789" cy="4351338"/>
          </a:xfrm>
        </p:spPr>
        <p:txBody>
          <a:bodyPr/>
          <a:lstStyle/>
          <a:p>
            <a:pPr marL="114300" indent="0">
              <a:buNone/>
            </a:pPr>
            <a:r>
              <a:rPr lang="en-US" dirty="0">
                <a:solidFill>
                  <a:schemeClr val="tx1">
                    <a:lumMod val="50000"/>
                    <a:lumOff val="50000"/>
                  </a:schemeClr>
                </a:solidFill>
              </a:rPr>
              <a:t>Providers seek information on these topics to provide guidance to community members and upon discharge from the clinic.</a:t>
            </a:r>
          </a:p>
        </p:txBody>
      </p:sp>
      <p:pic>
        <p:nvPicPr>
          <p:cNvPr id="5" name="Picture 4">
            <a:extLst>
              <a:ext uri="{FF2B5EF4-FFF2-40B4-BE49-F238E27FC236}">
                <a16:creationId xmlns:a16="http://schemas.microsoft.com/office/drawing/2014/main" id="{4387BCFC-B810-2441-BD38-9ABD131484E3}"/>
              </a:ext>
            </a:extLst>
          </p:cNvPr>
          <p:cNvPicPr>
            <a:picLocks noChangeAspect="1"/>
          </p:cNvPicPr>
          <p:nvPr/>
        </p:nvPicPr>
        <p:blipFill rotWithShape="1">
          <a:blip r:embed="rId3"/>
          <a:srcRect t="9931" r="41052" b="14152"/>
          <a:stretch/>
        </p:blipFill>
        <p:spPr>
          <a:xfrm>
            <a:off x="5037221" y="1451058"/>
            <a:ext cx="5390147" cy="5206416"/>
          </a:xfrm>
          <a:prstGeom prst="rect">
            <a:avLst/>
          </a:prstGeom>
        </p:spPr>
      </p:pic>
    </p:spTree>
    <p:extLst>
      <p:ext uri="{BB962C8B-B14F-4D97-AF65-F5344CB8AC3E}">
        <p14:creationId xmlns:p14="http://schemas.microsoft.com/office/powerpoint/2010/main" val="965079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02182-D1DE-AC44-8878-690D3F90D4DE}"/>
              </a:ext>
            </a:extLst>
          </p:cNvPr>
          <p:cNvSpPr>
            <a:spLocks noGrp="1"/>
          </p:cNvSpPr>
          <p:nvPr>
            <p:ph type="title"/>
          </p:nvPr>
        </p:nvSpPr>
        <p:spPr>
          <a:xfrm>
            <a:off x="838200" y="1602296"/>
            <a:ext cx="7899400" cy="636588"/>
          </a:xfrm>
        </p:spPr>
        <p:txBody>
          <a:bodyPr>
            <a:normAutofit fontScale="90000"/>
          </a:bodyPr>
          <a:lstStyle/>
          <a:p>
            <a:r>
              <a:rPr lang="en-US" dirty="0">
                <a:solidFill>
                  <a:schemeClr val="tx1">
                    <a:lumMod val="50000"/>
                    <a:lumOff val="50000"/>
                  </a:schemeClr>
                </a:solidFill>
                <a:latin typeface="Futura Medium" panose="020B0602020204020303" pitchFamily="34" charset="-79"/>
                <a:cs typeface="Futura Medium" panose="020B0602020204020303" pitchFamily="34" charset="-79"/>
              </a:rPr>
              <a:t>Community </a:t>
            </a:r>
            <a:br>
              <a:rPr lang="en-US" dirty="0">
                <a:solidFill>
                  <a:schemeClr val="tx1">
                    <a:lumMod val="50000"/>
                    <a:lumOff val="50000"/>
                  </a:schemeClr>
                </a:solidFill>
                <a:latin typeface="Futura Medium" panose="020B0602020204020303" pitchFamily="34" charset="-79"/>
                <a:cs typeface="Futura Medium" panose="020B0602020204020303" pitchFamily="34" charset="-79"/>
              </a:rPr>
            </a:br>
            <a:r>
              <a:rPr lang="en-US" dirty="0">
                <a:solidFill>
                  <a:schemeClr val="tx1">
                    <a:lumMod val="50000"/>
                    <a:lumOff val="50000"/>
                  </a:schemeClr>
                </a:solidFill>
                <a:latin typeface="Futura Medium" panose="020B0602020204020303" pitchFamily="34" charset="-79"/>
                <a:cs typeface="Futura Medium" panose="020B0602020204020303" pitchFamily="34" charset="-79"/>
              </a:rPr>
              <a:t>Health </a:t>
            </a:r>
            <a:br>
              <a:rPr lang="en-US" dirty="0">
                <a:solidFill>
                  <a:schemeClr val="tx1">
                    <a:lumMod val="50000"/>
                    <a:lumOff val="50000"/>
                  </a:schemeClr>
                </a:solidFill>
                <a:latin typeface="Futura Medium" panose="020B0602020204020303" pitchFamily="34" charset="-79"/>
                <a:cs typeface="Futura Medium" panose="020B0602020204020303" pitchFamily="34" charset="-79"/>
              </a:rPr>
            </a:br>
            <a:r>
              <a:rPr lang="en-US" dirty="0">
                <a:solidFill>
                  <a:schemeClr val="tx1">
                    <a:lumMod val="50000"/>
                    <a:lumOff val="50000"/>
                  </a:schemeClr>
                </a:solidFill>
                <a:latin typeface="Futura Medium" panose="020B0602020204020303" pitchFamily="34" charset="-79"/>
                <a:cs typeface="Futura Medium" panose="020B0602020204020303" pitchFamily="34" charset="-79"/>
              </a:rPr>
              <a:t>Workers </a:t>
            </a:r>
            <a:br>
              <a:rPr lang="en-US" dirty="0">
                <a:solidFill>
                  <a:schemeClr val="tx1">
                    <a:lumMod val="50000"/>
                    <a:lumOff val="50000"/>
                  </a:schemeClr>
                </a:solidFill>
                <a:latin typeface="Futura Medium" panose="020B0602020204020303" pitchFamily="34" charset="-79"/>
                <a:cs typeface="Futura Medium" panose="020B0602020204020303" pitchFamily="34" charset="-79"/>
              </a:rPr>
            </a:br>
            <a:r>
              <a:rPr lang="en-US" dirty="0">
                <a:solidFill>
                  <a:schemeClr val="tx1">
                    <a:lumMod val="50000"/>
                    <a:lumOff val="50000"/>
                  </a:schemeClr>
                </a:solidFill>
                <a:latin typeface="Futura Medium" panose="020B0602020204020303" pitchFamily="34" charset="-79"/>
                <a:cs typeface="Futura Medium" panose="020B0602020204020303" pitchFamily="34" charset="-79"/>
              </a:rPr>
              <a:t>Focus</a:t>
            </a:r>
            <a:br>
              <a:rPr lang="en-US" dirty="0">
                <a:solidFill>
                  <a:schemeClr val="tx1">
                    <a:lumMod val="50000"/>
                    <a:lumOff val="50000"/>
                  </a:schemeClr>
                </a:solidFill>
                <a:latin typeface="Futura Medium" panose="020B0602020204020303" pitchFamily="34" charset="-79"/>
                <a:cs typeface="Futura Medium" panose="020B0602020204020303" pitchFamily="34" charset="-79"/>
              </a:rPr>
            </a:br>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0EBE9D5E-0B27-5F45-9BD4-EF47AEE0506E}"/>
              </a:ext>
            </a:extLst>
          </p:cNvPr>
          <p:cNvPicPr>
            <a:picLocks noChangeAspect="1"/>
          </p:cNvPicPr>
          <p:nvPr/>
        </p:nvPicPr>
        <p:blipFill rotWithShape="1">
          <a:blip r:embed="rId3"/>
          <a:srcRect t="5614" b="10643"/>
          <a:stretch/>
        </p:blipFill>
        <p:spPr>
          <a:xfrm>
            <a:off x="4787900" y="557463"/>
            <a:ext cx="6858000" cy="5743074"/>
          </a:xfrm>
          <a:prstGeom prst="rect">
            <a:avLst/>
          </a:prstGeom>
        </p:spPr>
      </p:pic>
    </p:spTree>
    <p:extLst>
      <p:ext uri="{BB962C8B-B14F-4D97-AF65-F5344CB8AC3E}">
        <p14:creationId xmlns:p14="http://schemas.microsoft.com/office/powerpoint/2010/main" val="102977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23DC-5379-8C47-A73A-2B73C6D2C329}"/>
              </a:ext>
            </a:extLst>
          </p:cNvPr>
          <p:cNvSpPr>
            <a:spLocks noGrp="1"/>
          </p:cNvSpPr>
          <p:nvPr>
            <p:ph type="title"/>
          </p:nvPr>
        </p:nvSpPr>
        <p:spPr>
          <a:xfrm>
            <a:off x="753533" y="563033"/>
            <a:ext cx="9086850" cy="636588"/>
          </a:xfrm>
        </p:spPr>
        <p:txBody>
          <a:bodyPr>
            <a:normAutofit fontScale="90000"/>
          </a:bodyPr>
          <a:lstStyle/>
          <a:p>
            <a:r>
              <a:rPr lang="en-US" dirty="0">
                <a:solidFill>
                  <a:schemeClr val="tx1">
                    <a:lumMod val="50000"/>
                    <a:lumOff val="50000"/>
                  </a:schemeClr>
                </a:solidFill>
                <a:latin typeface="Futura Medium" panose="020B0602020204020303" pitchFamily="34" charset="-79"/>
                <a:cs typeface="Futura Medium" panose="020B0602020204020303" pitchFamily="34" charset="-79"/>
              </a:rPr>
              <a:t>Community Health Workers</a:t>
            </a:r>
          </a:p>
        </p:txBody>
      </p:sp>
      <p:pic>
        <p:nvPicPr>
          <p:cNvPr id="7" name="Picture 6">
            <a:extLst>
              <a:ext uri="{FF2B5EF4-FFF2-40B4-BE49-F238E27FC236}">
                <a16:creationId xmlns:a16="http://schemas.microsoft.com/office/drawing/2014/main" id="{BB69FC90-DAB3-444B-AFC9-E5ABAC0298BE}"/>
              </a:ext>
            </a:extLst>
          </p:cNvPr>
          <p:cNvPicPr>
            <a:picLocks noChangeAspect="1"/>
          </p:cNvPicPr>
          <p:nvPr/>
        </p:nvPicPr>
        <p:blipFill rotWithShape="1">
          <a:blip r:embed="rId3"/>
          <a:srcRect t="8210" b="18596"/>
          <a:stretch/>
        </p:blipFill>
        <p:spPr>
          <a:xfrm>
            <a:off x="1395664" y="1424211"/>
            <a:ext cx="9086850" cy="4988248"/>
          </a:xfrm>
          <a:prstGeom prst="rect">
            <a:avLst/>
          </a:prstGeom>
        </p:spPr>
      </p:pic>
    </p:spTree>
    <p:extLst>
      <p:ext uri="{BB962C8B-B14F-4D97-AF65-F5344CB8AC3E}">
        <p14:creationId xmlns:p14="http://schemas.microsoft.com/office/powerpoint/2010/main" val="3570337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DB0AA4-657A-2F49-B28E-CE1795C48AB9}"/>
              </a:ext>
            </a:extLst>
          </p:cNvPr>
          <p:cNvPicPr>
            <a:picLocks noChangeAspect="1"/>
          </p:cNvPicPr>
          <p:nvPr/>
        </p:nvPicPr>
        <p:blipFill rotWithShape="1">
          <a:blip r:embed="rId3"/>
          <a:srcRect t="10293" b="35672"/>
          <a:stretch/>
        </p:blipFill>
        <p:spPr>
          <a:xfrm>
            <a:off x="1688431" y="942473"/>
            <a:ext cx="9203376" cy="4973053"/>
          </a:xfrm>
          <a:prstGeom prst="rect">
            <a:avLst/>
          </a:prstGeom>
        </p:spPr>
      </p:pic>
    </p:spTree>
    <p:extLst>
      <p:ext uri="{BB962C8B-B14F-4D97-AF65-F5344CB8AC3E}">
        <p14:creationId xmlns:p14="http://schemas.microsoft.com/office/powerpoint/2010/main" val="412269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Rectangle 1">
            <a:extLst>
              <a:ext uri="{FF2B5EF4-FFF2-40B4-BE49-F238E27FC236}">
                <a16:creationId xmlns:a16="http://schemas.microsoft.com/office/drawing/2014/main" id="{180462CF-5BBA-404B-9FE3-8A2DB3BCFDC0}"/>
              </a:ext>
            </a:extLst>
          </p:cNvPr>
          <p:cNvSpPr/>
          <p:nvPr/>
        </p:nvSpPr>
        <p:spPr>
          <a:xfrm>
            <a:off x="0" y="945931"/>
            <a:ext cx="12192000" cy="591206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88;p14"/>
          <p:cNvSpPr txBox="1">
            <a:spLocks noGrp="1"/>
          </p:cNvSpPr>
          <p:nvPr>
            <p:ph type="ctrTitle"/>
          </p:nvPr>
        </p:nvSpPr>
        <p:spPr>
          <a:xfrm>
            <a:off x="972600" y="1763267"/>
            <a:ext cx="10904090" cy="2219600"/>
          </a:xfrm>
          <a:prstGeom prst="rect">
            <a:avLst/>
          </a:prstGeom>
        </p:spPr>
        <p:txBody>
          <a:bodyPr spcFirstLastPara="1" vert="horz" wrap="square" lIns="121900" tIns="121900" rIns="121900" bIns="121900" rtlCol="0" anchor="t" anchorCtr="0">
            <a:noAutofit/>
          </a:bodyPr>
          <a:lstStyle/>
          <a:p>
            <a:pPr algn="l">
              <a:spcBef>
                <a:spcPts val="0"/>
              </a:spcBef>
            </a:pPr>
            <a:r>
              <a:rPr lang="en" sz="4533" dirty="0">
                <a:latin typeface="Futura Medium" panose="020B0602020204020303" pitchFamily="34" charset="-79"/>
                <a:cs typeface="Futura Medium" panose="020B0602020204020303" pitchFamily="34" charset="-79"/>
              </a:rPr>
              <a:t>Creating a Reference Application for Home-Based Care During COVID-19 </a:t>
            </a:r>
            <a:endParaRPr sz="4533" dirty="0">
              <a:latin typeface="Futura Medium" panose="020B0602020204020303" pitchFamily="34" charset="-79"/>
              <a:cs typeface="Futura Medium" panose="020B0602020204020303" pitchFamily="34" charset="-79"/>
            </a:endParaRPr>
          </a:p>
        </p:txBody>
      </p:sp>
      <p:sp>
        <p:nvSpPr>
          <p:cNvPr id="89" name="Google Shape;89;p14"/>
          <p:cNvSpPr txBox="1">
            <a:spLocks noGrp="1"/>
          </p:cNvSpPr>
          <p:nvPr>
            <p:ph type="subTitle" idx="1"/>
          </p:nvPr>
        </p:nvSpPr>
        <p:spPr>
          <a:xfrm>
            <a:off x="972599" y="3661481"/>
            <a:ext cx="10504697" cy="721600"/>
          </a:xfrm>
          <a:prstGeom prst="rect">
            <a:avLst/>
          </a:prstGeom>
        </p:spPr>
        <p:txBody>
          <a:bodyPr spcFirstLastPara="1" vert="horz" wrap="square" lIns="121900" tIns="121900" rIns="121900" bIns="121900" rtlCol="0" anchor="t" anchorCtr="0">
            <a:noAutofit/>
          </a:bodyPr>
          <a:lstStyle/>
          <a:p>
            <a:pPr algn="l">
              <a:spcBef>
                <a:spcPts val="0"/>
              </a:spcBef>
            </a:pPr>
            <a:r>
              <a:rPr lang="en" dirty="0">
                <a:latin typeface="Futura Medium" panose="020B0602020204020303" pitchFamily="34" charset="-79"/>
                <a:cs typeface="Futura Medium" panose="020B0602020204020303" pitchFamily="34" charset="-79"/>
              </a:rPr>
              <a:t>A case study from </a:t>
            </a:r>
            <a:r>
              <a:rPr lang="en" dirty="0" err="1">
                <a:latin typeface="Futura Medium" panose="020B0602020204020303" pitchFamily="34" charset="-79"/>
                <a:cs typeface="Futura Medium" panose="020B0602020204020303" pitchFamily="34" charset="-79"/>
              </a:rPr>
              <a:t>Dimagi</a:t>
            </a:r>
            <a:r>
              <a:rPr lang="en" dirty="0">
                <a:latin typeface="Futura Medium" panose="020B0602020204020303" pitchFamily="34" charset="-79"/>
                <a:cs typeface="Futura Medium" panose="020B0602020204020303" pitchFamily="34" charset="-79"/>
              </a:rPr>
              <a:t> and Medic Mobile’s FLW partnership</a:t>
            </a:r>
            <a:endParaRPr dirty="0">
              <a:latin typeface="Futura Medium" panose="020B0602020204020303" pitchFamily="34" charset="-79"/>
              <a:cs typeface="Futura Medium" panose="020B0602020204020303" pitchFamily="34" charset="-79"/>
            </a:endParaRPr>
          </a:p>
        </p:txBody>
      </p:sp>
      <p:pic>
        <p:nvPicPr>
          <p:cNvPr id="90" name="Google Shape;90;p14"/>
          <p:cNvPicPr preferRelativeResize="0"/>
          <p:nvPr/>
        </p:nvPicPr>
        <p:blipFill rotWithShape="1">
          <a:blip r:embed="rId3">
            <a:alphaModFix/>
          </a:blip>
          <a:srcRect t="27167" b="27943"/>
          <a:stretch/>
        </p:blipFill>
        <p:spPr>
          <a:xfrm>
            <a:off x="9108346" y="0"/>
            <a:ext cx="1847655" cy="632533"/>
          </a:xfrm>
          <a:prstGeom prst="rect">
            <a:avLst/>
          </a:prstGeom>
          <a:noFill/>
          <a:ln>
            <a:noFill/>
          </a:ln>
        </p:spPr>
      </p:pic>
      <p:pic>
        <p:nvPicPr>
          <p:cNvPr id="91" name="Google Shape;91;p14"/>
          <p:cNvPicPr preferRelativeResize="0"/>
          <p:nvPr/>
        </p:nvPicPr>
        <p:blipFill>
          <a:blip r:embed="rId4">
            <a:alphaModFix/>
          </a:blip>
          <a:stretch>
            <a:fillRect/>
          </a:stretch>
        </p:blipFill>
        <p:spPr>
          <a:xfrm>
            <a:off x="11032467" y="54865"/>
            <a:ext cx="1069200" cy="522800"/>
          </a:xfrm>
          <a:prstGeom prst="rect">
            <a:avLst/>
          </a:prstGeom>
          <a:noFill/>
          <a:ln>
            <a:noFill/>
          </a:ln>
        </p:spPr>
      </p:pic>
      <p:pic>
        <p:nvPicPr>
          <p:cNvPr id="92" name="Google Shape;92;p14"/>
          <p:cNvPicPr preferRelativeResize="0"/>
          <p:nvPr/>
        </p:nvPicPr>
        <p:blipFill>
          <a:blip r:embed="rId5">
            <a:alphaModFix/>
          </a:blip>
          <a:stretch>
            <a:fillRect/>
          </a:stretch>
        </p:blipFill>
        <p:spPr>
          <a:xfrm>
            <a:off x="9535467" y="3982867"/>
            <a:ext cx="2566200" cy="2566200"/>
          </a:xfrm>
          <a:prstGeom prst="rect">
            <a:avLst/>
          </a:prstGeom>
          <a:noFill/>
          <a:ln>
            <a:noFill/>
          </a:ln>
        </p:spPr>
      </p:pic>
      <p:sp>
        <p:nvSpPr>
          <p:cNvPr id="8" name="Google Shape;98;p15">
            <a:extLst>
              <a:ext uri="{FF2B5EF4-FFF2-40B4-BE49-F238E27FC236}">
                <a16:creationId xmlns:a16="http://schemas.microsoft.com/office/drawing/2014/main" id="{5F82EA71-9E84-7F42-9075-153591B9717C}"/>
              </a:ext>
            </a:extLst>
          </p:cNvPr>
          <p:cNvSpPr/>
          <p:nvPr/>
        </p:nvSpPr>
        <p:spPr>
          <a:xfrm>
            <a:off x="1140128" y="1442401"/>
            <a:ext cx="602000" cy="73200"/>
          </a:xfrm>
          <a:prstGeom prst="roundRect">
            <a:avLst>
              <a:gd name="adj" fmla="val 16667"/>
            </a:avLst>
          </a:prstGeom>
          <a:solidFill>
            <a:schemeClr val="tx1">
              <a:lumMod val="50000"/>
              <a:lumOff val="50000"/>
            </a:schemeClr>
          </a:solidFill>
          <a:ln>
            <a:noFill/>
          </a:ln>
        </p:spPr>
        <p:txBody>
          <a:bodyPr spcFirstLastPara="1" wrap="square" lIns="121900" tIns="121900" rIns="121900" bIns="121900" anchor="ctr" anchorCtr="0">
            <a:noAutofit/>
          </a:bodyPr>
          <a:lstStyle/>
          <a:p>
            <a:endParaRPr sz="2400">
              <a:solidFill>
                <a:schemeClr val="accent1"/>
              </a:solidFill>
            </a:endParaRPr>
          </a:p>
        </p:txBody>
      </p:sp>
      <p:pic>
        <p:nvPicPr>
          <p:cNvPr id="4" name="Picture 3" descr="A person standing in front of a building&#10;&#10;Description automatically generated">
            <a:extLst>
              <a:ext uri="{FF2B5EF4-FFF2-40B4-BE49-F238E27FC236}">
                <a16:creationId xmlns:a16="http://schemas.microsoft.com/office/drawing/2014/main" id="{188C0A50-4D12-7648-90BB-A6D466F55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171" y="4696479"/>
            <a:ext cx="2106891" cy="1685513"/>
          </a:xfrm>
          <a:prstGeom prst="rect">
            <a:avLst/>
          </a:prstGeom>
        </p:spPr>
      </p:pic>
      <p:sp>
        <p:nvSpPr>
          <p:cNvPr id="5" name="TextBox 4">
            <a:extLst>
              <a:ext uri="{FF2B5EF4-FFF2-40B4-BE49-F238E27FC236}">
                <a16:creationId xmlns:a16="http://schemas.microsoft.com/office/drawing/2014/main" id="{0FA8CFA0-61DC-454F-B32B-FB904404F131}"/>
              </a:ext>
            </a:extLst>
          </p:cNvPr>
          <p:cNvSpPr txBox="1"/>
          <p:nvPr/>
        </p:nvSpPr>
        <p:spPr>
          <a:xfrm>
            <a:off x="3285755" y="5614340"/>
            <a:ext cx="2039006" cy="830997"/>
          </a:xfrm>
          <a:prstGeom prst="rect">
            <a:avLst/>
          </a:prstGeom>
          <a:noFill/>
        </p:spPr>
        <p:txBody>
          <a:bodyPr wrap="square" rtlCol="0">
            <a:spAutoFit/>
          </a:bodyPr>
          <a:lstStyle/>
          <a:p>
            <a:pPr>
              <a:lnSpc>
                <a:spcPct val="100000"/>
              </a:lnSpc>
            </a:pPr>
            <a:r>
              <a:rPr lang="en-US" sz="1600" dirty="0">
                <a:solidFill>
                  <a:schemeClr val="tx1">
                    <a:lumMod val="50000"/>
                    <a:lumOff val="50000"/>
                  </a:schemeClr>
                </a:solidFill>
              </a:rPr>
              <a:t>Helen Olsen </a:t>
            </a:r>
          </a:p>
          <a:p>
            <a:pPr>
              <a:lnSpc>
                <a:spcPct val="100000"/>
              </a:lnSpc>
            </a:pPr>
            <a:r>
              <a:rPr lang="en-US" sz="1600" dirty="0">
                <a:solidFill>
                  <a:schemeClr val="tx1">
                    <a:lumMod val="50000"/>
                    <a:lumOff val="50000"/>
                  </a:schemeClr>
                </a:solidFill>
              </a:rPr>
              <a:t>Impact Manager</a:t>
            </a:r>
          </a:p>
          <a:p>
            <a:pPr>
              <a:lnSpc>
                <a:spcPct val="100000"/>
              </a:lnSpc>
            </a:pPr>
            <a:r>
              <a:rPr lang="en-US" sz="1600" dirty="0">
                <a:solidFill>
                  <a:schemeClr val="tx1">
                    <a:lumMod val="50000"/>
                    <a:lumOff val="50000"/>
                  </a:schemeClr>
                </a:solidFill>
              </a:rPr>
              <a:t>Medic Mobile</a:t>
            </a:r>
          </a:p>
        </p:txBody>
      </p:sp>
    </p:spTree>
    <p:extLst>
      <p:ext uri="{BB962C8B-B14F-4D97-AF65-F5344CB8AC3E}">
        <p14:creationId xmlns:p14="http://schemas.microsoft.com/office/powerpoint/2010/main" val="270815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397300" y="139100"/>
            <a:ext cx="5387600" cy="1122400"/>
          </a:xfrm>
          <a:prstGeom prst="rect">
            <a:avLst/>
          </a:prstGeom>
        </p:spPr>
        <p:txBody>
          <a:bodyPr spcFirstLastPara="1" vert="horz" wrap="square" lIns="121900" tIns="121900" rIns="121900" bIns="121900" rtlCol="0" anchor="ctr" anchorCtr="0">
            <a:noAutofit/>
          </a:bodyPr>
          <a:lstStyle/>
          <a:p>
            <a:r>
              <a:rPr lang="en" dirty="0">
                <a:solidFill>
                  <a:schemeClr val="bg1">
                    <a:lumMod val="50000"/>
                  </a:schemeClr>
                </a:solidFill>
                <a:latin typeface="Futura Medium" panose="020B0602020204020303" pitchFamily="34" charset="-79"/>
                <a:ea typeface="Raleway"/>
                <a:cs typeface="Futura Medium" panose="020B0602020204020303" pitchFamily="34" charset="-79"/>
                <a:sym typeface="Raleway"/>
              </a:rPr>
              <a:t>Background</a:t>
            </a:r>
            <a:endParaRPr dirty="0">
              <a:solidFill>
                <a:schemeClr val="bg1">
                  <a:lumMod val="50000"/>
                </a:schemeClr>
              </a:solidFill>
              <a:latin typeface="Futura Medium" panose="020B0602020204020303" pitchFamily="34" charset="-79"/>
              <a:ea typeface="Raleway"/>
              <a:cs typeface="Futura Medium" panose="020B0602020204020303" pitchFamily="34" charset="-79"/>
              <a:sym typeface="Raleway"/>
            </a:endParaRPr>
          </a:p>
        </p:txBody>
      </p:sp>
      <p:sp>
        <p:nvSpPr>
          <p:cNvPr id="98" name="Google Shape;98;p15"/>
          <p:cNvSpPr/>
          <p:nvPr/>
        </p:nvSpPr>
        <p:spPr>
          <a:xfrm>
            <a:off x="604100" y="1188300"/>
            <a:ext cx="602000" cy="73200"/>
          </a:xfrm>
          <a:prstGeom prst="roundRect">
            <a:avLst>
              <a:gd name="adj" fmla="val 16667"/>
            </a:avLst>
          </a:prstGeom>
          <a:solidFill>
            <a:schemeClr val="tx1">
              <a:lumMod val="50000"/>
              <a:lumOff val="50000"/>
            </a:schemeClr>
          </a:solidFill>
          <a:ln>
            <a:noFill/>
          </a:ln>
        </p:spPr>
        <p:txBody>
          <a:bodyPr spcFirstLastPara="1" wrap="square" lIns="121900" tIns="121900" rIns="121900" bIns="121900" anchor="ctr" anchorCtr="0">
            <a:noAutofit/>
          </a:bodyPr>
          <a:lstStyle/>
          <a:p>
            <a:endParaRPr sz="2400">
              <a:solidFill>
                <a:schemeClr val="accent1"/>
              </a:solidFill>
            </a:endParaRPr>
          </a:p>
        </p:txBody>
      </p:sp>
      <p:sp>
        <p:nvSpPr>
          <p:cNvPr id="99" name="Google Shape;99;p15"/>
          <p:cNvSpPr txBox="1">
            <a:spLocks noGrp="1"/>
          </p:cNvSpPr>
          <p:nvPr>
            <p:ph type="body" idx="4294967295"/>
          </p:nvPr>
        </p:nvSpPr>
        <p:spPr>
          <a:xfrm>
            <a:off x="479600" y="1562100"/>
            <a:ext cx="5067200" cy="4152800"/>
          </a:xfrm>
          <a:prstGeom prst="rect">
            <a:avLst/>
          </a:prstGeom>
        </p:spPr>
        <p:txBody>
          <a:bodyPr spcFirstLastPara="1" vert="horz" wrap="square" lIns="121900" tIns="121900" rIns="121900" bIns="121900" rtlCol="0" anchor="t" anchorCtr="0">
            <a:noAutofit/>
          </a:bodyPr>
          <a:lstStyle/>
          <a:p>
            <a:pPr marL="0" indent="0">
              <a:lnSpc>
                <a:spcPct val="100000"/>
              </a:lnSpc>
              <a:spcBef>
                <a:spcPts val="0"/>
              </a:spcBef>
              <a:buClr>
                <a:schemeClr val="accent6"/>
              </a:buClr>
              <a:buSzPts val="1100"/>
              <a:buNone/>
            </a:pPr>
            <a:r>
              <a:rPr lang="en" sz="1600" dirty="0">
                <a:highlight>
                  <a:schemeClr val="lt1"/>
                </a:highlight>
                <a:latin typeface="+mj-lt"/>
              </a:rPr>
              <a:t>Over the last decade, substantial progress made on digital health tools for LMICs.</a:t>
            </a:r>
            <a:endParaRPr sz="1600" dirty="0">
              <a:highlight>
                <a:schemeClr val="lt1"/>
              </a:highlight>
              <a:latin typeface="+mj-lt"/>
            </a:endParaRPr>
          </a:p>
          <a:p>
            <a:pPr marL="0" indent="0">
              <a:lnSpc>
                <a:spcPct val="100000"/>
              </a:lnSpc>
              <a:spcBef>
                <a:spcPts val="2133"/>
              </a:spcBef>
              <a:buClr>
                <a:schemeClr val="accent6"/>
              </a:buClr>
              <a:buSzPts val="1100"/>
              <a:buNone/>
            </a:pPr>
            <a:r>
              <a:rPr lang="en" sz="1600" dirty="0">
                <a:highlight>
                  <a:schemeClr val="lt1"/>
                </a:highlight>
                <a:latin typeface="+mj-lt"/>
              </a:rPr>
              <a:t>One of the most proven and scalable approaches has been equipping community health workers (CHWs) and other frontline workers (FLWs) with open source, mobile apps. </a:t>
            </a:r>
            <a:endParaRPr sz="1600" dirty="0">
              <a:highlight>
                <a:schemeClr val="lt1"/>
              </a:highlight>
              <a:latin typeface="+mj-lt"/>
            </a:endParaRPr>
          </a:p>
          <a:p>
            <a:pPr marL="0" indent="0">
              <a:lnSpc>
                <a:spcPct val="100000"/>
              </a:lnSpc>
              <a:spcBef>
                <a:spcPts val="2133"/>
              </a:spcBef>
              <a:buClr>
                <a:schemeClr val="accent6"/>
              </a:buClr>
              <a:buSzPts val="1100"/>
              <a:buNone/>
            </a:pPr>
            <a:r>
              <a:rPr lang="en" sz="1600" dirty="0">
                <a:highlight>
                  <a:schemeClr val="lt1"/>
                </a:highlight>
                <a:latin typeface="+mj-lt"/>
              </a:rPr>
              <a:t>Medic Mobile and </a:t>
            </a:r>
            <a:r>
              <a:rPr lang="en" sz="1600" dirty="0" err="1">
                <a:highlight>
                  <a:schemeClr val="lt1"/>
                </a:highlight>
                <a:latin typeface="+mj-lt"/>
              </a:rPr>
              <a:t>Dimagi</a:t>
            </a:r>
            <a:r>
              <a:rPr lang="en" sz="1600" dirty="0">
                <a:highlight>
                  <a:schemeClr val="lt1"/>
                </a:highlight>
                <a:latin typeface="+mj-lt"/>
              </a:rPr>
              <a:t> develop and help deploy the two most widely used platforms for equipping FLWs with mobile apps. </a:t>
            </a:r>
            <a:endParaRPr sz="1600" dirty="0">
              <a:highlight>
                <a:schemeClr val="lt1"/>
              </a:highlight>
              <a:latin typeface="+mj-lt"/>
            </a:endParaRPr>
          </a:p>
          <a:p>
            <a:pPr marL="0" indent="0">
              <a:lnSpc>
                <a:spcPct val="100000"/>
              </a:lnSpc>
              <a:spcBef>
                <a:spcPts val="2133"/>
              </a:spcBef>
              <a:buClr>
                <a:schemeClr val="accent6"/>
              </a:buClr>
              <a:buSzPts val="1100"/>
              <a:buNone/>
            </a:pPr>
            <a:r>
              <a:rPr lang="en" sz="1600" dirty="0">
                <a:highlight>
                  <a:schemeClr val="lt1"/>
                </a:highlight>
                <a:latin typeface="+mj-lt"/>
              </a:rPr>
              <a:t>In March and April 2020, both organizations rapidly shifted into emergency mode to build digital apps for COVID-19 response. </a:t>
            </a:r>
            <a:endParaRPr sz="1600" dirty="0">
              <a:highlight>
                <a:schemeClr val="lt1"/>
              </a:highlight>
              <a:latin typeface="+mj-lt"/>
            </a:endParaRPr>
          </a:p>
          <a:p>
            <a:pPr marL="0" indent="0">
              <a:lnSpc>
                <a:spcPct val="100000"/>
              </a:lnSpc>
              <a:spcBef>
                <a:spcPts val="2133"/>
              </a:spcBef>
              <a:spcAft>
                <a:spcPts val="2133"/>
              </a:spcAft>
              <a:buClr>
                <a:schemeClr val="accent6"/>
              </a:buClr>
              <a:buSzPts val="1100"/>
              <a:buNone/>
            </a:pPr>
            <a:r>
              <a:rPr lang="en" sz="1600" dirty="0">
                <a:highlight>
                  <a:schemeClr val="lt1"/>
                </a:highlight>
                <a:latin typeface="+mj-lt"/>
              </a:rPr>
              <a:t>Since May, with support from the Rockefeller Foundation, we have been working together for the first time to align, improve, and share our digital apps.  </a:t>
            </a:r>
            <a:endParaRPr sz="1600" dirty="0">
              <a:highlight>
                <a:schemeClr val="lt1"/>
              </a:highlight>
              <a:latin typeface="+mj-lt"/>
            </a:endParaRPr>
          </a:p>
        </p:txBody>
      </p:sp>
      <p:pic>
        <p:nvPicPr>
          <p:cNvPr id="100" name="Google Shape;100;p15"/>
          <p:cNvPicPr preferRelativeResize="0"/>
          <p:nvPr/>
        </p:nvPicPr>
        <p:blipFill>
          <a:blip r:embed="rId3">
            <a:alphaModFix/>
          </a:blip>
          <a:stretch>
            <a:fillRect/>
          </a:stretch>
        </p:blipFill>
        <p:spPr>
          <a:xfrm>
            <a:off x="5702307" y="0"/>
            <a:ext cx="6489693" cy="6858000"/>
          </a:xfrm>
          <a:prstGeom prst="rect">
            <a:avLst/>
          </a:prstGeom>
          <a:noFill/>
          <a:ln>
            <a:noFill/>
          </a:ln>
        </p:spPr>
      </p:pic>
    </p:spTree>
    <p:extLst>
      <p:ext uri="{BB962C8B-B14F-4D97-AF65-F5344CB8AC3E}">
        <p14:creationId xmlns:p14="http://schemas.microsoft.com/office/powerpoint/2010/main" val="4058261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397300" y="139100"/>
            <a:ext cx="7460000" cy="1122400"/>
          </a:xfrm>
          <a:prstGeom prst="rect">
            <a:avLst/>
          </a:prstGeom>
        </p:spPr>
        <p:txBody>
          <a:bodyPr spcFirstLastPara="1" vert="horz" wrap="square" lIns="121900" tIns="121900" rIns="121900" bIns="121900" rtlCol="0" anchor="ctr" anchorCtr="0">
            <a:noAutofit/>
          </a:bodyPr>
          <a:lstStyle/>
          <a:p>
            <a:r>
              <a:rPr lang="en" dirty="0">
                <a:solidFill>
                  <a:schemeClr val="tx1">
                    <a:lumMod val="50000"/>
                    <a:lumOff val="50000"/>
                  </a:schemeClr>
                </a:solidFill>
                <a:latin typeface="Futura Medium" panose="020B0602020204020303" pitchFamily="34" charset="-79"/>
                <a:cs typeface="Futura Medium" panose="020B0602020204020303" pitchFamily="34" charset="-79"/>
              </a:rPr>
              <a:t>Significance of Partnership</a:t>
            </a:r>
            <a:endParaRPr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06" name="Google Shape;106;p16"/>
          <p:cNvSpPr/>
          <p:nvPr/>
        </p:nvSpPr>
        <p:spPr>
          <a:xfrm>
            <a:off x="604100" y="1188300"/>
            <a:ext cx="602000" cy="73200"/>
          </a:xfrm>
          <a:prstGeom prst="roundRect">
            <a:avLst>
              <a:gd name="adj" fmla="val 16667"/>
            </a:avLst>
          </a:prstGeom>
          <a:solidFill>
            <a:schemeClr val="tx1">
              <a:lumMod val="50000"/>
              <a:lumOff val="50000"/>
            </a:schemeClr>
          </a:solidFill>
          <a:ln>
            <a:noFill/>
          </a:ln>
        </p:spPr>
        <p:txBody>
          <a:bodyPr spcFirstLastPara="1" wrap="square" lIns="121900" tIns="121900" rIns="121900" bIns="121900" anchor="ctr" anchorCtr="0">
            <a:noAutofit/>
          </a:bodyPr>
          <a:lstStyle/>
          <a:p>
            <a:endParaRPr sz="2400">
              <a:solidFill>
                <a:schemeClr val="tx1">
                  <a:lumMod val="50000"/>
                  <a:lumOff val="50000"/>
                </a:schemeClr>
              </a:solidFill>
            </a:endParaRPr>
          </a:p>
        </p:txBody>
      </p:sp>
      <p:pic>
        <p:nvPicPr>
          <p:cNvPr id="107" name="Google Shape;107;p16"/>
          <p:cNvPicPr preferRelativeResize="0"/>
          <p:nvPr/>
        </p:nvPicPr>
        <p:blipFill rotWithShape="1">
          <a:blip r:embed="rId3">
            <a:alphaModFix/>
          </a:blip>
          <a:srcRect t="34298" b="27944"/>
          <a:stretch/>
        </p:blipFill>
        <p:spPr>
          <a:xfrm>
            <a:off x="8950934" y="288552"/>
            <a:ext cx="1903333" cy="548067"/>
          </a:xfrm>
          <a:prstGeom prst="rect">
            <a:avLst/>
          </a:prstGeom>
          <a:noFill/>
          <a:ln>
            <a:noFill/>
          </a:ln>
        </p:spPr>
      </p:pic>
      <p:pic>
        <p:nvPicPr>
          <p:cNvPr id="108" name="Google Shape;108;p16"/>
          <p:cNvPicPr preferRelativeResize="0"/>
          <p:nvPr/>
        </p:nvPicPr>
        <p:blipFill>
          <a:blip r:embed="rId4">
            <a:alphaModFix/>
          </a:blip>
          <a:stretch>
            <a:fillRect/>
          </a:stretch>
        </p:blipFill>
        <p:spPr>
          <a:xfrm>
            <a:off x="10999300" y="365901"/>
            <a:ext cx="804467" cy="393367"/>
          </a:xfrm>
          <a:prstGeom prst="rect">
            <a:avLst/>
          </a:prstGeom>
          <a:noFill/>
          <a:ln>
            <a:noFill/>
          </a:ln>
        </p:spPr>
      </p:pic>
      <p:sp>
        <p:nvSpPr>
          <p:cNvPr id="109" name="Google Shape;109;p16"/>
          <p:cNvSpPr/>
          <p:nvPr/>
        </p:nvSpPr>
        <p:spPr>
          <a:xfrm>
            <a:off x="3783800" y="5085067"/>
            <a:ext cx="8020000" cy="1188000"/>
          </a:xfrm>
          <a:prstGeom prst="rect">
            <a:avLst/>
          </a:prstGeom>
          <a:solidFill>
            <a:srgbClr val="EFEFEF"/>
          </a:solidFill>
          <a:ln>
            <a:noFill/>
          </a:ln>
        </p:spPr>
        <p:txBody>
          <a:bodyPr spcFirstLastPara="1" wrap="square" lIns="121900" tIns="121900" rIns="121900" bIns="121900" anchor="ctr" anchorCtr="0">
            <a:noAutofit/>
          </a:bodyPr>
          <a:lstStyle/>
          <a:p>
            <a:endParaRPr sz="2000"/>
          </a:p>
        </p:txBody>
      </p:sp>
      <p:sp>
        <p:nvSpPr>
          <p:cNvPr id="110" name="Google Shape;110;p16"/>
          <p:cNvSpPr/>
          <p:nvPr/>
        </p:nvSpPr>
        <p:spPr>
          <a:xfrm rot="-5400000">
            <a:off x="2978505" y="4826251"/>
            <a:ext cx="1187547" cy="1705151"/>
          </a:xfrm>
          <a:prstGeom prst="flowChartOffpageConnector">
            <a:avLst/>
          </a:prstGeom>
          <a:solidFill>
            <a:srgbClr val="00799A"/>
          </a:solidFill>
          <a:ln>
            <a:noFill/>
          </a:ln>
        </p:spPr>
        <p:txBody>
          <a:bodyPr spcFirstLastPara="1" wrap="square" lIns="121900" tIns="121900" rIns="121900" bIns="121900" anchor="ctr" anchorCtr="0">
            <a:noAutofit/>
          </a:bodyPr>
          <a:lstStyle/>
          <a:p>
            <a:endParaRPr sz="2000"/>
          </a:p>
        </p:txBody>
      </p:sp>
      <p:grpSp>
        <p:nvGrpSpPr>
          <p:cNvPr id="111" name="Google Shape;111;p16"/>
          <p:cNvGrpSpPr/>
          <p:nvPr/>
        </p:nvGrpSpPr>
        <p:grpSpPr>
          <a:xfrm>
            <a:off x="1721714" y="5085077"/>
            <a:ext cx="2403727" cy="1186153"/>
            <a:chOff x="1672197" y="3616751"/>
            <a:chExt cx="2467893" cy="642600"/>
          </a:xfrm>
        </p:grpSpPr>
        <p:sp>
          <p:nvSpPr>
            <p:cNvPr id="112" name="Google Shape;112;p16"/>
            <p:cNvSpPr/>
            <p:nvPr/>
          </p:nvSpPr>
          <p:spPr>
            <a:xfrm flipH="1">
              <a:off x="1672197" y="3616751"/>
              <a:ext cx="2275500" cy="642600"/>
            </a:xfrm>
            <a:prstGeom prst="rect">
              <a:avLst/>
            </a:prstGeom>
            <a:solidFill>
              <a:srgbClr val="00799A"/>
            </a:solidFill>
            <a:ln>
              <a:noFill/>
            </a:ln>
          </p:spPr>
          <p:txBody>
            <a:bodyPr spcFirstLastPara="1" wrap="square" lIns="121900" tIns="121900" rIns="121900" bIns="121900" anchor="ctr" anchorCtr="0">
              <a:noAutofit/>
            </a:bodyPr>
            <a:lstStyle/>
            <a:p>
              <a:endParaRPr sz="2400"/>
            </a:p>
          </p:txBody>
        </p:sp>
        <p:sp>
          <p:nvSpPr>
            <p:cNvPr id="113" name="Google Shape;113;p16"/>
            <p:cNvSpPr/>
            <p:nvPr/>
          </p:nvSpPr>
          <p:spPr>
            <a:xfrm>
              <a:off x="1745790" y="3694127"/>
              <a:ext cx="2394300" cy="495900"/>
            </a:xfrm>
            <a:prstGeom prst="rect">
              <a:avLst/>
            </a:prstGeom>
            <a:solidFill>
              <a:srgbClr val="00799A"/>
            </a:solidFill>
            <a:ln>
              <a:noFill/>
            </a:ln>
          </p:spPr>
          <p:txBody>
            <a:bodyPr spcFirstLastPara="1" wrap="square" lIns="121900" tIns="121900" rIns="121900" bIns="121900" anchor="ctr" anchorCtr="0">
              <a:noAutofit/>
            </a:bodyPr>
            <a:lstStyle/>
            <a:p>
              <a:pPr>
                <a:lnSpc>
                  <a:spcPct val="115000"/>
                </a:lnSpc>
              </a:pPr>
              <a:r>
                <a:rPr lang="en" sz="2400">
                  <a:solidFill>
                    <a:srgbClr val="FFFFFF"/>
                  </a:solidFill>
                  <a:latin typeface="Lato"/>
                  <a:ea typeface="Lato"/>
                  <a:cs typeface="Lato"/>
                  <a:sym typeface="Lato"/>
                </a:rPr>
                <a:t>Standard-setting</a:t>
              </a:r>
              <a:endParaRPr sz="2400">
                <a:solidFill>
                  <a:srgbClr val="FFFFFF"/>
                </a:solidFill>
                <a:latin typeface="Lato"/>
                <a:ea typeface="Lato"/>
                <a:cs typeface="Lato"/>
                <a:sym typeface="Lato"/>
              </a:endParaRPr>
            </a:p>
          </p:txBody>
        </p:sp>
      </p:grpSp>
      <p:sp>
        <p:nvSpPr>
          <p:cNvPr id="114" name="Google Shape;114;p16"/>
          <p:cNvSpPr/>
          <p:nvPr/>
        </p:nvSpPr>
        <p:spPr>
          <a:xfrm>
            <a:off x="586633" y="5085044"/>
            <a:ext cx="1135200" cy="11856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000"/>
          </a:p>
        </p:txBody>
      </p:sp>
      <p:sp>
        <p:nvSpPr>
          <p:cNvPr id="115" name="Google Shape;115;p16"/>
          <p:cNvSpPr/>
          <p:nvPr/>
        </p:nvSpPr>
        <p:spPr>
          <a:xfrm>
            <a:off x="586633" y="5085057"/>
            <a:ext cx="1135200" cy="1186000"/>
          </a:xfrm>
          <a:prstGeom prst="rect">
            <a:avLst/>
          </a:prstGeom>
          <a:solidFill>
            <a:schemeClr val="lt2"/>
          </a:solidFill>
          <a:ln>
            <a:noFill/>
          </a:ln>
        </p:spPr>
        <p:txBody>
          <a:bodyPr spcFirstLastPara="1" wrap="square" lIns="121900" tIns="121900" rIns="121900" bIns="121900" anchor="ctr" anchorCtr="0">
            <a:noAutofit/>
          </a:bodyPr>
          <a:lstStyle/>
          <a:p>
            <a:pPr algn="ctr"/>
            <a:endParaRPr sz="3600">
              <a:solidFill>
                <a:srgbClr val="FFFFFF"/>
              </a:solidFill>
              <a:latin typeface="Roboto Thin"/>
              <a:ea typeface="Roboto Thin"/>
              <a:cs typeface="Roboto Thin"/>
              <a:sym typeface="Roboto Thin"/>
            </a:endParaRPr>
          </a:p>
        </p:txBody>
      </p:sp>
      <p:sp>
        <p:nvSpPr>
          <p:cNvPr id="116" name="Google Shape;116;p16"/>
          <p:cNvSpPr/>
          <p:nvPr/>
        </p:nvSpPr>
        <p:spPr>
          <a:xfrm>
            <a:off x="4576164" y="5087245"/>
            <a:ext cx="6944800" cy="1185600"/>
          </a:xfrm>
          <a:prstGeom prst="rect">
            <a:avLst/>
          </a:prstGeom>
          <a:noFill/>
          <a:ln>
            <a:noFill/>
          </a:ln>
        </p:spPr>
        <p:txBody>
          <a:bodyPr spcFirstLastPara="1" wrap="square" lIns="121900" tIns="121900" rIns="121900" bIns="121900" anchor="ctr" anchorCtr="0">
            <a:noAutofit/>
          </a:bodyPr>
          <a:lstStyle/>
          <a:p>
            <a:pPr>
              <a:lnSpc>
                <a:spcPct val="115000"/>
              </a:lnSpc>
            </a:pPr>
            <a:r>
              <a:rPr lang="en" sz="1400" dirty="0">
                <a:solidFill>
                  <a:schemeClr val="tx1">
                    <a:lumMod val="50000"/>
                    <a:lumOff val="50000"/>
                  </a:schemeClr>
                </a:solidFill>
                <a:latin typeface="Lato"/>
                <a:ea typeface="Lato"/>
                <a:cs typeface="Lato"/>
                <a:sym typeface="Lato"/>
              </a:rPr>
              <a:t>The outputs of this unique partnership have potential to rapidly become </a:t>
            </a:r>
            <a:r>
              <a:rPr lang="en" sz="1400" i="1" dirty="0">
                <a:solidFill>
                  <a:schemeClr val="tx1">
                    <a:lumMod val="50000"/>
                    <a:lumOff val="50000"/>
                  </a:schemeClr>
                </a:solidFill>
                <a:latin typeface="Lato"/>
                <a:ea typeface="Lato"/>
                <a:cs typeface="Lato"/>
                <a:sym typeface="Lato"/>
              </a:rPr>
              <a:t>de facto </a:t>
            </a:r>
            <a:r>
              <a:rPr lang="en" sz="1400" dirty="0">
                <a:solidFill>
                  <a:schemeClr val="tx1">
                    <a:lumMod val="50000"/>
                    <a:lumOff val="50000"/>
                  </a:schemeClr>
                </a:solidFill>
                <a:latin typeface="Lato"/>
                <a:ea typeface="Lato"/>
                <a:cs typeface="Lato"/>
                <a:sym typeface="Lato"/>
              </a:rPr>
              <a:t>standards and to support the continued growth of a vibrant digital health ecosystem.</a:t>
            </a:r>
            <a:endParaRPr sz="1400" dirty="0">
              <a:solidFill>
                <a:schemeClr val="tx1">
                  <a:lumMod val="50000"/>
                  <a:lumOff val="50000"/>
                </a:schemeClr>
              </a:solidFill>
              <a:latin typeface="Lato"/>
              <a:ea typeface="Lato"/>
              <a:cs typeface="Lato"/>
              <a:sym typeface="Lato"/>
            </a:endParaRPr>
          </a:p>
        </p:txBody>
      </p:sp>
      <p:sp>
        <p:nvSpPr>
          <p:cNvPr id="117" name="Google Shape;117;p16"/>
          <p:cNvSpPr/>
          <p:nvPr/>
        </p:nvSpPr>
        <p:spPr>
          <a:xfrm>
            <a:off x="3783800" y="3876211"/>
            <a:ext cx="8020000" cy="1188000"/>
          </a:xfrm>
          <a:prstGeom prst="rect">
            <a:avLst/>
          </a:prstGeom>
          <a:solidFill>
            <a:srgbClr val="EFEFEF"/>
          </a:solidFill>
          <a:ln>
            <a:noFill/>
          </a:ln>
        </p:spPr>
        <p:txBody>
          <a:bodyPr spcFirstLastPara="1" wrap="square" lIns="121900" tIns="121900" rIns="121900" bIns="121900" anchor="ctr" anchorCtr="0">
            <a:noAutofit/>
          </a:bodyPr>
          <a:lstStyle/>
          <a:p>
            <a:endParaRPr sz="2000"/>
          </a:p>
        </p:txBody>
      </p:sp>
      <p:sp>
        <p:nvSpPr>
          <p:cNvPr id="118" name="Google Shape;118;p16"/>
          <p:cNvSpPr/>
          <p:nvPr/>
        </p:nvSpPr>
        <p:spPr>
          <a:xfrm rot="-5400000">
            <a:off x="2978505" y="3617398"/>
            <a:ext cx="1187547" cy="1705151"/>
          </a:xfrm>
          <a:prstGeom prst="flowChartOffpageConnector">
            <a:avLst/>
          </a:prstGeom>
          <a:solidFill>
            <a:srgbClr val="00799A"/>
          </a:solidFill>
          <a:ln>
            <a:noFill/>
          </a:ln>
        </p:spPr>
        <p:txBody>
          <a:bodyPr spcFirstLastPara="1" wrap="square" lIns="121900" tIns="121900" rIns="121900" bIns="121900" anchor="ctr" anchorCtr="0">
            <a:noAutofit/>
          </a:bodyPr>
          <a:lstStyle/>
          <a:p>
            <a:endParaRPr sz="2000"/>
          </a:p>
        </p:txBody>
      </p:sp>
      <p:grpSp>
        <p:nvGrpSpPr>
          <p:cNvPr id="119" name="Google Shape;119;p16"/>
          <p:cNvGrpSpPr/>
          <p:nvPr/>
        </p:nvGrpSpPr>
        <p:grpSpPr>
          <a:xfrm>
            <a:off x="1721714" y="3876221"/>
            <a:ext cx="2403727" cy="1186153"/>
            <a:chOff x="1672197" y="2961882"/>
            <a:chExt cx="2467893" cy="642600"/>
          </a:xfrm>
        </p:grpSpPr>
        <p:sp>
          <p:nvSpPr>
            <p:cNvPr id="120" name="Google Shape;120;p16"/>
            <p:cNvSpPr/>
            <p:nvPr/>
          </p:nvSpPr>
          <p:spPr>
            <a:xfrm flipH="1">
              <a:off x="1672197" y="2961882"/>
              <a:ext cx="2275500" cy="642600"/>
            </a:xfrm>
            <a:prstGeom prst="rect">
              <a:avLst/>
            </a:prstGeom>
            <a:solidFill>
              <a:srgbClr val="00799A"/>
            </a:solidFill>
            <a:ln>
              <a:noFill/>
            </a:ln>
          </p:spPr>
          <p:txBody>
            <a:bodyPr spcFirstLastPara="1" wrap="square" lIns="121900" tIns="121900" rIns="121900" bIns="121900" anchor="ctr" anchorCtr="0">
              <a:noAutofit/>
            </a:bodyPr>
            <a:lstStyle/>
            <a:p>
              <a:endParaRPr sz="2400"/>
            </a:p>
          </p:txBody>
        </p:sp>
        <p:sp>
          <p:nvSpPr>
            <p:cNvPr id="121" name="Google Shape;121;p16"/>
            <p:cNvSpPr/>
            <p:nvPr/>
          </p:nvSpPr>
          <p:spPr>
            <a:xfrm>
              <a:off x="1745790" y="3039258"/>
              <a:ext cx="2394300" cy="495900"/>
            </a:xfrm>
            <a:prstGeom prst="rect">
              <a:avLst/>
            </a:prstGeom>
            <a:solidFill>
              <a:srgbClr val="00799A"/>
            </a:solidFill>
            <a:ln>
              <a:noFill/>
            </a:ln>
          </p:spPr>
          <p:txBody>
            <a:bodyPr spcFirstLastPara="1" wrap="square" lIns="121900" tIns="121900" rIns="121900" bIns="121900" anchor="ctr" anchorCtr="0">
              <a:noAutofit/>
            </a:bodyPr>
            <a:lstStyle/>
            <a:p>
              <a:pPr>
                <a:lnSpc>
                  <a:spcPct val="115000"/>
                </a:lnSpc>
              </a:pPr>
              <a:r>
                <a:rPr lang="en" sz="2400">
                  <a:solidFill>
                    <a:srgbClr val="FFFFFF"/>
                  </a:solidFill>
                  <a:latin typeface="Lato"/>
                  <a:ea typeface="Lato"/>
                  <a:cs typeface="Lato"/>
                  <a:sym typeface="Lato"/>
                </a:rPr>
                <a:t>Urgency of need</a:t>
              </a:r>
              <a:endParaRPr sz="2400">
                <a:solidFill>
                  <a:srgbClr val="FFFFFF"/>
                </a:solidFill>
                <a:latin typeface="Lato"/>
                <a:ea typeface="Lato"/>
                <a:cs typeface="Lato"/>
                <a:sym typeface="Lato"/>
              </a:endParaRPr>
            </a:p>
          </p:txBody>
        </p:sp>
      </p:grpSp>
      <p:sp>
        <p:nvSpPr>
          <p:cNvPr id="122" name="Google Shape;122;p16"/>
          <p:cNvSpPr/>
          <p:nvPr/>
        </p:nvSpPr>
        <p:spPr>
          <a:xfrm>
            <a:off x="586633" y="3876188"/>
            <a:ext cx="1135200" cy="11856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000"/>
          </a:p>
        </p:txBody>
      </p:sp>
      <p:sp>
        <p:nvSpPr>
          <p:cNvPr id="123" name="Google Shape;123;p16"/>
          <p:cNvSpPr/>
          <p:nvPr/>
        </p:nvSpPr>
        <p:spPr>
          <a:xfrm>
            <a:off x="586633" y="3876201"/>
            <a:ext cx="1135200" cy="1186000"/>
          </a:xfrm>
          <a:prstGeom prst="rect">
            <a:avLst/>
          </a:prstGeom>
          <a:solidFill>
            <a:schemeClr val="lt2"/>
          </a:solidFill>
          <a:ln>
            <a:noFill/>
          </a:ln>
        </p:spPr>
        <p:txBody>
          <a:bodyPr spcFirstLastPara="1" wrap="square" lIns="121900" tIns="121900" rIns="121900" bIns="121900" anchor="ctr" anchorCtr="0">
            <a:noAutofit/>
          </a:bodyPr>
          <a:lstStyle/>
          <a:p>
            <a:endParaRPr sz="3600">
              <a:solidFill>
                <a:srgbClr val="FFFFFF"/>
              </a:solidFill>
              <a:latin typeface="Roboto Thin"/>
              <a:ea typeface="Roboto Thin"/>
              <a:cs typeface="Roboto Thin"/>
              <a:sym typeface="Roboto Thin"/>
            </a:endParaRPr>
          </a:p>
        </p:txBody>
      </p:sp>
      <p:sp>
        <p:nvSpPr>
          <p:cNvPr id="124" name="Google Shape;124;p16"/>
          <p:cNvSpPr/>
          <p:nvPr/>
        </p:nvSpPr>
        <p:spPr>
          <a:xfrm>
            <a:off x="4576164" y="3878389"/>
            <a:ext cx="6944800" cy="1185600"/>
          </a:xfrm>
          <a:prstGeom prst="rect">
            <a:avLst/>
          </a:prstGeom>
          <a:noFill/>
          <a:ln>
            <a:noFill/>
          </a:ln>
        </p:spPr>
        <p:txBody>
          <a:bodyPr spcFirstLastPara="1" wrap="square" lIns="121900" tIns="121900" rIns="121900" bIns="121900" anchor="ctr" anchorCtr="0">
            <a:noAutofit/>
          </a:bodyPr>
          <a:lstStyle/>
          <a:p>
            <a:pPr>
              <a:lnSpc>
                <a:spcPct val="115000"/>
              </a:lnSpc>
            </a:pPr>
            <a:r>
              <a:rPr lang="en" sz="1400" dirty="0">
                <a:solidFill>
                  <a:schemeClr val="tx1">
                    <a:lumMod val="50000"/>
                    <a:lumOff val="50000"/>
                  </a:schemeClr>
                </a:solidFill>
                <a:latin typeface="Lato"/>
                <a:ea typeface="Lato"/>
                <a:cs typeface="Lato"/>
                <a:sym typeface="Lato"/>
              </a:rPr>
              <a:t>The fast pace of COVID-19 response adds another layer of complexity to this partnership, yet it has also thrown the value of collaboration into sharp relief. </a:t>
            </a:r>
            <a:endParaRPr sz="1400" dirty="0">
              <a:solidFill>
                <a:schemeClr val="tx1">
                  <a:lumMod val="50000"/>
                  <a:lumOff val="50000"/>
                </a:schemeClr>
              </a:solidFill>
              <a:latin typeface="Lato"/>
              <a:ea typeface="Lato"/>
              <a:cs typeface="Lato"/>
              <a:sym typeface="Lato"/>
            </a:endParaRPr>
          </a:p>
        </p:txBody>
      </p:sp>
      <p:sp>
        <p:nvSpPr>
          <p:cNvPr id="125" name="Google Shape;125;p16"/>
          <p:cNvSpPr/>
          <p:nvPr/>
        </p:nvSpPr>
        <p:spPr>
          <a:xfrm>
            <a:off x="3783800" y="1458500"/>
            <a:ext cx="8020000" cy="1188000"/>
          </a:xfrm>
          <a:prstGeom prst="rect">
            <a:avLst/>
          </a:prstGeom>
          <a:solidFill>
            <a:srgbClr val="EFEFEF"/>
          </a:solidFill>
          <a:ln>
            <a:noFill/>
          </a:ln>
        </p:spPr>
        <p:txBody>
          <a:bodyPr spcFirstLastPara="1" wrap="square" lIns="121900" tIns="121900" rIns="121900" bIns="121900" anchor="ctr" anchorCtr="0">
            <a:noAutofit/>
          </a:bodyPr>
          <a:lstStyle/>
          <a:p>
            <a:endParaRPr sz="2000"/>
          </a:p>
        </p:txBody>
      </p:sp>
      <p:sp>
        <p:nvSpPr>
          <p:cNvPr id="126" name="Google Shape;126;p16"/>
          <p:cNvSpPr/>
          <p:nvPr/>
        </p:nvSpPr>
        <p:spPr>
          <a:xfrm flipH="1">
            <a:off x="1721352" y="1458505"/>
            <a:ext cx="2216400" cy="1186000"/>
          </a:xfrm>
          <a:prstGeom prst="rect">
            <a:avLst/>
          </a:prstGeom>
          <a:solidFill>
            <a:srgbClr val="00799A"/>
          </a:solidFill>
          <a:ln>
            <a:noFill/>
          </a:ln>
        </p:spPr>
        <p:txBody>
          <a:bodyPr spcFirstLastPara="1" wrap="square" lIns="121900" tIns="121900" rIns="121900" bIns="121900" anchor="ctr" anchorCtr="0">
            <a:noAutofit/>
          </a:bodyPr>
          <a:lstStyle/>
          <a:p>
            <a:endParaRPr sz="2000"/>
          </a:p>
        </p:txBody>
      </p:sp>
      <p:grpSp>
        <p:nvGrpSpPr>
          <p:cNvPr id="127" name="Google Shape;127;p16"/>
          <p:cNvGrpSpPr/>
          <p:nvPr/>
        </p:nvGrpSpPr>
        <p:grpSpPr>
          <a:xfrm>
            <a:off x="1793394" y="1458498"/>
            <a:ext cx="2631799" cy="1187549"/>
            <a:chOff x="1745790" y="1652120"/>
            <a:chExt cx="2702052" cy="643356"/>
          </a:xfrm>
        </p:grpSpPr>
        <p:sp>
          <p:nvSpPr>
            <p:cNvPr id="128" name="Google Shape;128;p16"/>
            <p:cNvSpPr/>
            <p:nvPr/>
          </p:nvSpPr>
          <p:spPr>
            <a:xfrm rot="-5400000">
              <a:off x="3250762" y="1098396"/>
              <a:ext cx="643356" cy="1750804"/>
            </a:xfrm>
            <a:prstGeom prst="flowChartOffpageConnector">
              <a:avLst/>
            </a:prstGeom>
            <a:solidFill>
              <a:srgbClr val="00799A"/>
            </a:solidFill>
            <a:ln>
              <a:noFill/>
            </a:ln>
          </p:spPr>
          <p:txBody>
            <a:bodyPr spcFirstLastPara="1" wrap="square" lIns="121900" tIns="121900" rIns="121900" bIns="121900" anchor="ctr" anchorCtr="0">
              <a:noAutofit/>
            </a:bodyPr>
            <a:lstStyle/>
            <a:p>
              <a:endParaRPr sz="2400"/>
            </a:p>
          </p:txBody>
        </p:sp>
        <p:sp>
          <p:nvSpPr>
            <p:cNvPr id="129" name="Google Shape;129;p16"/>
            <p:cNvSpPr/>
            <p:nvPr/>
          </p:nvSpPr>
          <p:spPr>
            <a:xfrm>
              <a:off x="1745790" y="1729503"/>
              <a:ext cx="23943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2400" dirty="0">
                  <a:solidFill>
                    <a:srgbClr val="FFFFFF"/>
                  </a:solidFill>
                  <a:latin typeface="Lato"/>
                  <a:ea typeface="Lato"/>
                  <a:cs typeface="Lato"/>
                  <a:sym typeface="Lato"/>
                </a:rPr>
                <a:t>Combined scale</a:t>
              </a:r>
              <a:endParaRPr sz="2400" dirty="0">
                <a:solidFill>
                  <a:srgbClr val="FFFFFF"/>
                </a:solidFill>
                <a:latin typeface="Lato"/>
                <a:ea typeface="Lato"/>
                <a:cs typeface="Lato"/>
                <a:sym typeface="Lato"/>
              </a:endParaRPr>
            </a:p>
          </p:txBody>
        </p:sp>
      </p:grpSp>
      <p:sp>
        <p:nvSpPr>
          <p:cNvPr id="130" name="Google Shape;130;p16"/>
          <p:cNvSpPr/>
          <p:nvPr/>
        </p:nvSpPr>
        <p:spPr>
          <a:xfrm>
            <a:off x="586633" y="1458477"/>
            <a:ext cx="1135200" cy="11856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000"/>
          </a:p>
        </p:txBody>
      </p:sp>
      <p:sp>
        <p:nvSpPr>
          <p:cNvPr id="131" name="Google Shape;131;p16"/>
          <p:cNvSpPr/>
          <p:nvPr/>
        </p:nvSpPr>
        <p:spPr>
          <a:xfrm>
            <a:off x="586633" y="1458491"/>
            <a:ext cx="1135200" cy="1186000"/>
          </a:xfrm>
          <a:prstGeom prst="rect">
            <a:avLst/>
          </a:prstGeom>
          <a:solidFill>
            <a:schemeClr val="lt2"/>
          </a:solidFill>
          <a:ln>
            <a:noFill/>
          </a:ln>
        </p:spPr>
        <p:txBody>
          <a:bodyPr spcFirstLastPara="1" wrap="square" lIns="121900" tIns="121900" rIns="121900" bIns="121900" anchor="ctr" anchorCtr="0">
            <a:noAutofit/>
          </a:bodyPr>
          <a:lstStyle/>
          <a:p>
            <a:pPr algn="ctr"/>
            <a:endParaRPr sz="3600">
              <a:solidFill>
                <a:srgbClr val="FFFFFF"/>
              </a:solidFill>
              <a:latin typeface="Roboto Thin"/>
              <a:ea typeface="Roboto Thin"/>
              <a:cs typeface="Roboto Thin"/>
              <a:sym typeface="Roboto Thin"/>
            </a:endParaRPr>
          </a:p>
        </p:txBody>
      </p:sp>
      <p:sp>
        <p:nvSpPr>
          <p:cNvPr id="132" name="Google Shape;132;p16"/>
          <p:cNvSpPr/>
          <p:nvPr/>
        </p:nvSpPr>
        <p:spPr>
          <a:xfrm>
            <a:off x="4576164" y="1460680"/>
            <a:ext cx="6944800" cy="1185600"/>
          </a:xfrm>
          <a:prstGeom prst="rect">
            <a:avLst/>
          </a:prstGeom>
          <a:noFill/>
          <a:ln>
            <a:noFill/>
          </a:ln>
        </p:spPr>
        <p:txBody>
          <a:bodyPr spcFirstLastPara="1" wrap="square" lIns="121900" tIns="121900" rIns="121900" bIns="121900" anchor="ctr" anchorCtr="0">
            <a:noAutofit/>
          </a:bodyPr>
          <a:lstStyle/>
          <a:p>
            <a:pPr>
              <a:lnSpc>
                <a:spcPct val="115000"/>
              </a:lnSpc>
            </a:pPr>
            <a:r>
              <a:rPr lang="en" sz="1400" dirty="0">
                <a:solidFill>
                  <a:schemeClr val="tx1">
                    <a:lumMod val="50000"/>
                    <a:lumOff val="50000"/>
                  </a:schemeClr>
                </a:solidFill>
                <a:latin typeface="Lato"/>
                <a:ea typeface="Lato"/>
                <a:cs typeface="Lato"/>
                <a:sym typeface="Lato"/>
              </a:rPr>
              <a:t>Among FLWs in lower-income settings who use a mobile app at work, a majority use one of our platforms. Taken together, the scale of our work affords unique opportunities to establish new standards and shape the digital health ecosystem. </a:t>
            </a:r>
            <a:endParaRPr sz="1400" dirty="0">
              <a:solidFill>
                <a:schemeClr val="tx1">
                  <a:lumMod val="50000"/>
                  <a:lumOff val="50000"/>
                </a:schemeClr>
              </a:solidFill>
              <a:latin typeface="Lato"/>
              <a:ea typeface="Lato"/>
              <a:cs typeface="Lato"/>
              <a:sym typeface="Lato"/>
            </a:endParaRPr>
          </a:p>
        </p:txBody>
      </p:sp>
      <p:sp>
        <p:nvSpPr>
          <p:cNvPr id="133" name="Google Shape;133;p16"/>
          <p:cNvSpPr/>
          <p:nvPr/>
        </p:nvSpPr>
        <p:spPr>
          <a:xfrm>
            <a:off x="3783800" y="2667355"/>
            <a:ext cx="8020000" cy="1188000"/>
          </a:xfrm>
          <a:prstGeom prst="rect">
            <a:avLst/>
          </a:prstGeom>
          <a:solidFill>
            <a:srgbClr val="EFEFEF"/>
          </a:solidFill>
          <a:ln>
            <a:noFill/>
          </a:ln>
        </p:spPr>
        <p:txBody>
          <a:bodyPr spcFirstLastPara="1" wrap="square" lIns="121900" tIns="121900" rIns="121900" bIns="121900" anchor="ctr" anchorCtr="0">
            <a:noAutofit/>
          </a:bodyPr>
          <a:lstStyle/>
          <a:p>
            <a:endParaRPr sz="2000"/>
          </a:p>
        </p:txBody>
      </p:sp>
      <p:sp>
        <p:nvSpPr>
          <p:cNvPr id="134" name="Google Shape;134;p16"/>
          <p:cNvSpPr/>
          <p:nvPr/>
        </p:nvSpPr>
        <p:spPr>
          <a:xfrm rot="-5400000">
            <a:off x="2978505" y="2408543"/>
            <a:ext cx="1187547" cy="1705151"/>
          </a:xfrm>
          <a:prstGeom prst="flowChartOffpageConnector">
            <a:avLst/>
          </a:prstGeom>
          <a:solidFill>
            <a:srgbClr val="00799A"/>
          </a:solidFill>
          <a:ln>
            <a:noFill/>
          </a:ln>
        </p:spPr>
        <p:txBody>
          <a:bodyPr spcFirstLastPara="1" wrap="square" lIns="121900" tIns="121900" rIns="121900" bIns="121900" anchor="ctr" anchorCtr="0">
            <a:noAutofit/>
          </a:bodyPr>
          <a:lstStyle/>
          <a:p>
            <a:endParaRPr sz="2000"/>
          </a:p>
        </p:txBody>
      </p:sp>
      <p:grpSp>
        <p:nvGrpSpPr>
          <p:cNvPr id="135" name="Google Shape;135;p16"/>
          <p:cNvGrpSpPr/>
          <p:nvPr/>
        </p:nvGrpSpPr>
        <p:grpSpPr>
          <a:xfrm>
            <a:off x="1721714" y="2667366"/>
            <a:ext cx="2403727" cy="1186153"/>
            <a:chOff x="1672197" y="2306988"/>
            <a:chExt cx="2467893" cy="642600"/>
          </a:xfrm>
        </p:grpSpPr>
        <p:sp>
          <p:nvSpPr>
            <p:cNvPr id="136" name="Google Shape;136;p16"/>
            <p:cNvSpPr/>
            <p:nvPr/>
          </p:nvSpPr>
          <p:spPr>
            <a:xfrm flipH="1">
              <a:off x="1672197" y="2306988"/>
              <a:ext cx="2275500" cy="642600"/>
            </a:xfrm>
            <a:prstGeom prst="rect">
              <a:avLst/>
            </a:prstGeom>
            <a:solidFill>
              <a:srgbClr val="00799A"/>
            </a:solidFill>
            <a:ln>
              <a:noFill/>
            </a:ln>
          </p:spPr>
          <p:txBody>
            <a:bodyPr spcFirstLastPara="1" wrap="square" lIns="121900" tIns="121900" rIns="121900" bIns="121900" anchor="ctr" anchorCtr="0">
              <a:noAutofit/>
            </a:bodyPr>
            <a:lstStyle/>
            <a:p>
              <a:endParaRPr sz="2400"/>
            </a:p>
          </p:txBody>
        </p:sp>
        <p:sp>
          <p:nvSpPr>
            <p:cNvPr id="137" name="Google Shape;137;p16"/>
            <p:cNvSpPr/>
            <p:nvPr/>
          </p:nvSpPr>
          <p:spPr>
            <a:xfrm>
              <a:off x="1745790" y="2384364"/>
              <a:ext cx="2394300" cy="495900"/>
            </a:xfrm>
            <a:prstGeom prst="rect">
              <a:avLst/>
            </a:prstGeom>
            <a:solidFill>
              <a:srgbClr val="00799A"/>
            </a:solidFill>
            <a:ln>
              <a:noFill/>
            </a:ln>
          </p:spPr>
          <p:txBody>
            <a:bodyPr spcFirstLastPara="1" wrap="square" lIns="121900" tIns="121900" rIns="121900" bIns="121900" anchor="ctr" anchorCtr="0">
              <a:noAutofit/>
            </a:bodyPr>
            <a:lstStyle/>
            <a:p>
              <a:pPr>
                <a:lnSpc>
                  <a:spcPct val="115000"/>
                </a:lnSpc>
              </a:pPr>
              <a:r>
                <a:rPr lang="en" sz="2400">
                  <a:solidFill>
                    <a:srgbClr val="FFFFFF"/>
                  </a:solidFill>
                  <a:latin typeface="Lato"/>
                  <a:ea typeface="Lato"/>
                  <a:cs typeface="Lato"/>
                  <a:sym typeface="Lato"/>
                </a:rPr>
                <a:t>Unprecedented collaboration</a:t>
              </a:r>
              <a:endParaRPr sz="2400">
                <a:solidFill>
                  <a:srgbClr val="FFFFFF"/>
                </a:solidFill>
                <a:latin typeface="Lato"/>
                <a:ea typeface="Lato"/>
                <a:cs typeface="Lato"/>
                <a:sym typeface="Lato"/>
              </a:endParaRPr>
            </a:p>
          </p:txBody>
        </p:sp>
      </p:grpSp>
      <p:sp>
        <p:nvSpPr>
          <p:cNvPr id="138" name="Google Shape;138;p16"/>
          <p:cNvSpPr/>
          <p:nvPr/>
        </p:nvSpPr>
        <p:spPr>
          <a:xfrm>
            <a:off x="586633" y="2667332"/>
            <a:ext cx="1135200" cy="11856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000"/>
          </a:p>
        </p:txBody>
      </p:sp>
      <p:sp>
        <p:nvSpPr>
          <p:cNvPr id="139" name="Google Shape;139;p16"/>
          <p:cNvSpPr/>
          <p:nvPr/>
        </p:nvSpPr>
        <p:spPr>
          <a:xfrm>
            <a:off x="586633" y="2667345"/>
            <a:ext cx="1135200" cy="1186000"/>
          </a:xfrm>
          <a:prstGeom prst="rect">
            <a:avLst/>
          </a:prstGeom>
          <a:solidFill>
            <a:schemeClr val="lt2"/>
          </a:solidFill>
          <a:ln>
            <a:noFill/>
          </a:ln>
        </p:spPr>
        <p:txBody>
          <a:bodyPr spcFirstLastPara="1" wrap="square" lIns="121900" tIns="121900" rIns="121900" bIns="121900" anchor="ctr" anchorCtr="0">
            <a:noAutofit/>
          </a:bodyPr>
          <a:lstStyle/>
          <a:p>
            <a:endParaRPr sz="3600">
              <a:solidFill>
                <a:srgbClr val="FFFFFF"/>
              </a:solidFill>
              <a:latin typeface="Roboto Thin"/>
              <a:ea typeface="Roboto Thin"/>
              <a:cs typeface="Roboto Thin"/>
              <a:sym typeface="Roboto Thin"/>
            </a:endParaRPr>
          </a:p>
        </p:txBody>
      </p:sp>
      <p:sp>
        <p:nvSpPr>
          <p:cNvPr id="140" name="Google Shape;140;p16"/>
          <p:cNvSpPr/>
          <p:nvPr/>
        </p:nvSpPr>
        <p:spPr>
          <a:xfrm>
            <a:off x="4576164" y="2669533"/>
            <a:ext cx="6944800" cy="1185600"/>
          </a:xfrm>
          <a:prstGeom prst="rect">
            <a:avLst/>
          </a:prstGeom>
          <a:noFill/>
          <a:ln>
            <a:noFill/>
          </a:ln>
        </p:spPr>
        <p:txBody>
          <a:bodyPr spcFirstLastPara="1" wrap="square" lIns="121900" tIns="121900" rIns="121900" bIns="121900" anchor="ctr" anchorCtr="0">
            <a:noAutofit/>
          </a:bodyPr>
          <a:lstStyle/>
          <a:p>
            <a:pPr>
              <a:lnSpc>
                <a:spcPct val="115000"/>
              </a:lnSpc>
            </a:pPr>
            <a:r>
              <a:rPr lang="en" sz="1400" dirty="0">
                <a:solidFill>
                  <a:schemeClr val="tx1">
                    <a:lumMod val="50000"/>
                    <a:lumOff val="50000"/>
                  </a:schemeClr>
                </a:solidFill>
                <a:latin typeface="Lato"/>
                <a:ea typeface="Lato"/>
                <a:cs typeface="Lato"/>
                <a:sym typeface="Lato"/>
              </a:rPr>
              <a:t>Prior to the Rockefeller grant, our organizations had not undertaken a single collaborative project. Our platforms, the CHT &amp; </a:t>
            </a:r>
            <a:r>
              <a:rPr lang="en" sz="1400" dirty="0" err="1">
                <a:solidFill>
                  <a:schemeClr val="tx1">
                    <a:lumMod val="50000"/>
                    <a:lumOff val="50000"/>
                  </a:schemeClr>
                </a:solidFill>
                <a:latin typeface="Lato"/>
                <a:ea typeface="Lato"/>
                <a:cs typeface="Lato"/>
                <a:sym typeface="Lato"/>
              </a:rPr>
              <a:t>CommCare</a:t>
            </a:r>
            <a:r>
              <a:rPr lang="en" sz="1400" dirty="0">
                <a:solidFill>
                  <a:schemeClr val="tx1">
                    <a:lumMod val="50000"/>
                    <a:lumOff val="50000"/>
                  </a:schemeClr>
                </a:solidFill>
                <a:latin typeface="Lato"/>
                <a:ea typeface="Lato"/>
                <a:cs typeface="Lato"/>
                <a:sym typeface="Lato"/>
              </a:rPr>
              <a:t>, are widely seen as technical alternatives. Identifying opportunities for impactful collaboration is thus deeply complex, technically and organizationally.</a:t>
            </a:r>
            <a:endParaRPr sz="1400" dirty="0">
              <a:solidFill>
                <a:schemeClr val="tx1">
                  <a:lumMod val="50000"/>
                  <a:lumOff val="50000"/>
                </a:schemeClr>
              </a:solidFill>
              <a:latin typeface="Lato"/>
              <a:ea typeface="Lato"/>
              <a:cs typeface="Lato"/>
              <a:sym typeface="Lato"/>
            </a:endParaRPr>
          </a:p>
        </p:txBody>
      </p:sp>
      <p:pic>
        <p:nvPicPr>
          <p:cNvPr id="141" name="Google Shape;141;p16"/>
          <p:cNvPicPr preferRelativeResize="0"/>
          <p:nvPr/>
        </p:nvPicPr>
        <p:blipFill>
          <a:blip r:embed="rId5">
            <a:alphaModFix/>
          </a:blip>
          <a:stretch>
            <a:fillRect/>
          </a:stretch>
        </p:blipFill>
        <p:spPr>
          <a:xfrm>
            <a:off x="695216" y="1614550"/>
            <a:ext cx="892467" cy="892468"/>
          </a:xfrm>
          <a:prstGeom prst="rect">
            <a:avLst/>
          </a:prstGeom>
          <a:noFill/>
          <a:ln>
            <a:noFill/>
          </a:ln>
        </p:spPr>
      </p:pic>
      <p:pic>
        <p:nvPicPr>
          <p:cNvPr id="142" name="Google Shape;142;p16"/>
          <p:cNvPicPr preferRelativeResize="0"/>
          <p:nvPr/>
        </p:nvPicPr>
        <p:blipFill>
          <a:blip r:embed="rId6">
            <a:alphaModFix/>
          </a:blip>
          <a:stretch>
            <a:fillRect/>
          </a:stretch>
        </p:blipFill>
        <p:spPr>
          <a:xfrm>
            <a:off x="840433" y="4255042"/>
            <a:ext cx="602000" cy="602025"/>
          </a:xfrm>
          <a:prstGeom prst="rect">
            <a:avLst/>
          </a:prstGeom>
          <a:noFill/>
          <a:ln>
            <a:noFill/>
          </a:ln>
        </p:spPr>
      </p:pic>
      <p:pic>
        <p:nvPicPr>
          <p:cNvPr id="143" name="Google Shape;143;p16"/>
          <p:cNvPicPr preferRelativeResize="0"/>
          <p:nvPr/>
        </p:nvPicPr>
        <p:blipFill>
          <a:blip r:embed="rId7">
            <a:alphaModFix/>
          </a:blip>
          <a:stretch>
            <a:fillRect/>
          </a:stretch>
        </p:blipFill>
        <p:spPr>
          <a:xfrm>
            <a:off x="768198" y="2960377"/>
            <a:ext cx="772076" cy="772052"/>
          </a:xfrm>
          <a:prstGeom prst="rect">
            <a:avLst/>
          </a:prstGeom>
          <a:noFill/>
          <a:ln>
            <a:noFill/>
          </a:ln>
        </p:spPr>
      </p:pic>
      <p:pic>
        <p:nvPicPr>
          <p:cNvPr id="144" name="Google Shape;144;p16"/>
          <p:cNvPicPr preferRelativeResize="0"/>
          <p:nvPr/>
        </p:nvPicPr>
        <p:blipFill>
          <a:blip r:embed="rId8">
            <a:alphaModFix/>
          </a:blip>
          <a:stretch>
            <a:fillRect/>
          </a:stretch>
        </p:blipFill>
        <p:spPr>
          <a:xfrm>
            <a:off x="786242" y="5259168"/>
            <a:ext cx="750628" cy="750633"/>
          </a:xfrm>
          <a:prstGeom prst="rect">
            <a:avLst/>
          </a:prstGeom>
          <a:noFill/>
          <a:ln>
            <a:noFill/>
          </a:ln>
        </p:spPr>
      </p:pic>
    </p:spTree>
    <p:extLst>
      <p:ext uri="{BB962C8B-B14F-4D97-AF65-F5344CB8AC3E}">
        <p14:creationId xmlns:p14="http://schemas.microsoft.com/office/powerpoint/2010/main" val="3075067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7"/>
          <p:cNvSpPr txBox="1">
            <a:spLocks noGrp="1"/>
          </p:cNvSpPr>
          <p:nvPr>
            <p:ph type="title"/>
          </p:nvPr>
        </p:nvSpPr>
        <p:spPr>
          <a:xfrm>
            <a:off x="397300" y="443900"/>
            <a:ext cx="7460000" cy="1122400"/>
          </a:xfrm>
          <a:prstGeom prst="rect">
            <a:avLst/>
          </a:prstGeom>
        </p:spPr>
        <p:txBody>
          <a:bodyPr spcFirstLastPara="1" vert="horz" wrap="square" lIns="121900" tIns="121900" rIns="121900" bIns="121900" rtlCol="0" anchor="ctr" anchorCtr="0">
            <a:noAutofit/>
          </a:bodyPr>
          <a:lstStyle/>
          <a:p>
            <a:r>
              <a:rPr lang="en" dirty="0">
                <a:solidFill>
                  <a:schemeClr val="tx1">
                    <a:lumMod val="50000"/>
                    <a:lumOff val="50000"/>
                  </a:schemeClr>
                </a:solidFill>
                <a:latin typeface="Futura Medium" panose="020B0602020204020303" pitchFamily="34" charset="-79"/>
                <a:cs typeface="Futura Medium" panose="020B0602020204020303" pitchFamily="34" charset="-79"/>
              </a:rPr>
              <a:t>A Shared Conceptual Framework</a:t>
            </a:r>
            <a:endParaRPr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50" name="Google Shape;150;p17"/>
          <p:cNvSpPr/>
          <p:nvPr/>
        </p:nvSpPr>
        <p:spPr>
          <a:xfrm>
            <a:off x="604100" y="1696300"/>
            <a:ext cx="602000" cy="73200"/>
          </a:xfrm>
          <a:prstGeom prst="roundRect">
            <a:avLst>
              <a:gd name="adj" fmla="val 16667"/>
            </a:avLst>
          </a:prstGeom>
          <a:solidFill>
            <a:schemeClr val="tx1">
              <a:lumMod val="50000"/>
              <a:lumOff val="50000"/>
            </a:schemeClr>
          </a:solidFill>
          <a:ln>
            <a:noFill/>
          </a:ln>
        </p:spPr>
        <p:txBody>
          <a:bodyPr spcFirstLastPara="1" wrap="square" lIns="121900" tIns="121900" rIns="121900" bIns="121900" anchor="ctr" anchorCtr="0">
            <a:noAutofit/>
          </a:bodyPr>
          <a:lstStyle/>
          <a:p>
            <a:endParaRPr sz="2400"/>
          </a:p>
        </p:txBody>
      </p:sp>
      <p:pic>
        <p:nvPicPr>
          <p:cNvPr id="151" name="Google Shape;151;p17"/>
          <p:cNvPicPr preferRelativeResize="0"/>
          <p:nvPr/>
        </p:nvPicPr>
        <p:blipFill rotWithShape="1">
          <a:blip r:embed="rId3">
            <a:alphaModFix/>
          </a:blip>
          <a:srcRect t="34298" b="27944"/>
          <a:stretch/>
        </p:blipFill>
        <p:spPr>
          <a:xfrm>
            <a:off x="8950934" y="288552"/>
            <a:ext cx="1903333" cy="548067"/>
          </a:xfrm>
          <a:prstGeom prst="rect">
            <a:avLst/>
          </a:prstGeom>
          <a:noFill/>
          <a:ln>
            <a:noFill/>
          </a:ln>
        </p:spPr>
      </p:pic>
      <p:pic>
        <p:nvPicPr>
          <p:cNvPr id="152" name="Google Shape;152;p17"/>
          <p:cNvPicPr preferRelativeResize="0"/>
          <p:nvPr/>
        </p:nvPicPr>
        <p:blipFill>
          <a:blip r:embed="rId4">
            <a:alphaModFix/>
          </a:blip>
          <a:stretch>
            <a:fillRect/>
          </a:stretch>
        </p:blipFill>
        <p:spPr>
          <a:xfrm>
            <a:off x="10999300" y="365901"/>
            <a:ext cx="804467" cy="393367"/>
          </a:xfrm>
          <a:prstGeom prst="rect">
            <a:avLst/>
          </a:prstGeom>
          <a:noFill/>
          <a:ln>
            <a:noFill/>
          </a:ln>
        </p:spPr>
      </p:pic>
      <p:pic>
        <p:nvPicPr>
          <p:cNvPr id="153" name="Google Shape;153;p17"/>
          <p:cNvPicPr preferRelativeResize="0"/>
          <p:nvPr/>
        </p:nvPicPr>
        <p:blipFill rotWithShape="1">
          <a:blip r:embed="rId5">
            <a:alphaModFix/>
          </a:blip>
          <a:srcRect t="27755"/>
          <a:stretch/>
        </p:blipFill>
        <p:spPr>
          <a:xfrm>
            <a:off x="464001" y="1842700"/>
            <a:ext cx="10204292" cy="4993400"/>
          </a:xfrm>
          <a:prstGeom prst="rect">
            <a:avLst/>
          </a:prstGeom>
          <a:noFill/>
          <a:ln>
            <a:noFill/>
          </a:ln>
        </p:spPr>
      </p:pic>
      <p:sp>
        <p:nvSpPr>
          <p:cNvPr id="154" name="Google Shape;154;p17"/>
          <p:cNvSpPr/>
          <p:nvPr/>
        </p:nvSpPr>
        <p:spPr>
          <a:xfrm>
            <a:off x="10553533" y="5638200"/>
            <a:ext cx="198800" cy="704800"/>
          </a:xfrm>
          <a:prstGeom prst="rightBrace">
            <a:avLst>
              <a:gd name="adj1" fmla="val 50000"/>
              <a:gd name="adj2" fmla="val 50000"/>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5" name="Google Shape;155;p17"/>
          <p:cNvSpPr txBox="1"/>
          <p:nvPr/>
        </p:nvSpPr>
        <p:spPr>
          <a:xfrm>
            <a:off x="10806533" y="5716600"/>
            <a:ext cx="1385600" cy="548000"/>
          </a:xfrm>
          <a:prstGeom prst="rect">
            <a:avLst/>
          </a:prstGeom>
          <a:noFill/>
          <a:ln>
            <a:noFill/>
          </a:ln>
        </p:spPr>
        <p:txBody>
          <a:bodyPr spcFirstLastPara="1" wrap="square" lIns="121900" tIns="121900" rIns="121900" bIns="121900" anchor="ctr" anchorCtr="0">
            <a:noAutofit/>
          </a:bodyPr>
          <a:lstStyle/>
          <a:p>
            <a:r>
              <a:rPr lang="en" sz="1200" b="1" dirty="0">
                <a:solidFill>
                  <a:schemeClr val="accent1"/>
                </a:solidFill>
                <a:latin typeface="Futura Medium" panose="020B0602020204020303" pitchFamily="34" charset="-79"/>
                <a:ea typeface="Lato"/>
                <a:cs typeface="Futura Medium" panose="020B0602020204020303" pitchFamily="34" charset="-79"/>
                <a:sym typeface="Lato"/>
              </a:rPr>
              <a:t>Opportunity for Home-Based Care</a:t>
            </a:r>
            <a:endParaRPr sz="1200" b="1" dirty="0">
              <a:solidFill>
                <a:schemeClr val="accent1"/>
              </a:solidFill>
              <a:latin typeface="Futura Medium" panose="020B0602020204020303" pitchFamily="34" charset="-79"/>
              <a:ea typeface="Lato"/>
              <a:cs typeface="Futura Medium" panose="020B0602020204020303" pitchFamily="34" charset="-79"/>
              <a:sym typeface="Lato"/>
            </a:endParaRPr>
          </a:p>
        </p:txBody>
      </p:sp>
    </p:spTree>
    <p:extLst>
      <p:ext uri="{BB962C8B-B14F-4D97-AF65-F5344CB8AC3E}">
        <p14:creationId xmlns:p14="http://schemas.microsoft.com/office/powerpoint/2010/main" val="1078253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397300" y="240700"/>
            <a:ext cx="7460000" cy="1122400"/>
          </a:xfrm>
          <a:prstGeom prst="rect">
            <a:avLst/>
          </a:prstGeom>
        </p:spPr>
        <p:txBody>
          <a:bodyPr spcFirstLastPara="1" vert="horz" wrap="square" lIns="121900" tIns="121900" rIns="121900" bIns="121900" rtlCol="0" anchor="ctr" anchorCtr="0">
            <a:noAutofit/>
          </a:bodyPr>
          <a:lstStyle/>
          <a:p>
            <a:r>
              <a:rPr lang="en" dirty="0">
                <a:solidFill>
                  <a:schemeClr val="tx1">
                    <a:lumMod val="50000"/>
                    <a:lumOff val="50000"/>
                  </a:schemeClr>
                </a:solidFill>
                <a:latin typeface="Futura Medium" panose="020B0602020204020303" pitchFamily="34" charset="-79"/>
                <a:cs typeface="Futura Medium" panose="020B0602020204020303" pitchFamily="34" charset="-79"/>
              </a:rPr>
              <a:t>Collaboration on Apps for FLWs during COVID</a:t>
            </a:r>
            <a:endParaRPr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61" name="Google Shape;161;p18"/>
          <p:cNvSpPr/>
          <p:nvPr/>
        </p:nvSpPr>
        <p:spPr>
          <a:xfrm>
            <a:off x="604100" y="1696300"/>
            <a:ext cx="602000" cy="73200"/>
          </a:xfrm>
          <a:prstGeom prst="roundRect">
            <a:avLst>
              <a:gd name="adj" fmla="val 16667"/>
            </a:avLst>
          </a:prstGeom>
          <a:solidFill>
            <a:schemeClr val="tx1">
              <a:lumMod val="50000"/>
              <a:lumOff val="50000"/>
            </a:schemeClr>
          </a:solidFill>
          <a:ln>
            <a:noFill/>
          </a:ln>
        </p:spPr>
        <p:txBody>
          <a:bodyPr spcFirstLastPara="1" wrap="square" lIns="121900" tIns="121900" rIns="121900" bIns="121900" anchor="ctr" anchorCtr="0">
            <a:noAutofit/>
          </a:bodyPr>
          <a:lstStyle/>
          <a:p>
            <a:endParaRPr sz="2400">
              <a:solidFill>
                <a:schemeClr val="tx1">
                  <a:lumMod val="50000"/>
                  <a:lumOff val="50000"/>
                </a:schemeClr>
              </a:solidFill>
            </a:endParaRPr>
          </a:p>
        </p:txBody>
      </p:sp>
      <p:sp>
        <p:nvSpPr>
          <p:cNvPr id="162" name="Google Shape;162;p18"/>
          <p:cNvSpPr txBox="1">
            <a:spLocks noGrp="1"/>
          </p:cNvSpPr>
          <p:nvPr>
            <p:ph type="body" idx="4294967295"/>
          </p:nvPr>
        </p:nvSpPr>
        <p:spPr>
          <a:xfrm>
            <a:off x="479599" y="1968500"/>
            <a:ext cx="5459519" cy="4152800"/>
          </a:xfrm>
          <a:prstGeom prst="rect">
            <a:avLst/>
          </a:prstGeom>
        </p:spPr>
        <p:txBody>
          <a:bodyPr spcFirstLastPara="1" vert="horz" wrap="square" lIns="121900" tIns="121900" rIns="121900" bIns="121900" rtlCol="0" anchor="t" anchorCtr="0">
            <a:noAutofit/>
          </a:bodyPr>
          <a:lstStyle/>
          <a:p>
            <a:pPr marL="609585" indent="-406390">
              <a:spcBef>
                <a:spcPts val="0"/>
              </a:spcBef>
              <a:buSzPts val="1200"/>
              <a:buChar char="●"/>
            </a:pPr>
            <a:r>
              <a:rPr lang="en" sz="2000" dirty="0">
                <a:solidFill>
                  <a:schemeClr val="tx1">
                    <a:lumMod val="50000"/>
                    <a:lumOff val="50000"/>
                  </a:schemeClr>
                </a:solidFill>
                <a:latin typeface="+mj-lt"/>
              </a:rPr>
              <a:t>A key component of our work together has been curating a suite of </a:t>
            </a:r>
            <a:r>
              <a:rPr lang="en" sz="2000" b="1" dirty="0">
                <a:solidFill>
                  <a:schemeClr val="tx1">
                    <a:lumMod val="50000"/>
                    <a:lumOff val="50000"/>
                  </a:schemeClr>
                </a:solidFill>
                <a:latin typeface="+mj-lt"/>
              </a:rPr>
              <a:t>COVID-19 response applications </a:t>
            </a:r>
            <a:r>
              <a:rPr lang="en" sz="2000" dirty="0">
                <a:solidFill>
                  <a:schemeClr val="tx1">
                    <a:lumMod val="50000"/>
                    <a:lumOff val="50000"/>
                  </a:schemeClr>
                </a:solidFill>
                <a:latin typeface="+mj-lt"/>
              </a:rPr>
              <a:t>and highlighting opportunities for </a:t>
            </a:r>
            <a:r>
              <a:rPr lang="en" sz="2000" b="1" dirty="0">
                <a:solidFill>
                  <a:schemeClr val="tx1">
                    <a:lumMod val="50000"/>
                    <a:lumOff val="50000"/>
                  </a:schemeClr>
                </a:solidFill>
                <a:latin typeface="+mj-lt"/>
              </a:rPr>
              <a:t>shared design</a:t>
            </a:r>
            <a:endParaRPr sz="2000" b="1" dirty="0">
              <a:solidFill>
                <a:schemeClr val="tx1">
                  <a:lumMod val="50000"/>
                  <a:lumOff val="50000"/>
                </a:schemeClr>
              </a:solidFill>
              <a:latin typeface="+mj-lt"/>
            </a:endParaRPr>
          </a:p>
          <a:p>
            <a:pPr marL="609585" indent="-406390">
              <a:spcBef>
                <a:spcPts val="2133"/>
              </a:spcBef>
              <a:buSzPts val="1200"/>
              <a:buChar char="●"/>
            </a:pPr>
            <a:r>
              <a:rPr lang="en" sz="2000" b="1" dirty="0">
                <a:solidFill>
                  <a:schemeClr val="tx1">
                    <a:lumMod val="50000"/>
                    <a:lumOff val="50000"/>
                  </a:schemeClr>
                </a:solidFill>
                <a:latin typeface="+mj-lt"/>
              </a:rPr>
              <a:t>Home-Based Care</a:t>
            </a:r>
            <a:r>
              <a:rPr lang="en" sz="2000" dirty="0">
                <a:solidFill>
                  <a:schemeClr val="tx1">
                    <a:lumMod val="50000"/>
                    <a:lumOff val="50000"/>
                  </a:schemeClr>
                </a:solidFill>
                <a:latin typeface="+mj-lt"/>
              </a:rPr>
              <a:t> was a clear opportunity to create a shared design for an app enabled by the global reach of </a:t>
            </a:r>
            <a:r>
              <a:rPr lang="en" sz="2000" dirty="0" err="1">
                <a:solidFill>
                  <a:schemeClr val="tx1">
                    <a:lumMod val="50000"/>
                    <a:lumOff val="50000"/>
                  </a:schemeClr>
                </a:solidFill>
                <a:latin typeface="+mj-lt"/>
              </a:rPr>
              <a:t>CommCare</a:t>
            </a:r>
            <a:r>
              <a:rPr lang="en" sz="2000" dirty="0">
                <a:solidFill>
                  <a:schemeClr val="tx1">
                    <a:lumMod val="50000"/>
                    <a:lumOff val="50000"/>
                  </a:schemeClr>
                </a:solidFill>
                <a:latin typeface="+mj-lt"/>
              </a:rPr>
              <a:t> and CHT</a:t>
            </a:r>
            <a:endParaRPr sz="2000" dirty="0">
              <a:solidFill>
                <a:schemeClr val="tx1">
                  <a:lumMod val="50000"/>
                  <a:lumOff val="50000"/>
                </a:schemeClr>
              </a:solidFill>
              <a:latin typeface="+mj-lt"/>
            </a:endParaRPr>
          </a:p>
          <a:p>
            <a:pPr marL="609585" indent="-406390">
              <a:spcBef>
                <a:spcPts val="2133"/>
              </a:spcBef>
              <a:spcAft>
                <a:spcPts val="2133"/>
              </a:spcAft>
              <a:buSzPts val="1200"/>
              <a:buChar char="●"/>
            </a:pPr>
            <a:r>
              <a:rPr lang="en" sz="2000" dirty="0">
                <a:solidFill>
                  <a:schemeClr val="tx1">
                    <a:lumMod val="50000"/>
                    <a:lumOff val="50000"/>
                  </a:schemeClr>
                </a:solidFill>
                <a:latin typeface="+mj-lt"/>
              </a:rPr>
              <a:t>Our team of </a:t>
            </a:r>
            <a:r>
              <a:rPr lang="en" sz="2000" b="1" dirty="0" err="1">
                <a:solidFill>
                  <a:schemeClr val="tx1">
                    <a:lumMod val="50000"/>
                    <a:lumOff val="50000"/>
                  </a:schemeClr>
                </a:solidFill>
                <a:latin typeface="+mj-lt"/>
              </a:rPr>
              <a:t>Dimagi</a:t>
            </a:r>
            <a:r>
              <a:rPr lang="en" sz="2000" b="1" dirty="0">
                <a:solidFill>
                  <a:schemeClr val="tx1">
                    <a:lumMod val="50000"/>
                    <a:lumOff val="50000"/>
                  </a:schemeClr>
                </a:solidFill>
                <a:latin typeface="+mj-lt"/>
              </a:rPr>
              <a:t> and Medic Mobile staff </a:t>
            </a:r>
            <a:r>
              <a:rPr lang="en" sz="2000" dirty="0">
                <a:solidFill>
                  <a:schemeClr val="tx1">
                    <a:lumMod val="50000"/>
                    <a:lumOff val="50000"/>
                  </a:schemeClr>
                </a:solidFill>
                <a:latin typeface="+mj-lt"/>
              </a:rPr>
              <a:t>opted to use the </a:t>
            </a:r>
            <a:r>
              <a:rPr lang="en" sz="2000" b="1" dirty="0">
                <a:solidFill>
                  <a:schemeClr val="tx1">
                    <a:lumMod val="50000"/>
                    <a:lumOff val="50000"/>
                  </a:schemeClr>
                </a:solidFill>
                <a:latin typeface="+mj-lt"/>
              </a:rPr>
              <a:t>CORE Group’s Home-Based Care Reference Guide</a:t>
            </a:r>
            <a:r>
              <a:rPr lang="en" sz="2000" dirty="0">
                <a:solidFill>
                  <a:schemeClr val="tx1">
                    <a:lumMod val="50000"/>
                    <a:lumOff val="50000"/>
                  </a:schemeClr>
                </a:solidFill>
                <a:latin typeface="+mj-lt"/>
              </a:rPr>
              <a:t> as a blueprint for thinking through our design</a:t>
            </a:r>
            <a:endParaRPr sz="2000" dirty="0">
              <a:solidFill>
                <a:schemeClr val="tx1">
                  <a:lumMod val="50000"/>
                  <a:lumOff val="50000"/>
                </a:schemeClr>
              </a:solidFill>
              <a:highlight>
                <a:schemeClr val="lt1"/>
              </a:highlight>
              <a:latin typeface="+mj-lt"/>
            </a:endParaRPr>
          </a:p>
        </p:txBody>
      </p:sp>
      <p:pic>
        <p:nvPicPr>
          <p:cNvPr id="163" name="Google Shape;163;p18"/>
          <p:cNvPicPr preferRelativeResize="0"/>
          <p:nvPr/>
        </p:nvPicPr>
        <p:blipFill>
          <a:blip r:embed="rId3">
            <a:alphaModFix/>
          </a:blip>
          <a:stretch>
            <a:fillRect/>
          </a:stretch>
        </p:blipFill>
        <p:spPr>
          <a:xfrm>
            <a:off x="6252882" y="1566301"/>
            <a:ext cx="5484483" cy="4555000"/>
          </a:xfrm>
          <a:prstGeom prst="rect">
            <a:avLst/>
          </a:prstGeom>
          <a:noFill/>
          <a:ln>
            <a:noFill/>
          </a:ln>
        </p:spPr>
      </p:pic>
      <p:pic>
        <p:nvPicPr>
          <p:cNvPr id="164" name="Google Shape;164;p18"/>
          <p:cNvPicPr preferRelativeResize="0"/>
          <p:nvPr/>
        </p:nvPicPr>
        <p:blipFill>
          <a:blip r:embed="rId4">
            <a:alphaModFix/>
          </a:blip>
          <a:stretch>
            <a:fillRect/>
          </a:stretch>
        </p:blipFill>
        <p:spPr>
          <a:xfrm>
            <a:off x="10999300" y="365901"/>
            <a:ext cx="804467" cy="393367"/>
          </a:xfrm>
          <a:prstGeom prst="rect">
            <a:avLst/>
          </a:prstGeom>
          <a:noFill/>
          <a:ln>
            <a:noFill/>
          </a:ln>
        </p:spPr>
      </p:pic>
      <p:pic>
        <p:nvPicPr>
          <p:cNvPr id="165" name="Google Shape;165;p18"/>
          <p:cNvPicPr preferRelativeResize="0"/>
          <p:nvPr/>
        </p:nvPicPr>
        <p:blipFill rotWithShape="1">
          <a:blip r:embed="rId5">
            <a:alphaModFix/>
          </a:blip>
          <a:srcRect t="34298" b="27944"/>
          <a:stretch/>
        </p:blipFill>
        <p:spPr>
          <a:xfrm>
            <a:off x="8950934" y="288552"/>
            <a:ext cx="1903333" cy="548067"/>
          </a:xfrm>
          <a:prstGeom prst="rect">
            <a:avLst/>
          </a:prstGeom>
          <a:noFill/>
          <a:ln>
            <a:noFill/>
          </a:ln>
        </p:spPr>
      </p:pic>
    </p:spTree>
    <p:extLst>
      <p:ext uri="{BB962C8B-B14F-4D97-AF65-F5344CB8AC3E}">
        <p14:creationId xmlns:p14="http://schemas.microsoft.com/office/powerpoint/2010/main" val="31070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a:xfrm>
            <a:off x="838200" y="1679170"/>
            <a:ext cx="10870094" cy="5178829"/>
          </a:xfrm>
        </p:spPr>
        <p:txBody>
          <a:bodyPr>
            <a:normAutofit fontScale="92500" lnSpcReduction="10000"/>
          </a:bodyPr>
          <a:lstStyle/>
          <a:p>
            <a:pPr marL="0" indent="0">
              <a:buNone/>
            </a:pPr>
            <a:r>
              <a:rPr lang="en-US" sz="3600" b="1" dirty="0">
                <a:solidFill>
                  <a:srgbClr val="C00000"/>
                </a:solidFill>
              </a:rPr>
              <a:t>CORE Group Home-Based Care Task Force Co-Chairs</a:t>
            </a:r>
          </a:p>
          <a:p>
            <a:pPr marL="0" indent="0">
              <a:buNone/>
            </a:pPr>
            <a:endParaRPr lang="en-US" sz="900" b="1" dirty="0">
              <a:solidFill>
                <a:srgbClr val="C00000"/>
              </a:solidFill>
            </a:endParaRPr>
          </a:p>
          <a:p>
            <a:pPr marL="0" indent="0">
              <a:buNone/>
            </a:pPr>
            <a:r>
              <a:rPr lang="en-US" b="1" dirty="0"/>
              <a:t>Barbara Muffoletto</a:t>
            </a:r>
            <a:r>
              <a:rPr lang="en-US" dirty="0"/>
              <a:t>, Program Manager, of </a:t>
            </a:r>
            <a:r>
              <a:rPr lang="en-US" b="1" dirty="0"/>
              <a:t>Curamericas Global, </a:t>
            </a:r>
            <a:r>
              <a:rPr lang="en-US" dirty="0"/>
              <a:t>and </a:t>
            </a:r>
            <a:r>
              <a:rPr lang="en-US" b="1" dirty="0"/>
              <a:t>Nicole Grable</a:t>
            </a:r>
            <a:r>
              <a:rPr lang="en-US" dirty="0"/>
              <a:t>, Social and Behavior Change Consultant, COVID-19 Technical Response Unit, </a:t>
            </a:r>
            <a:r>
              <a:rPr lang="en-US" b="1" dirty="0"/>
              <a:t>Mercy Corps</a:t>
            </a:r>
            <a:r>
              <a:rPr lang="en-US" dirty="0"/>
              <a:t> will provide a presentation of HBC Task Force Work, including an overall framing of the issue of HBC.</a:t>
            </a:r>
            <a:r>
              <a:rPr lang="en-US" sz="1100" dirty="0"/>
              <a:t> </a:t>
            </a:r>
          </a:p>
          <a:p>
            <a:pPr marL="0" lvl="0" indent="0">
              <a:buNone/>
            </a:pPr>
            <a:endParaRPr lang="en-US" sz="1000" dirty="0"/>
          </a:p>
          <a:p>
            <a:pPr marL="0" indent="0">
              <a:buNone/>
            </a:pPr>
            <a:r>
              <a:rPr lang="en-US" b="1" dirty="0">
                <a:solidFill>
                  <a:srgbClr val="C00000"/>
                </a:solidFill>
              </a:rPr>
              <a:t>Case #1: </a:t>
            </a:r>
            <a:r>
              <a:rPr lang="en-US" dirty="0"/>
              <a:t>“Community and Facility-based Provider Training or Discharge Accompaniment” presented by </a:t>
            </a:r>
            <a:r>
              <a:rPr lang="en-US" b="1" dirty="0" err="1"/>
              <a:t>Rumbidzai</a:t>
            </a:r>
            <a:r>
              <a:rPr lang="en-US" b="1" dirty="0"/>
              <a:t> </a:t>
            </a:r>
            <a:r>
              <a:rPr lang="en-US" b="1" dirty="0" err="1"/>
              <a:t>Chimukangara</a:t>
            </a:r>
            <a:r>
              <a:rPr lang="en-US" b="1" dirty="0"/>
              <a:t>,</a:t>
            </a:r>
            <a:r>
              <a:rPr lang="en-US" dirty="0"/>
              <a:t> Health Promotion Manager and Risk Communication and Community Engagement Pillar, COVID-19 Response, </a:t>
            </a:r>
            <a:r>
              <a:rPr lang="en-US" b="1" dirty="0"/>
              <a:t>Zimbabwe Ministry of Health and Child Care.</a:t>
            </a:r>
          </a:p>
          <a:p>
            <a:pPr marL="0" indent="0">
              <a:buNone/>
            </a:pPr>
            <a:endParaRPr lang="en-US" sz="1100" b="1" dirty="0"/>
          </a:p>
          <a:p>
            <a:pPr marL="0" indent="0">
              <a:buNone/>
            </a:pPr>
            <a:r>
              <a:rPr lang="en-US" b="1" dirty="0">
                <a:solidFill>
                  <a:srgbClr val="C00000"/>
                </a:solidFill>
              </a:rPr>
              <a:t>Case #2: </a:t>
            </a:r>
            <a:r>
              <a:rPr lang="en-US" dirty="0"/>
              <a:t>“Digital Tools for Containment, Mitigation, Support and Recovery Efforts” based on CORE Group Home-Based Care Guidelines presented                               by </a:t>
            </a:r>
            <a:r>
              <a:rPr lang="en-US" b="1" dirty="0"/>
              <a:t>Helen Olsen, </a:t>
            </a:r>
            <a:r>
              <a:rPr lang="en-US" dirty="0"/>
              <a:t>Impact Manager, </a:t>
            </a:r>
            <a:r>
              <a:rPr lang="en-US" b="1" dirty="0"/>
              <a:t>Medic Mobile.</a:t>
            </a:r>
            <a:endParaRPr lang="en-US" dirty="0"/>
          </a:p>
          <a:p>
            <a:pPr marL="0" indent="0">
              <a:buNone/>
            </a:pPr>
            <a:endParaRPr lang="en-US" dirty="0"/>
          </a:p>
          <a:p>
            <a:pPr marL="0" indent="0">
              <a:buNone/>
            </a:pPr>
            <a:endParaRPr lang="en-US" dirty="0"/>
          </a:p>
          <a:p>
            <a:pPr marL="0" indent="0">
              <a:buNone/>
            </a:pPr>
            <a:endParaRPr lang="en-US" b="1" dirty="0"/>
          </a:p>
          <a:p>
            <a:pPr marL="0" indent="0">
              <a:buNone/>
            </a:pPr>
            <a:endParaRPr lang="en-US" dirty="0"/>
          </a:p>
          <a:p>
            <a:pPr marL="0" indent="0">
              <a:buNone/>
            </a:pPr>
            <a:endParaRPr lang="en-US" sz="4000" b="1" dirty="0">
              <a:solidFill>
                <a:srgbClr val="C00000"/>
              </a:solidFill>
            </a:endParaRPr>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066800"/>
          </a:xfrm>
        </p:spPr>
        <p:txBody>
          <a:bodyPr>
            <a:normAutofit/>
          </a:bodyPr>
          <a:lstStyle/>
          <a:p>
            <a:r>
              <a:rPr lang="en-US" sz="4800" b="1" dirty="0">
                <a:solidFill>
                  <a:schemeClr val="bg1"/>
                </a:solidFill>
              </a:rPr>
              <a:t>Guest Speakers and Case Study Presenters</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8500" y="5705285"/>
            <a:ext cx="1005710" cy="943356"/>
          </a:xfrm>
          <a:prstGeom prst="rect">
            <a:avLst/>
          </a:prstGeom>
        </p:spPr>
      </p:pic>
    </p:spTree>
    <p:extLst>
      <p:ext uri="{BB962C8B-B14F-4D97-AF65-F5344CB8AC3E}">
        <p14:creationId xmlns:p14="http://schemas.microsoft.com/office/powerpoint/2010/main" val="3909601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a:spLocks noGrp="1"/>
          </p:cNvSpPr>
          <p:nvPr>
            <p:ph type="title"/>
          </p:nvPr>
        </p:nvSpPr>
        <p:spPr>
          <a:xfrm>
            <a:off x="972600" y="1758200"/>
            <a:ext cx="10251600" cy="713600"/>
          </a:xfrm>
          <a:prstGeom prst="rect">
            <a:avLst/>
          </a:prstGeom>
        </p:spPr>
        <p:txBody>
          <a:bodyPr spcFirstLastPara="1" vert="horz" wrap="square" lIns="121900" tIns="121900" rIns="121900" bIns="121900" rtlCol="0" anchor="t" anchorCtr="0">
            <a:noAutofit/>
          </a:bodyPr>
          <a:lstStyle/>
          <a:p>
            <a:r>
              <a:rPr lang="en" sz="4400" dirty="0">
                <a:solidFill>
                  <a:schemeClr val="tx1">
                    <a:lumMod val="50000"/>
                    <a:lumOff val="50000"/>
                  </a:schemeClr>
                </a:solidFill>
                <a:latin typeface="Futura Medium" panose="020B0602020204020303" pitchFamily="34" charset="-79"/>
                <a:cs typeface="Futura Medium" panose="020B0602020204020303" pitchFamily="34" charset="-79"/>
              </a:rPr>
              <a:t>Using the CORE Reference Guide</a:t>
            </a:r>
            <a:endParaRPr sz="4400"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71" name="Google Shape;171;p19"/>
          <p:cNvSpPr txBox="1">
            <a:spLocks noGrp="1"/>
          </p:cNvSpPr>
          <p:nvPr>
            <p:ph type="body" idx="1"/>
          </p:nvPr>
        </p:nvSpPr>
        <p:spPr>
          <a:xfrm>
            <a:off x="972600" y="2771833"/>
            <a:ext cx="10251600" cy="3014800"/>
          </a:xfrm>
          <a:prstGeom prst="rect">
            <a:avLst/>
          </a:prstGeom>
        </p:spPr>
        <p:txBody>
          <a:bodyPr spcFirstLastPara="1" vert="horz" wrap="square" lIns="121900" tIns="121900" rIns="121900" bIns="121900" rtlCol="0" anchor="t" anchorCtr="0">
            <a:noAutofit/>
          </a:bodyPr>
          <a:lstStyle/>
          <a:p>
            <a:pPr marL="0" indent="0">
              <a:buNone/>
            </a:pPr>
            <a:r>
              <a:rPr lang="en" sz="2000" dirty="0">
                <a:solidFill>
                  <a:schemeClr val="tx1">
                    <a:lumMod val="50000"/>
                    <a:lumOff val="50000"/>
                  </a:schemeClr>
                </a:solidFill>
                <a:latin typeface="+mj-lt"/>
              </a:rPr>
              <a:t>The COVID-19 pandemic offers an </a:t>
            </a:r>
            <a:r>
              <a:rPr lang="en" sz="2000" b="1" dirty="0">
                <a:solidFill>
                  <a:schemeClr val="tx1">
                    <a:lumMod val="50000"/>
                    <a:lumOff val="50000"/>
                  </a:schemeClr>
                </a:solidFill>
                <a:latin typeface="+mj-lt"/>
              </a:rPr>
              <a:t>opportunity to think critically about maintaining existing health services and responding to the direct effects of the pandemic</a:t>
            </a:r>
            <a:r>
              <a:rPr lang="en" sz="2000" dirty="0">
                <a:solidFill>
                  <a:schemeClr val="tx1">
                    <a:lumMod val="50000"/>
                    <a:lumOff val="50000"/>
                  </a:schemeClr>
                </a:solidFill>
                <a:latin typeface="+mj-lt"/>
              </a:rPr>
              <a:t>, particularly in communities at the last mile. </a:t>
            </a:r>
            <a:endParaRPr sz="2000" dirty="0">
              <a:solidFill>
                <a:schemeClr val="tx1">
                  <a:lumMod val="50000"/>
                  <a:lumOff val="50000"/>
                </a:schemeClr>
              </a:solidFill>
              <a:latin typeface="+mj-lt"/>
            </a:endParaRPr>
          </a:p>
          <a:p>
            <a:pPr marL="0" indent="0">
              <a:spcBef>
                <a:spcPts val="2133"/>
              </a:spcBef>
              <a:buNone/>
            </a:pPr>
            <a:r>
              <a:rPr lang="en" sz="2000" dirty="0">
                <a:solidFill>
                  <a:schemeClr val="tx1">
                    <a:lumMod val="50000"/>
                    <a:lumOff val="50000"/>
                  </a:schemeClr>
                </a:solidFill>
                <a:latin typeface="+mj-lt"/>
              </a:rPr>
              <a:t>Our teams have joined together to design an application to support </a:t>
            </a:r>
            <a:r>
              <a:rPr lang="en" sz="2000" b="1" dirty="0">
                <a:solidFill>
                  <a:schemeClr val="tx1">
                    <a:lumMod val="50000"/>
                    <a:lumOff val="50000"/>
                  </a:schemeClr>
                </a:solidFill>
                <a:latin typeface="+mj-lt"/>
              </a:rPr>
              <a:t>home-based care </a:t>
            </a:r>
            <a:r>
              <a:rPr lang="en" sz="2000" dirty="0">
                <a:solidFill>
                  <a:schemeClr val="tx1">
                    <a:lumMod val="50000"/>
                    <a:lumOff val="50000"/>
                  </a:schemeClr>
                </a:solidFill>
                <a:latin typeface="+mj-lt"/>
              </a:rPr>
              <a:t>during COVID-19 with an initial focus on </a:t>
            </a:r>
            <a:r>
              <a:rPr lang="en" sz="2000" b="1" dirty="0">
                <a:solidFill>
                  <a:schemeClr val="tx1">
                    <a:lumMod val="50000"/>
                    <a:lumOff val="50000"/>
                  </a:schemeClr>
                </a:solidFill>
                <a:latin typeface="+mj-lt"/>
              </a:rPr>
              <a:t>direct effects</a:t>
            </a:r>
            <a:r>
              <a:rPr lang="en" sz="2000" dirty="0">
                <a:solidFill>
                  <a:schemeClr val="tx1">
                    <a:lumMod val="50000"/>
                    <a:lumOff val="50000"/>
                  </a:schemeClr>
                </a:solidFill>
                <a:latin typeface="+mj-lt"/>
              </a:rPr>
              <a:t> of COVID-19. The CORE reference guide provided a clear template for thinking about the </a:t>
            </a:r>
            <a:r>
              <a:rPr lang="en" sz="2000" b="1" dirty="0">
                <a:solidFill>
                  <a:schemeClr val="tx1">
                    <a:lumMod val="50000"/>
                    <a:lumOff val="50000"/>
                  </a:schemeClr>
                </a:solidFill>
                <a:latin typeface="+mj-lt"/>
              </a:rPr>
              <a:t>paired need for care provision workflows + supportive education.</a:t>
            </a:r>
            <a:endParaRPr sz="2000" b="1" dirty="0">
              <a:solidFill>
                <a:schemeClr val="tx1">
                  <a:lumMod val="50000"/>
                  <a:lumOff val="50000"/>
                </a:schemeClr>
              </a:solidFill>
              <a:latin typeface="+mj-lt"/>
            </a:endParaRPr>
          </a:p>
          <a:p>
            <a:pPr marL="0" indent="0">
              <a:spcBef>
                <a:spcPts val="2133"/>
              </a:spcBef>
              <a:spcAft>
                <a:spcPts val="2133"/>
              </a:spcAft>
              <a:buNone/>
            </a:pPr>
            <a:r>
              <a:rPr lang="en" sz="2000" dirty="0">
                <a:solidFill>
                  <a:schemeClr val="tx1">
                    <a:lumMod val="50000"/>
                    <a:lumOff val="50000"/>
                  </a:schemeClr>
                </a:solidFill>
                <a:latin typeface="+mj-lt"/>
              </a:rPr>
              <a:t>This application is designed to provide </a:t>
            </a:r>
            <a:r>
              <a:rPr lang="en" sz="2000" b="1" dirty="0">
                <a:solidFill>
                  <a:schemeClr val="tx1">
                    <a:lumMod val="50000"/>
                    <a:lumOff val="50000"/>
                  </a:schemeClr>
                </a:solidFill>
                <a:latin typeface="+mj-lt"/>
              </a:rPr>
              <a:t>education, training, </a:t>
            </a:r>
            <a:r>
              <a:rPr lang="en" sz="2000" dirty="0">
                <a:solidFill>
                  <a:schemeClr val="tx1">
                    <a:lumMod val="50000"/>
                    <a:lumOff val="50000"/>
                  </a:schemeClr>
                </a:solidFill>
                <a:latin typeface="+mj-lt"/>
              </a:rPr>
              <a:t>and ongoing support </a:t>
            </a:r>
            <a:r>
              <a:rPr lang="en" sz="2000" b="1" dirty="0">
                <a:solidFill>
                  <a:schemeClr val="tx1">
                    <a:lumMod val="50000"/>
                    <a:lumOff val="50000"/>
                  </a:schemeClr>
                </a:solidFill>
                <a:latin typeface="+mj-lt"/>
              </a:rPr>
              <a:t>for care provision to facilitate home-based care</a:t>
            </a:r>
            <a:r>
              <a:rPr lang="en" sz="2000" dirty="0">
                <a:solidFill>
                  <a:schemeClr val="tx1">
                    <a:lumMod val="50000"/>
                    <a:lumOff val="50000"/>
                  </a:schemeClr>
                </a:solidFill>
                <a:latin typeface="+mj-lt"/>
              </a:rPr>
              <a:t>, as well as communication between FLWs, households, and individual patients. </a:t>
            </a:r>
            <a:endParaRPr sz="2000" dirty="0">
              <a:solidFill>
                <a:schemeClr val="tx1">
                  <a:lumMod val="50000"/>
                  <a:lumOff val="50000"/>
                </a:schemeClr>
              </a:solidFill>
              <a:latin typeface="+mj-lt"/>
            </a:endParaRPr>
          </a:p>
        </p:txBody>
      </p:sp>
    </p:spTree>
    <p:extLst>
      <p:ext uri="{BB962C8B-B14F-4D97-AF65-F5344CB8AC3E}">
        <p14:creationId xmlns:p14="http://schemas.microsoft.com/office/powerpoint/2010/main" val="3964112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0"/>
          <p:cNvSpPr txBox="1">
            <a:spLocks noGrp="1"/>
          </p:cNvSpPr>
          <p:nvPr>
            <p:ph type="title"/>
          </p:nvPr>
        </p:nvSpPr>
        <p:spPr>
          <a:xfrm>
            <a:off x="397300" y="240700"/>
            <a:ext cx="7460000" cy="1122400"/>
          </a:xfrm>
          <a:prstGeom prst="rect">
            <a:avLst/>
          </a:prstGeom>
        </p:spPr>
        <p:txBody>
          <a:bodyPr spcFirstLastPara="1" vert="horz" wrap="square" lIns="121900" tIns="121900" rIns="121900" bIns="121900" rtlCol="0" anchor="ctr" anchorCtr="0">
            <a:noAutofit/>
          </a:bodyPr>
          <a:lstStyle/>
          <a:p>
            <a:r>
              <a:rPr lang="en" dirty="0">
                <a:solidFill>
                  <a:schemeClr val="tx1">
                    <a:lumMod val="50000"/>
                    <a:lumOff val="50000"/>
                  </a:schemeClr>
                </a:solidFill>
                <a:latin typeface="Futura Medium" panose="020B0602020204020303" pitchFamily="34" charset="-79"/>
                <a:cs typeface="Futura Medium" panose="020B0602020204020303" pitchFamily="34" charset="-79"/>
              </a:rPr>
              <a:t>A Shared Design for Home-Based Care</a:t>
            </a:r>
            <a:endParaRPr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77" name="Google Shape;177;p20"/>
          <p:cNvSpPr/>
          <p:nvPr/>
        </p:nvSpPr>
        <p:spPr>
          <a:xfrm>
            <a:off x="604100" y="1696300"/>
            <a:ext cx="602000" cy="73200"/>
          </a:xfrm>
          <a:prstGeom prst="roundRect">
            <a:avLst>
              <a:gd name="adj" fmla="val 16667"/>
            </a:avLst>
          </a:prstGeom>
          <a:solidFill>
            <a:schemeClr val="tx1">
              <a:lumMod val="50000"/>
              <a:lumOff val="50000"/>
            </a:schemeClr>
          </a:solidFill>
          <a:ln>
            <a:noFill/>
          </a:ln>
        </p:spPr>
        <p:txBody>
          <a:bodyPr spcFirstLastPara="1" wrap="square" lIns="121900" tIns="121900" rIns="121900" bIns="121900" anchor="ctr" anchorCtr="0">
            <a:noAutofit/>
          </a:bodyPr>
          <a:lstStyle/>
          <a:p>
            <a:endParaRPr sz="2400"/>
          </a:p>
        </p:txBody>
      </p:sp>
      <p:sp>
        <p:nvSpPr>
          <p:cNvPr id="178" name="Google Shape;178;p20"/>
          <p:cNvSpPr txBox="1">
            <a:spLocks noGrp="1"/>
          </p:cNvSpPr>
          <p:nvPr>
            <p:ph type="body" idx="4294967295"/>
          </p:nvPr>
        </p:nvSpPr>
        <p:spPr>
          <a:xfrm>
            <a:off x="479600" y="1968500"/>
            <a:ext cx="5067200" cy="4152800"/>
          </a:xfrm>
          <a:prstGeom prst="rect">
            <a:avLst/>
          </a:prstGeom>
        </p:spPr>
        <p:txBody>
          <a:bodyPr spcFirstLastPara="1" vert="horz" wrap="square" lIns="121900" tIns="121900" rIns="121900" bIns="121900" rtlCol="0" anchor="t" anchorCtr="0">
            <a:noAutofit/>
          </a:bodyPr>
          <a:lstStyle/>
          <a:p>
            <a:pPr marL="609585" indent="-406390">
              <a:spcBef>
                <a:spcPts val="0"/>
              </a:spcBef>
              <a:buSzPts val="1200"/>
              <a:buChar char="●"/>
            </a:pPr>
            <a:r>
              <a:rPr lang="en" sz="2000" dirty="0">
                <a:solidFill>
                  <a:schemeClr val="tx1">
                    <a:lumMod val="50000"/>
                    <a:lumOff val="50000"/>
                  </a:schemeClr>
                </a:solidFill>
                <a:latin typeface="+mj-lt"/>
              </a:rPr>
              <a:t>A key component of our work together has been curating a suite of </a:t>
            </a:r>
            <a:r>
              <a:rPr lang="en" sz="2000" b="1" dirty="0">
                <a:solidFill>
                  <a:schemeClr val="tx1">
                    <a:lumMod val="50000"/>
                    <a:lumOff val="50000"/>
                  </a:schemeClr>
                </a:solidFill>
                <a:latin typeface="+mj-lt"/>
              </a:rPr>
              <a:t>COVID-19 response applications </a:t>
            </a:r>
            <a:r>
              <a:rPr lang="en" sz="2000" dirty="0">
                <a:solidFill>
                  <a:schemeClr val="tx1">
                    <a:lumMod val="50000"/>
                    <a:lumOff val="50000"/>
                  </a:schemeClr>
                </a:solidFill>
                <a:latin typeface="+mj-lt"/>
              </a:rPr>
              <a:t>and highlighting opportunities for </a:t>
            </a:r>
            <a:r>
              <a:rPr lang="en" sz="2000" b="1" dirty="0">
                <a:solidFill>
                  <a:schemeClr val="tx1">
                    <a:lumMod val="50000"/>
                    <a:lumOff val="50000"/>
                  </a:schemeClr>
                </a:solidFill>
                <a:latin typeface="+mj-lt"/>
              </a:rPr>
              <a:t>shared design</a:t>
            </a:r>
            <a:endParaRPr sz="2000" b="1" dirty="0">
              <a:solidFill>
                <a:schemeClr val="tx1">
                  <a:lumMod val="50000"/>
                  <a:lumOff val="50000"/>
                </a:schemeClr>
              </a:solidFill>
              <a:latin typeface="+mj-lt"/>
            </a:endParaRPr>
          </a:p>
          <a:p>
            <a:pPr marL="609585" indent="-406390">
              <a:spcBef>
                <a:spcPts val="2133"/>
              </a:spcBef>
              <a:buSzPts val="1200"/>
              <a:buChar char="●"/>
            </a:pPr>
            <a:r>
              <a:rPr lang="en" sz="2000" b="1" dirty="0">
                <a:solidFill>
                  <a:schemeClr val="tx1">
                    <a:lumMod val="50000"/>
                    <a:lumOff val="50000"/>
                  </a:schemeClr>
                </a:solidFill>
                <a:latin typeface="+mj-lt"/>
              </a:rPr>
              <a:t>Home-Based Care</a:t>
            </a:r>
            <a:r>
              <a:rPr lang="en" sz="2000" dirty="0">
                <a:solidFill>
                  <a:schemeClr val="tx1">
                    <a:lumMod val="50000"/>
                    <a:lumOff val="50000"/>
                  </a:schemeClr>
                </a:solidFill>
                <a:latin typeface="+mj-lt"/>
              </a:rPr>
              <a:t> was a clear opportunity to create a shared design for an app enabled by the global reach of </a:t>
            </a:r>
            <a:r>
              <a:rPr lang="en" sz="2000" dirty="0" err="1">
                <a:solidFill>
                  <a:schemeClr val="tx1">
                    <a:lumMod val="50000"/>
                    <a:lumOff val="50000"/>
                  </a:schemeClr>
                </a:solidFill>
                <a:latin typeface="+mj-lt"/>
              </a:rPr>
              <a:t>CommCare</a:t>
            </a:r>
            <a:r>
              <a:rPr lang="en" sz="2000" dirty="0">
                <a:solidFill>
                  <a:schemeClr val="tx1">
                    <a:lumMod val="50000"/>
                    <a:lumOff val="50000"/>
                  </a:schemeClr>
                </a:solidFill>
                <a:latin typeface="+mj-lt"/>
              </a:rPr>
              <a:t> and CHT</a:t>
            </a:r>
            <a:endParaRPr sz="2000" dirty="0">
              <a:solidFill>
                <a:schemeClr val="tx1">
                  <a:lumMod val="50000"/>
                  <a:lumOff val="50000"/>
                </a:schemeClr>
              </a:solidFill>
              <a:latin typeface="+mj-lt"/>
            </a:endParaRPr>
          </a:p>
          <a:p>
            <a:pPr marL="609585" indent="-406390">
              <a:spcBef>
                <a:spcPts val="2133"/>
              </a:spcBef>
              <a:spcAft>
                <a:spcPts val="2133"/>
              </a:spcAft>
              <a:buSzPts val="1200"/>
              <a:buChar char="●"/>
            </a:pPr>
            <a:r>
              <a:rPr lang="en" sz="2000" dirty="0">
                <a:solidFill>
                  <a:schemeClr val="tx1">
                    <a:lumMod val="50000"/>
                    <a:lumOff val="50000"/>
                  </a:schemeClr>
                </a:solidFill>
                <a:latin typeface="+mj-lt"/>
              </a:rPr>
              <a:t>Our team of </a:t>
            </a:r>
            <a:r>
              <a:rPr lang="en" sz="2000" b="1" dirty="0" err="1">
                <a:solidFill>
                  <a:schemeClr val="tx1">
                    <a:lumMod val="50000"/>
                    <a:lumOff val="50000"/>
                  </a:schemeClr>
                </a:solidFill>
                <a:latin typeface="+mj-lt"/>
              </a:rPr>
              <a:t>Dimagi</a:t>
            </a:r>
            <a:r>
              <a:rPr lang="en" sz="2000" b="1" dirty="0">
                <a:solidFill>
                  <a:schemeClr val="tx1">
                    <a:lumMod val="50000"/>
                    <a:lumOff val="50000"/>
                  </a:schemeClr>
                </a:solidFill>
                <a:latin typeface="+mj-lt"/>
              </a:rPr>
              <a:t> and Medic Mobile staff </a:t>
            </a:r>
            <a:r>
              <a:rPr lang="en" sz="2000" dirty="0">
                <a:solidFill>
                  <a:schemeClr val="tx1">
                    <a:lumMod val="50000"/>
                    <a:lumOff val="50000"/>
                  </a:schemeClr>
                </a:solidFill>
                <a:latin typeface="+mj-lt"/>
              </a:rPr>
              <a:t>opted to use the </a:t>
            </a:r>
            <a:r>
              <a:rPr lang="en" sz="2000" b="1" dirty="0">
                <a:solidFill>
                  <a:schemeClr val="tx1">
                    <a:lumMod val="50000"/>
                    <a:lumOff val="50000"/>
                  </a:schemeClr>
                </a:solidFill>
                <a:latin typeface="+mj-lt"/>
              </a:rPr>
              <a:t>CORE Group’s Home-Based Care Reference Guide</a:t>
            </a:r>
            <a:r>
              <a:rPr lang="en" sz="2000" dirty="0">
                <a:solidFill>
                  <a:schemeClr val="tx1">
                    <a:lumMod val="50000"/>
                    <a:lumOff val="50000"/>
                  </a:schemeClr>
                </a:solidFill>
                <a:latin typeface="+mj-lt"/>
              </a:rPr>
              <a:t> as a blueprint for thinking through our design</a:t>
            </a:r>
            <a:endParaRPr sz="2000" dirty="0">
              <a:solidFill>
                <a:schemeClr val="tx1">
                  <a:lumMod val="50000"/>
                  <a:lumOff val="50000"/>
                </a:schemeClr>
              </a:solidFill>
              <a:highlight>
                <a:schemeClr val="lt1"/>
              </a:highlight>
              <a:latin typeface="+mj-lt"/>
            </a:endParaRPr>
          </a:p>
        </p:txBody>
      </p:sp>
      <p:pic>
        <p:nvPicPr>
          <p:cNvPr id="179" name="Google Shape;179;p20"/>
          <p:cNvPicPr preferRelativeResize="0"/>
          <p:nvPr/>
        </p:nvPicPr>
        <p:blipFill>
          <a:blip r:embed="rId3">
            <a:alphaModFix/>
          </a:blip>
          <a:stretch>
            <a:fillRect/>
          </a:stretch>
        </p:blipFill>
        <p:spPr>
          <a:xfrm>
            <a:off x="5703600" y="2555600"/>
            <a:ext cx="6365200" cy="2978600"/>
          </a:xfrm>
          <a:prstGeom prst="rect">
            <a:avLst/>
          </a:prstGeom>
          <a:noFill/>
          <a:ln>
            <a:noFill/>
          </a:ln>
        </p:spPr>
      </p:pic>
      <p:pic>
        <p:nvPicPr>
          <p:cNvPr id="180" name="Google Shape;180;p20"/>
          <p:cNvPicPr preferRelativeResize="0"/>
          <p:nvPr/>
        </p:nvPicPr>
        <p:blipFill rotWithShape="1">
          <a:blip r:embed="rId4">
            <a:alphaModFix/>
          </a:blip>
          <a:srcRect t="34298" b="27944"/>
          <a:stretch/>
        </p:blipFill>
        <p:spPr>
          <a:xfrm>
            <a:off x="8950934" y="288552"/>
            <a:ext cx="1903333" cy="548067"/>
          </a:xfrm>
          <a:prstGeom prst="rect">
            <a:avLst/>
          </a:prstGeom>
          <a:noFill/>
          <a:ln>
            <a:noFill/>
          </a:ln>
        </p:spPr>
      </p:pic>
      <p:pic>
        <p:nvPicPr>
          <p:cNvPr id="181" name="Google Shape;181;p20"/>
          <p:cNvPicPr preferRelativeResize="0"/>
          <p:nvPr/>
        </p:nvPicPr>
        <p:blipFill>
          <a:blip r:embed="rId5">
            <a:alphaModFix/>
          </a:blip>
          <a:stretch>
            <a:fillRect/>
          </a:stretch>
        </p:blipFill>
        <p:spPr>
          <a:xfrm>
            <a:off x="10999300" y="365901"/>
            <a:ext cx="804467" cy="393367"/>
          </a:xfrm>
          <a:prstGeom prst="rect">
            <a:avLst/>
          </a:prstGeom>
          <a:noFill/>
          <a:ln>
            <a:noFill/>
          </a:ln>
        </p:spPr>
      </p:pic>
    </p:spTree>
    <p:extLst>
      <p:ext uri="{BB962C8B-B14F-4D97-AF65-F5344CB8AC3E}">
        <p14:creationId xmlns:p14="http://schemas.microsoft.com/office/powerpoint/2010/main" val="2318867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1"/>
          <p:cNvSpPr txBox="1">
            <a:spLocks noGrp="1"/>
          </p:cNvSpPr>
          <p:nvPr>
            <p:ph type="title"/>
          </p:nvPr>
        </p:nvSpPr>
        <p:spPr>
          <a:xfrm>
            <a:off x="972600" y="1758200"/>
            <a:ext cx="10251200" cy="713600"/>
          </a:xfrm>
          <a:prstGeom prst="rect">
            <a:avLst/>
          </a:prstGeom>
        </p:spPr>
        <p:txBody>
          <a:bodyPr spcFirstLastPara="1" vert="horz" wrap="square" lIns="121900" tIns="121900" rIns="121900" bIns="121900" rtlCol="0" anchor="t" anchorCtr="0">
            <a:noAutofit/>
          </a:bodyPr>
          <a:lstStyle/>
          <a:p>
            <a:r>
              <a:rPr lang="en" sz="4400" dirty="0">
                <a:solidFill>
                  <a:schemeClr val="tx1">
                    <a:lumMod val="50000"/>
                    <a:lumOff val="50000"/>
                  </a:schemeClr>
                </a:solidFill>
                <a:latin typeface="Futura Medium" panose="020B0602020204020303" pitchFamily="34" charset="-79"/>
                <a:cs typeface="Futura Medium" panose="020B0602020204020303" pitchFamily="34" charset="-79"/>
              </a:rPr>
              <a:t>A Shared Design for Home-Based Care</a:t>
            </a:r>
            <a:endParaRPr sz="4400"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87" name="Google Shape;187;p21"/>
          <p:cNvSpPr txBox="1">
            <a:spLocks noGrp="1"/>
          </p:cNvSpPr>
          <p:nvPr>
            <p:ph type="body" idx="1"/>
          </p:nvPr>
        </p:nvSpPr>
        <p:spPr>
          <a:xfrm>
            <a:off x="972433" y="2771833"/>
            <a:ext cx="5032400" cy="3014800"/>
          </a:xfrm>
          <a:prstGeom prst="rect">
            <a:avLst/>
          </a:prstGeom>
        </p:spPr>
        <p:txBody>
          <a:bodyPr spcFirstLastPara="1" vert="horz" wrap="square" lIns="121900" tIns="121900" rIns="121900" bIns="121900" rtlCol="0" anchor="t" anchorCtr="0">
            <a:noAutofit/>
          </a:bodyPr>
          <a:lstStyle/>
          <a:p>
            <a:pPr marL="0" indent="0">
              <a:buNone/>
            </a:pPr>
            <a:r>
              <a:rPr lang="en" sz="2000" b="1" u="sng" dirty="0">
                <a:solidFill>
                  <a:schemeClr val="tx1">
                    <a:lumMod val="50000"/>
                    <a:lumOff val="50000"/>
                  </a:schemeClr>
                </a:solidFill>
                <a:latin typeface="Futura" panose="020B0602020204020303" pitchFamily="34" charset="-79"/>
                <a:cs typeface="Futura" panose="020B0602020204020303" pitchFamily="34" charset="-79"/>
              </a:rPr>
              <a:t>Care Provision Workflow</a:t>
            </a:r>
            <a:endParaRPr sz="2000" b="1" u="sng" dirty="0">
              <a:solidFill>
                <a:schemeClr val="tx1">
                  <a:lumMod val="50000"/>
                  <a:lumOff val="50000"/>
                </a:schemeClr>
              </a:solidFill>
              <a:latin typeface="Futura" panose="020B0602020204020303" pitchFamily="34" charset="-79"/>
              <a:cs typeface="Futura" panose="020B0602020204020303" pitchFamily="34" charset="-79"/>
            </a:endParaRPr>
          </a:p>
          <a:p>
            <a:pPr indent="-406390">
              <a:spcBef>
                <a:spcPts val="2133"/>
              </a:spcBef>
              <a:buSzPts val="1200"/>
            </a:pPr>
            <a:r>
              <a:rPr lang="en" sz="2000" b="1" dirty="0">
                <a:solidFill>
                  <a:schemeClr val="tx1">
                    <a:lumMod val="50000"/>
                    <a:lumOff val="50000"/>
                  </a:schemeClr>
                </a:solidFill>
                <a:latin typeface="+mj-lt"/>
              </a:rPr>
              <a:t>Patient Symptom Screening</a:t>
            </a:r>
            <a:endParaRPr sz="2000" b="1" dirty="0">
              <a:solidFill>
                <a:schemeClr val="tx1">
                  <a:lumMod val="50000"/>
                  <a:lumOff val="50000"/>
                </a:schemeClr>
              </a:solidFill>
              <a:latin typeface="+mj-lt"/>
            </a:endParaRPr>
          </a:p>
          <a:p>
            <a:pPr indent="-406390">
              <a:buSzPts val="1200"/>
            </a:pPr>
            <a:r>
              <a:rPr lang="en" sz="2000" b="1" dirty="0">
                <a:solidFill>
                  <a:schemeClr val="tx1">
                    <a:lumMod val="50000"/>
                    <a:lumOff val="50000"/>
                  </a:schemeClr>
                </a:solidFill>
                <a:latin typeface="+mj-lt"/>
              </a:rPr>
              <a:t>Home-Based Care Assessment</a:t>
            </a:r>
            <a:endParaRPr sz="2000" b="1" dirty="0">
              <a:solidFill>
                <a:schemeClr val="tx1">
                  <a:lumMod val="50000"/>
                  <a:lumOff val="50000"/>
                </a:schemeClr>
              </a:solidFill>
              <a:latin typeface="+mj-lt"/>
            </a:endParaRPr>
          </a:p>
          <a:p>
            <a:pPr indent="-406390">
              <a:buSzPts val="1200"/>
            </a:pPr>
            <a:r>
              <a:rPr lang="en" sz="2000" b="1" dirty="0">
                <a:solidFill>
                  <a:schemeClr val="tx1">
                    <a:lumMod val="50000"/>
                    <a:lumOff val="50000"/>
                  </a:schemeClr>
                </a:solidFill>
                <a:latin typeface="+mj-lt"/>
              </a:rPr>
              <a:t>Home-Based Care Follow-Ups</a:t>
            </a:r>
            <a:endParaRPr sz="2000" b="1" dirty="0">
              <a:solidFill>
                <a:schemeClr val="tx1">
                  <a:lumMod val="50000"/>
                  <a:lumOff val="50000"/>
                </a:schemeClr>
              </a:solidFill>
              <a:latin typeface="+mj-lt"/>
            </a:endParaRPr>
          </a:p>
          <a:p>
            <a:pPr indent="-406390">
              <a:buSzPts val="1200"/>
            </a:pPr>
            <a:r>
              <a:rPr lang="en" sz="2000" b="1" dirty="0">
                <a:solidFill>
                  <a:schemeClr val="tx1">
                    <a:lumMod val="50000"/>
                    <a:lumOff val="50000"/>
                  </a:schemeClr>
                </a:solidFill>
                <a:latin typeface="+mj-lt"/>
              </a:rPr>
              <a:t>Facility Referrals &amp; Follow-Ups</a:t>
            </a:r>
            <a:r>
              <a:rPr lang="en" sz="2000" dirty="0">
                <a:solidFill>
                  <a:schemeClr val="tx1">
                    <a:lumMod val="50000"/>
                    <a:lumOff val="50000"/>
                  </a:schemeClr>
                </a:solidFill>
                <a:latin typeface="+mj-lt"/>
              </a:rPr>
              <a:t>, </a:t>
            </a:r>
            <a:r>
              <a:rPr lang="en" sz="2000" i="1" dirty="0">
                <a:solidFill>
                  <a:schemeClr val="tx1">
                    <a:lumMod val="50000"/>
                    <a:lumOff val="50000"/>
                  </a:schemeClr>
                </a:solidFill>
                <a:latin typeface="+mj-lt"/>
              </a:rPr>
              <a:t>as needed given </a:t>
            </a:r>
            <a:r>
              <a:rPr lang="en" sz="2000" i="1" dirty="0" err="1">
                <a:solidFill>
                  <a:schemeClr val="tx1">
                    <a:lumMod val="50000"/>
                    <a:lumOff val="50000"/>
                  </a:schemeClr>
                </a:solidFill>
                <a:latin typeface="+mj-lt"/>
              </a:rPr>
              <a:t>MoH</a:t>
            </a:r>
            <a:r>
              <a:rPr lang="en" sz="2000" i="1" dirty="0">
                <a:solidFill>
                  <a:schemeClr val="tx1">
                    <a:lumMod val="50000"/>
                    <a:lumOff val="50000"/>
                  </a:schemeClr>
                </a:solidFill>
                <a:latin typeface="+mj-lt"/>
              </a:rPr>
              <a:t> and program referral protocols</a:t>
            </a:r>
            <a:endParaRPr sz="2000" i="1" dirty="0">
              <a:solidFill>
                <a:schemeClr val="tx1">
                  <a:lumMod val="50000"/>
                  <a:lumOff val="50000"/>
                </a:schemeClr>
              </a:solidFill>
              <a:latin typeface="+mj-lt"/>
            </a:endParaRPr>
          </a:p>
        </p:txBody>
      </p:sp>
      <p:sp>
        <p:nvSpPr>
          <p:cNvPr id="188" name="Google Shape;188;p21"/>
          <p:cNvSpPr txBox="1">
            <a:spLocks noGrp="1"/>
          </p:cNvSpPr>
          <p:nvPr>
            <p:ph type="body" idx="2"/>
          </p:nvPr>
        </p:nvSpPr>
        <p:spPr>
          <a:xfrm>
            <a:off x="6191472" y="2771833"/>
            <a:ext cx="5032400" cy="3014800"/>
          </a:xfrm>
          <a:prstGeom prst="rect">
            <a:avLst/>
          </a:prstGeom>
        </p:spPr>
        <p:txBody>
          <a:bodyPr spcFirstLastPara="1" vert="horz" wrap="square" lIns="121900" tIns="121900" rIns="121900" bIns="121900" rtlCol="0" anchor="t" anchorCtr="0">
            <a:noAutofit/>
          </a:bodyPr>
          <a:lstStyle/>
          <a:p>
            <a:pPr marL="0" indent="0">
              <a:buNone/>
            </a:pPr>
            <a:r>
              <a:rPr lang="en" sz="2000" b="1" u="sng" dirty="0">
                <a:solidFill>
                  <a:schemeClr val="tx1">
                    <a:lumMod val="50000"/>
                    <a:lumOff val="50000"/>
                  </a:schemeClr>
                </a:solidFill>
                <a:latin typeface="Futura" panose="020B0602020204020303" pitchFamily="34" charset="-79"/>
                <a:cs typeface="Futura" panose="020B0602020204020303" pitchFamily="34" charset="-79"/>
              </a:rPr>
              <a:t>Educational Modules</a:t>
            </a:r>
            <a:endParaRPr sz="2000" b="1" u="sng" dirty="0">
              <a:solidFill>
                <a:schemeClr val="tx1">
                  <a:lumMod val="50000"/>
                  <a:lumOff val="50000"/>
                </a:schemeClr>
              </a:solidFill>
              <a:latin typeface="Futura" panose="020B0602020204020303" pitchFamily="34" charset="-79"/>
              <a:cs typeface="Futura" panose="020B0602020204020303" pitchFamily="34" charset="-79"/>
            </a:endParaRPr>
          </a:p>
          <a:p>
            <a:pPr indent="-406390">
              <a:spcBef>
                <a:spcPts val="2133"/>
              </a:spcBef>
              <a:buSzPts val="1200"/>
            </a:pPr>
            <a:r>
              <a:rPr lang="en" sz="2000" b="1" dirty="0">
                <a:solidFill>
                  <a:schemeClr val="tx1">
                    <a:lumMod val="50000"/>
                    <a:lumOff val="50000"/>
                  </a:schemeClr>
                </a:solidFill>
                <a:latin typeface="+mj-lt"/>
              </a:rPr>
              <a:t>Introduction to COVID-19</a:t>
            </a:r>
            <a:endParaRPr sz="2000" b="1" dirty="0">
              <a:solidFill>
                <a:schemeClr val="tx1">
                  <a:lumMod val="50000"/>
                  <a:lumOff val="50000"/>
                </a:schemeClr>
              </a:solidFill>
              <a:latin typeface="+mj-lt"/>
            </a:endParaRPr>
          </a:p>
          <a:p>
            <a:pPr indent="-406390">
              <a:buSzPts val="1200"/>
            </a:pPr>
            <a:r>
              <a:rPr lang="en" sz="2000" b="1" dirty="0">
                <a:solidFill>
                  <a:schemeClr val="tx1">
                    <a:lumMod val="50000"/>
                    <a:lumOff val="50000"/>
                  </a:schemeClr>
                </a:solidFill>
                <a:latin typeface="+mj-lt"/>
              </a:rPr>
              <a:t>Introduction to Home-Based Care</a:t>
            </a:r>
            <a:endParaRPr sz="2000" b="1" dirty="0">
              <a:solidFill>
                <a:schemeClr val="tx1">
                  <a:lumMod val="50000"/>
                  <a:lumOff val="50000"/>
                </a:schemeClr>
              </a:solidFill>
              <a:latin typeface="+mj-lt"/>
            </a:endParaRPr>
          </a:p>
          <a:p>
            <a:pPr indent="-406390">
              <a:buSzPts val="1200"/>
            </a:pPr>
            <a:r>
              <a:rPr lang="en" sz="2000" b="1" dirty="0">
                <a:solidFill>
                  <a:schemeClr val="tx1">
                    <a:lumMod val="50000"/>
                    <a:lumOff val="50000"/>
                  </a:schemeClr>
                </a:solidFill>
                <a:latin typeface="+mj-lt"/>
              </a:rPr>
              <a:t>FLW Home-Based Care Education,</a:t>
            </a:r>
            <a:r>
              <a:rPr lang="en" sz="2000" dirty="0">
                <a:solidFill>
                  <a:schemeClr val="tx1">
                    <a:lumMod val="50000"/>
                    <a:lumOff val="50000"/>
                  </a:schemeClr>
                </a:solidFill>
                <a:latin typeface="+mj-lt"/>
              </a:rPr>
              <a:t> </a:t>
            </a:r>
            <a:r>
              <a:rPr lang="en" sz="2000" i="1" dirty="0">
                <a:solidFill>
                  <a:schemeClr val="tx1">
                    <a:lumMod val="50000"/>
                    <a:lumOff val="50000"/>
                  </a:schemeClr>
                </a:solidFill>
                <a:latin typeface="+mj-lt"/>
              </a:rPr>
              <a:t>use case specific</a:t>
            </a:r>
            <a:endParaRPr sz="2000" i="1" dirty="0">
              <a:solidFill>
                <a:schemeClr val="tx1">
                  <a:lumMod val="50000"/>
                  <a:lumOff val="50000"/>
                </a:schemeClr>
              </a:solidFill>
              <a:latin typeface="+mj-lt"/>
            </a:endParaRPr>
          </a:p>
          <a:p>
            <a:pPr indent="-406390">
              <a:buSzPts val="1200"/>
            </a:pPr>
            <a:r>
              <a:rPr lang="en" sz="2000" b="1" dirty="0">
                <a:solidFill>
                  <a:schemeClr val="tx1">
                    <a:lumMod val="50000"/>
                    <a:lumOff val="50000"/>
                  </a:schemeClr>
                </a:solidFill>
                <a:latin typeface="+mj-lt"/>
              </a:rPr>
              <a:t>Caretaker Preparedness Education, </a:t>
            </a:r>
            <a:r>
              <a:rPr lang="en" sz="2000" i="1" dirty="0">
                <a:solidFill>
                  <a:schemeClr val="tx1">
                    <a:lumMod val="50000"/>
                    <a:lumOff val="50000"/>
                  </a:schemeClr>
                </a:solidFill>
                <a:latin typeface="+mj-lt"/>
              </a:rPr>
              <a:t>use case specific</a:t>
            </a:r>
            <a:r>
              <a:rPr lang="en" sz="2000" dirty="0">
                <a:solidFill>
                  <a:schemeClr val="tx1">
                    <a:lumMod val="50000"/>
                    <a:lumOff val="50000"/>
                  </a:schemeClr>
                </a:solidFill>
                <a:latin typeface="+mj-lt"/>
              </a:rPr>
              <a:t> </a:t>
            </a:r>
            <a:endParaRPr sz="2000" dirty="0">
              <a:solidFill>
                <a:schemeClr val="tx1">
                  <a:lumMod val="50000"/>
                  <a:lumOff val="50000"/>
                </a:schemeClr>
              </a:solidFill>
              <a:latin typeface="+mj-lt"/>
            </a:endParaRPr>
          </a:p>
        </p:txBody>
      </p:sp>
    </p:spTree>
    <p:extLst>
      <p:ext uri="{BB962C8B-B14F-4D97-AF65-F5344CB8AC3E}">
        <p14:creationId xmlns:p14="http://schemas.microsoft.com/office/powerpoint/2010/main" val="1984328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2"/>
          <p:cNvSpPr txBox="1">
            <a:spLocks noGrp="1"/>
          </p:cNvSpPr>
          <p:nvPr>
            <p:ph type="title"/>
          </p:nvPr>
        </p:nvSpPr>
        <p:spPr>
          <a:xfrm>
            <a:off x="397300" y="443900"/>
            <a:ext cx="8213300" cy="1122400"/>
          </a:xfrm>
          <a:prstGeom prst="rect">
            <a:avLst/>
          </a:prstGeom>
        </p:spPr>
        <p:txBody>
          <a:bodyPr spcFirstLastPara="1" vert="horz" wrap="square" lIns="121900" tIns="121900" rIns="121900" bIns="121900" rtlCol="0" anchor="ctr" anchorCtr="0">
            <a:noAutofit/>
          </a:bodyPr>
          <a:lstStyle/>
          <a:p>
            <a:r>
              <a:rPr lang="en" dirty="0">
                <a:solidFill>
                  <a:schemeClr val="tx1">
                    <a:lumMod val="50000"/>
                    <a:lumOff val="50000"/>
                  </a:schemeClr>
                </a:solidFill>
                <a:latin typeface="Futura Medium" panose="020B0602020204020303" pitchFamily="34" charset="-79"/>
                <a:cs typeface="Futura Medium" panose="020B0602020204020303" pitchFamily="34" charset="-79"/>
              </a:rPr>
              <a:t>Aligning Monitoring for Home-Based Care</a:t>
            </a:r>
            <a:endParaRPr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94" name="Google Shape;194;p22"/>
          <p:cNvSpPr/>
          <p:nvPr/>
        </p:nvSpPr>
        <p:spPr>
          <a:xfrm>
            <a:off x="604100" y="1696300"/>
            <a:ext cx="602000" cy="73200"/>
          </a:xfrm>
          <a:prstGeom prst="roundRect">
            <a:avLst>
              <a:gd name="adj" fmla="val 16667"/>
            </a:avLst>
          </a:prstGeom>
          <a:solidFill>
            <a:schemeClr val="tx1">
              <a:lumMod val="50000"/>
              <a:lumOff val="50000"/>
            </a:schemeClr>
          </a:solidFill>
          <a:ln>
            <a:noFill/>
          </a:ln>
        </p:spPr>
        <p:txBody>
          <a:bodyPr spcFirstLastPara="1" wrap="square" lIns="121900" tIns="121900" rIns="121900" bIns="121900" anchor="ctr" anchorCtr="0">
            <a:noAutofit/>
          </a:bodyPr>
          <a:lstStyle/>
          <a:p>
            <a:endParaRPr sz="2400"/>
          </a:p>
        </p:txBody>
      </p:sp>
      <p:pic>
        <p:nvPicPr>
          <p:cNvPr id="195" name="Google Shape;195;p22"/>
          <p:cNvPicPr preferRelativeResize="0"/>
          <p:nvPr/>
        </p:nvPicPr>
        <p:blipFill rotWithShape="1">
          <a:blip r:embed="rId3">
            <a:alphaModFix/>
          </a:blip>
          <a:srcRect t="34298" b="27944"/>
          <a:stretch/>
        </p:blipFill>
        <p:spPr>
          <a:xfrm>
            <a:off x="8950934" y="288552"/>
            <a:ext cx="1903333" cy="548067"/>
          </a:xfrm>
          <a:prstGeom prst="rect">
            <a:avLst/>
          </a:prstGeom>
          <a:noFill/>
          <a:ln>
            <a:noFill/>
          </a:ln>
        </p:spPr>
      </p:pic>
      <p:pic>
        <p:nvPicPr>
          <p:cNvPr id="196" name="Google Shape;196;p22"/>
          <p:cNvPicPr preferRelativeResize="0"/>
          <p:nvPr/>
        </p:nvPicPr>
        <p:blipFill>
          <a:blip r:embed="rId4">
            <a:alphaModFix/>
          </a:blip>
          <a:stretch>
            <a:fillRect/>
          </a:stretch>
        </p:blipFill>
        <p:spPr>
          <a:xfrm>
            <a:off x="10999300" y="365901"/>
            <a:ext cx="804467" cy="393367"/>
          </a:xfrm>
          <a:prstGeom prst="rect">
            <a:avLst/>
          </a:prstGeom>
          <a:noFill/>
          <a:ln>
            <a:noFill/>
          </a:ln>
        </p:spPr>
      </p:pic>
      <p:sp>
        <p:nvSpPr>
          <p:cNvPr id="197" name="Google Shape;197;p22"/>
          <p:cNvSpPr txBox="1"/>
          <p:nvPr/>
        </p:nvSpPr>
        <p:spPr>
          <a:xfrm>
            <a:off x="415600" y="1943033"/>
            <a:ext cx="3872400" cy="4555200"/>
          </a:xfrm>
          <a:prstGeom prst="rect">
            <a:avLst/>
          </a:prstGeom>
          <a:noFill/>
          <a:ln>
            <a:noFill/>
          </a:ln>
        </p:spPr>
        <p:txBody>
          <a:bodyPr spcFirstLastPara="1" wrap="square" lIns="121900" tIns="121900" rIns="121900" bIns="121900" anchor="t" anchorCtr="0">
            <a:noAutofit/>
          </a:bodyPr>
          <a:lstStyle/>
          <a:p>
            <a:pPr>
              <a:lnSpc>
                <a:spcPct val="115000"/>
              </a:lnSpc>
              <a:buClr>
                <a:schemeClr val="accent6"/>
              </a:buClr>
              <a:buSzPts val="1100"/>
            </a:pPr>
            <a:r>
              <a:rPr lang="en" sz="1600" dirty="0">
                <a:solidFill>
                  <a:schemeClr val="tx1">
                    <a:lumMod val="65000"/>
                    <a:lumOff val="35000"/>
                  </a:schemeClr>
                </a:solidFill>
                <a:latin typeface="+mj-lt"/>
                <a:ea typeface="Nunito Sans"/>
                <a:cs typeface="Nunito Sans"/>
                <a:sym typeface="Nunito Sans"/>
              </a:rPr>
              <a:t>Creating </a:t>
            </a:r>
            <a:r>
              <a:rPr lang="en" sz="1600" b="1" dirty="0">
                <a:solidFill>
                  <a:schemeClr val="tx1">
                    <a:lumMod val="65000"/>
                    <a:lumOff val="35000"/>
                  </a:schemeClr>
                </a:solidFill>
                <a:latin typeface="+mj-lt"/>
                <a:ea typeface="Nunito Sans"/>
                <a:cs typeface="Nunito Sans"/>
                <a:sym typeface="Nunito Sans"/>
              </a:rPr>
              <a:t>shared monitoring framework across CHT and </a:t>
            </a:r>
            <a:r>
              <a:rPr lang="en" sz="1600" b="1" dirty="0" err="1">
                <a:solidFill>
                  <a:schemeClr val="tx1">
                    <a:lumMod val="65000"/>
                    <a:lumOff val="35000"/>
                  </a:schemeClr>
                </a:solidFill>
                <a:latin typeface="+mj-lt"/>
                <a:ea typeface="Nunito Sans"/>
                <a:cs typeface="Nunito Sans"/>
                <a:sym typeface="Nunito Sans"/>
              </a:rPr>
              <a:t>CommCare</a:t>
            </a:r>
            <a:r>
              <a:rPr lang="en" sz="1600" b="1" dirty="0">
                <a:solidFill>
                  <a:schemeClr val="tx1">
                    <a:lumMod val="65000"/>
                    <a:lumOff val="35000"/>
                  </a:schemeClr>
                </a:solidFill>
                <a:latin typeface="+mj-lt"/>
                <a:ea typeface="Nunito Sans"/>
                <a:cs typeface="Nunito Sans"/>
                <a:sym typeface="Nunito Sans"/>
              </a:rPr>
              <a:t> </a:t>
            </a:r>
            <a:r>
              <a:rPr lang="en" sz="1600" dirty="0">
                <a:solidFill>
                  <a:schemeClr val="tx1">
                    <a:lumMod val="65000"/>
                    <a:lumOff val="35000"/>
                  </a:schemeClr>
                </a:solidFill>
                <a:latin typeface="+mj-lt"/>
                <a:ea typeface="Nunito Sans"/>
                <a:cs typeface="Nunito Sans"/>
                <a:sym typeface="Nunito Sans"/>
              </a:rPr>
              <a:t>to capture process and outcome indicators for </a:t>
            </a:r>
            <a:r>
              <a:rPr lang="en" sz="1600" b="1" dirty="0">
                <a:solidFill>
                  <a:schemeClr val="tx1">
                    <a:lumMod val="65000"/>
                    <a:lumOff val="35000"/>
                  </a:schemeClr>
                </a:solidFill>
                <a:latin typeface="+mj-lt"/>
                <a:ea typeface="Nunito Sans"/>
                <a:cs typeface="Nunito Sans"/>
                <a:sym typeface="Nunito Sans"/>
              </a:rPr>
              <a:t>home-based care</a:t>
            </a:r>
            <a:r>
              <a:rPr lang="en" sz="1600" dirty="0">
                <a:solidFill>
                  <a:schemeClr val="tx1">
                    <a:lumMod val="65000"/>
                    <a:lumOff val="35000"/>
                  </a:schemeClr>
                </a:solidFill>
                <a:latin typeface="+mj-lt"/>
                <a:ea typeface="Nunito Sans"/>
                <a:cs typeface="Nunito Sans"/>
                <a:sym typeface="Nunito Sans"/>
              </a:rPr>
              <a:t>, as well as </a:t>
            </a:r>
            <a:r>
              <a:rPr lang="en" sz="1600" b="1" dirty="0">
                <a:solidFill>
                  <a:schemeClr val="tx1">
                    <a:lumMod val="65000"/>
                    <a:lumOff val="35000"/>
                  </a:schemeClr>
                </a:solidFill>
                <a:latin typeface="+mj-lt"/>
                <a:ea typeface="Nunito Sans"/>
                <a:cs typeface="Nunito Sans"/>
                <a:sym typeface="Nunito Sans"/>
              </a:rPr>
              <a:t>dashboard visualizations.</a:t>
            </a:r>
            <a:endParaRPr sz="1600" dirty="0">
              <a:solidFill>
                <a:schemeClr val="tx1">
                  <a:lumMod val="65000"/>
                  <a:lumOff val="35000"/>
                </a:schemeClr>
              </a:solidFill>
              <a:latin typeface="+mj-lt"/>
              <a:ea typeface="Nunito Sans"/>
              <a:cs typeface="Nunito Sans"/>
              <a:sym typeface="Nunito Sans"/>
            </a:endParaRPr>
          </a:p>
          <a:p>
            <a:pPr marL="609585" indent="-406390">
              <a:lnSpc>
                <a:spcPct val="115000"/>
              </a:lnSpc>
              <a:spcBef>
                <a:spcPts val="2133"/>
              </a:spcBef>
              <a:buClr>
                <a:srgbClr val="595959"/>
              </a:buClr>
              <a:buSzPts val="1200"/>
              <a:buFont typeface="Nunito Sans"/>
              <a:buChar char="●"/>
            </a:pPr>
            <a:r>
              <a:rPr lang="en" sz="1600" dirty="0">
                <a:solidFill>
                  <a:schemeClr val="tx1">
                    <a:lumMod val="65000"/>
                    <a:lumOff val="35000"/>
                  </a:schemeClr>
                </a:solidFill>
                <a:latin typeface="+mj-lt"/>
                <a:ea typeface="Nunito Sans"/>
                <a:cs typeface="Nunito Sans"/>
                <a:sym typeface="Nunito Sans"/>
              </a:rPr>
              <a:t>CHW training &amp; engagement</a:t>
            </a:r>
            <a:endParaRPr sz="1600" dirty="0">
              <a:solidFill>
                <a:schemeClr val="tx1">
                  <a:lumMod val="65000"/>
                  <a:lumOff val="35000"/>
                </a:schemeClr>
              </a:solidFill>
              <a:latin typeface="+mj-lt"/>
              <a:ea typeface="Nunito Sans"/>
              <a:cs typeface="Nunito Sans"/>
              <a:sym typeface="Nunito Sans"/>
            </a:endParaRPr>
          </a:p>
          <a:p>
            <a:pPr marL="609585" indent="-406390">
              <a:lnSpc>
                <a:spcPct val="115000"/>
              </a:lnSpc>
              <a:buClr>
                <a:schemeClr val="accent1"/>
              </a:buClr>
              <a:buSzPts val="1200"/>
              <a:buFont typeface="Nunito Sans"/>
              <a:buChar char="●"/>
            </a:pPr>
            <a:r>
              <a:rPr lang="en" sz="1600" dirty="0">
                <a:solidFill>
                  <a:schemeClr val="tx1">
                    <a:lumMod val="65000"/>
                    <a:lumOff val="35000"/>
                  </a:schemeClr>
                </a:solidFill>
                <a:latin typeface="+mj-lt"/>
                <a:ea typeface="Nunito Sans"/>
                <a:cs typeface="Nunito Sans"/>
                <a:sym typeface="Nunito Sans"/>
              </a:rPr>
              <a:t>Educational modules</a:t>
            </a:r>
            <a:endParaRPr sz="1600" dirty="0">
              <a:solidFill>
                <a:schemeClr val="tx1">
                  <a:lumMod val="65000"/>
                  <a:lumOff val="35000"/>
                </a:schemeClr>
              </a:solidFill>
              <a:latin typeface="+mj-lt"/>
              <a:ea typeface="Nunito Sans"/>
              <a:cs typeface="Nunito Sans"/>
              <a:sym typeface="Nunito Sans"/>
            </a:endParaRPr>
          </a:p>
          <a:p>
            <a:pPr marL="609585" indent="-406390">
              <a:lnSpc>
                <a:spcPct val="115000"/>
              </a:lnSpc>
              <a:buClr>
                <a:srgbClr val="595959"/>
              </a:buClr>
              <a:buSzPts val="1200"/>
              <a:buFont typeface="Nunito Sans"/>
              <a:buChar char="●"/>
            </a:pPr>
            <a:r>
              <a:rPr lang="en" sz="1600" dirty="0">
                <a:solidFill>
                  <a:schemeClr val="tx1">
                    <a:lumMod val="65000"/>
                    <a:lumOff val="35000"/>
                  </a:schemeClr>
                </a:solidFill>
                <a:latin typeface="+mj-lt"/>
                <a:ea typeface="Nunito Sans"/>
                <a:cs typeface="Nunito Sans"/>
                <a:sym typeface="Nunito Sans"/>
              </a:rPr>
              <a:t>Care provision modules</a:t>
            </a:r>
            <a:endParaRPr sz="1600" dirty="0">
              <a:solidFill>
                <a:schemeClr val="tx1">
                  <a:lumMod val="65000"/>
                  <a:lumOff val="35000"/>
                </a:schemeClr>
              </a:solidFill>
              <a:latin typeface="+mj-lt"/>
              <a:ea typeface="Nunito Sans"/>
              <a:cs typeface="Nunito Sans"/>
              <a:sym typeface="Nunito Sans"/>
            </a:endParaRPr>
          </a:p>
          <a:p>
            <a:pPr marL="1219170" lvl="1" indent="-397923">
              <a:lnSpc>
                <a:spcPct val="115000"/>
              </a:lnSpc>
              <a:buClr>
                <a:srgbClr val="595959"/>
              </a:buClr>
              <a:buSzPts val="1100"/>
              <a:buFont typeface="Nunito Sans"/>
              <a:buChar char="○"/>
            </a:pPr>
            <a:r>
              <a:rPr lang="en" sz="1467" i="1" dirty="0">
                <a:solidFill>
                  <a:schemeClr val="tx1">
                    <a:lumMod val="65000"/>
                    <a:lumOff val="35000"/>
                  </a:schemeClr>
                </a:solidFill>
                <a:latin typeface="+mj-lt"/>
                <a:ea typeface="Nunito Sans"/>
                <a:cs typeface="Nunito Sans"/>
                <a:sym typeface="Nunito Sans"/>
              </a:rPr>
              <a:t>Symptom screening</a:t>
            </a:r>
            <a:endParaRPr sz="1467" i="1" dirty="0">
              <a:solidFill>
                <a:schemeClr val="tx1">
                  <a:lumMod val="65000"/>
                  <a:lumOff val="35000"/>
                </a:schemeClr>
              </a:solidFill>
              <a:latin typeface="+mj-lt"/>
              <a:ea typeface="Nunito Sans"/>
              <a:cs typeface="Nunito Sans"/>
              <a:sym typeface="Nunito Sans"/>
            </a:endParaRPr>
          </a:p>
          <a:p>
            <a:pPr marL="1219170" lvl="1" indent="-397923">
              <a:lnSpc>
                <a:spcPct val="115000"/>
              </a:lnSpc>
              <a:buClr>
                <a:srgbClr val="595959"/>
              </a:buClr>
              <a:buSzPts val="1100"/>
              <a:buFont typeface="Nunito Sans"/>
              <a:buChar char="○"/>
            </a:pPr>
            <a:r>
              <a:rPr lang="en" sz="1467" i="1" dirty="0">
                <a:solidFill>
                  <a:schemeClr val="tx1">
                    <a:lumMod val="65000"/>
                    <a:lumOff val="35000"/>
                  </a:schemeClr>
                </a:solidFill>
                <a:latin typeface="+mj-lt"/>
                <a:ea typeface="Nunito Sans"/>
                <a:cs typeface="Nunito Sans"/>
                <a:sym typeface="Nunito Sans"/>
              </a:rPr>
              <a:t>Home-based care assessment</a:t>
            </a:r>
            <a:endParaRPr sz="1467" i="1" dirty="0">
              <a:solidFill>
                <a:schemeClr val="tx1">
                  <a:lumMod val="65000"/>
                  <a:lumOff val="35000"/>
                </a:schemeClr>
              </a:solidFill>
              <a:latin typeface="+mj-lt"/>
              <a:ea typeface="Nunito Sans"/>
              <a:cs typeface="Nunito Sans"/>
              <a:sym typeface="Nunito Sans"/>
            </a:endParaRPr>
          </a:p>
          <a:p>
            <a:pPr marL="1219170" lvl="1" indent="-397923">
              <a:lnSpc>
                <a:spcPct val="115000"/>
              </a:lnSpc>
              <a:buClr>
                <a:srgbClr val="595959"/>
              </a:buClr>
              <a:buSzPts val="1100"/>
              <a:buFont typeface="Nunito Sans"/>
              <a:buChar char="○"/>
            </a:pPr>
            <a:r>
              <a:rPr lang="en" sz="1467" i="1" dirty="0">
                <a:solidFill>
                  <a:schemeClr val="tx1">
                    <a:lumMod val="65000"/>
                    <a:lumOff val="35000"/>
                  </a:schemeClr>
                </a:solidFill>
                <a:latin typeface="+mj-lt"/>
                <a:ea typeface="Nunito Sans"/>
                <a:cs typeface="Nunito Sans"/>
                <a:sym typeface="Nunito Sans"/>
              </a:rPr>
              <a:t>Enrollment and follow-ups</a:t>
            </a:r>
            <a:endParaRPr sz="1467" i="1" dirty="0">
              <a:solidFill>
                <a:schemeClr val="tx1">
                  <a:lumMod val="65000"/>
                  <a:lumOff val="35000"/>
                </a:schemeClr>
              </a:solidFill>
              <a:latin typeface="+mj-lt"/>
              <a:ea typeface="Nunito Sans"/>
              <a:cs typeface="Nunito Sans"/>
              <a:sym typeface="Nunito Sans"/>
            </a:endParaRPr>
          </a:p>
          <a:p>
            <a:pPr>
              <a:lnSpc>
                <a:spcPct val="115000"/>
              </a:lnSpc>
              <a:spcBef>
                <a:spcPts val="2133"/>
              </a:spcBef>
              <a:spcAft>
                <a:spcPts val="2133"/>
              </a:spcAft>
            </a:pPr>
            <a:r>
              <a:rPr lang="en" sz="1600" b="1" dirty="0">
                <a:solidFill>
                  <a:srgbClr val="595959"/>
                </a:solidFill>
                <a:latin typeface="Futura Medium" panose="020B0602020204020303" pitchFamily="34" charset="-79"/>
                <a:ea typeface="Nunito Sans"/>
                <a:cs typeface="Futura Medium" panose="020B0602020204020303" pitchFamily="34" charset="-79"/>
                <a:sym typeface="Nunito Sans"/>
              </a:rPr>
              <a:t>Example dashboard from </a:t>
            </a:r>
            <a:r>
              <a:rPr lang="en" sz="1600" b="1" dirty="0" err="1">
                <a:solidFill>
                  <a:srgbClr val="595959"/>
                </a:solidFill>
                <a:latin typeface="Futura Medium" panose="020B0602020204020303" pitchFamily="34" charset="-79"/>
                <a:ea typeface="Nunito Sans"/>
                <a:cs typeface="Futura Medium" panose="020B0602020204020303" pitchFamily="34" charset="-79"/>
                <a:sym typeface="Nunito Sans"/>
              </a:rPr>
              <a:t>Dimagi</a:t>
            </a:r>
            <a:r>
              <a:rPr lang="en" sz="1600" b="1" dirty="0">
                <a:solidFill>
                  <a:srgbClr val="595959"/>
                </a:solidFill>
                <a:latin typeface="Futura Medium" panose="020B0602020204020303" pitchFamily="34" charset="-79"/>
                <a:ea typeface="Nunito Sans"/>
                <a:cs typeface="Futura Medium" panose="020B0602020204020303" pitchFamily="34" charset="-79"/>
                <a:sym typeface="Nunito Sans"/>
              </a:rPr>
              <a:t> → </a:t>
            </a:r>
            <a:endParaRPr sz="1600" b="1" dirty="0">
              <a:solidFill>
                <a:srgbClr val="595959"/>
              </a:solidFill>
              <a:latin typeface="Futura Medium" panose="020B0602020204020303" pitchFamily="34" charset="-79"/>
              <a:ea typeface="Nunito Sans"/>
              <a:cs typeface="Futura Medium" panose="020B0602020204020303" pitchFamily="34" charset="-79"/>
              <a:sym typeface="Nunito Sans"/>
            </a:endParaRPr>
          </a:p>
        </p:txBody>
      </p:sp>
      <p:grpSp>
        <p:nvGrpSpPr>
          <p:cNvPr id="198" name="Google Shape;198;p22"/>
          <p:cNvGrpSpPr/>
          <p:nvPr/>
        </p:nvGrpSpPr>
        <p:grpSpPr>
          <a:xfrm>
            <a:off x="3247467" y="1667900"/>
            <a:ext cx="9131163" cy="5207069"/>
            <a:chOff x="2295625" y="1327125"/>
            <a:chExt cx="6848372" cy="3905302"/>
          </a:xfrm>
        </p:grpSpPr>
        <p:pic>
          <p:nvPicPr>
            <p:cNvPr id="199" name="Google Shape;199;p22"/>
            <p:cNvPicPr preferRelativeResize="0"/>
            <p:nvPr/>
          </p:nvPicPr>
          <p:blipFill>
            <a:blip r:embed="rId5">
              <a:alphaModFix/>
            </a:blip>
            <a:stretch>
              <a:fillRect/>
            </a:stretch>
          </p:blipFill>
          <p:spPr>
            <a:xfrm>
              <a:off x="2295625" y="1327125"/>
              <a:ext cx="6848372" cy="3905302"/>
            </a:xfrm>
            <a:prstGeom prst="rect">
              <a:avLst/>
            </a:prstGeom>
            <a:noFill/>
            <a:ln>
              <a:noFill/>
            </a:ln>
          </p:spPr>
        </p:pic>
        <p:sp>
          <p:nvSpPr>
            <p:cNvPr id="200" name="Google Shape;200;p22"/>
            <p:cNvSpPr/>
            <p:nvPr/>
          </p:nvSpPr>
          <p:spPr>
            <a:xfrm>
              <a:off x="3497575" y="1775850"/>
              <a:ext cx="4459800" cy="2815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01" name="Google Shape;201;p22"/>
            <p:cNvPicPr preferRelativeResize="0"/>
            <p:nvPr/>
          </p:nvPicPr>
          <p:blipFill>
            <a:blip r:embed="rId6">
              <a:alphaModFix/>
            </a:blip>
            <a:stretch>
              <a:fillRect/>
            </a:stretch>
          </p:blipFill>
          <p:spPr>
            <a:xfrm>
              <a:off x="3489912" y="1775850"/>
              <a:ext cx="4459800" cy="2404175"/>
            </a:xfrm>
            <a:prstGeom prst="rect">
              <a:avLst/>
            </a:prstGeom>
            <a:noFill/>
            <a:ln>
              <a:noFill/>
            </a:ln>
          </p:spPr>
        </p:pic>
      </p:grpSp>
    </p:spTree>
    <p:extLst>
      <p:ext uri="{BB962C8B-B14F-4D97-AF65-F5344CB8AC3E}">
        <p14:creationId xmlns:p14="http://schemas.microsoft.com/office/powerpoint/2010/main" val="1146093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3"/>
          <p:cNvSpPr txBox="1">
            <a:spLocks noGrp="1"/>
          </p:cNvSpPr>
          <p:nvPr>
            <p:ph type="title"/>
          </p:nvPr>
        </p:nvSpPr>
        <p:spPr>
          <a:xfrm>
            <a:off x="972600" y="1758200"/>
            <a:ext cx="10251600" cy="713600"/>
          </a:xfrm>
          <a:prstGeom prst="rect">
            <a:avLst/>
          </a:prstGeom>
        </p:spPr>
        <p:txBody>
          <a:bodyPr spcFirstLastPara="1" vert="horz" wrap="square" lIns="121900" tIns="121900" rIns="121900" bIns="121900" rtlCol="0" anchor="t" anchorCtr="0">
            <a:noAutofit/>
          </a:bodyPr>
          <a:lstStyle/>
          <a:p>
            <a:r>
              <a:rPr lang="en" sz="4400" b="1" dirty="0">
                <a:solidFill>
                  <a:schemeClr val="tx1">
                    <a:lumMod val="50000"/>
                    <a:lumOff val="50000"/>
                  </a:schemeClr>
                </a:solidFill>
                <a:latin typeface="Futura Medium" panose="020B0602020204020303" pitchFamily="34" charset="-79"/>
                <a:cs typeface="Futura Medium" panose="020B0602020204020303" pitchFamily="34" charset="-79"/>
              </a:rPr>
              <a:t>Extending Beyond COVID-19 Use Case</a:t>
            </a:r>
            <a:endParaRPr sz="4400" b="1"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207" name="Google Shape;207;p23"/>
          <p:cNvSpPr txBox="1">
            <a:spLocks noGrp="1"/>
          </p:cNvSpPr>
          <p:nvPr>
            <p:ph type="body" idx="1"/>
          </p:nvPr>
        </p:nvSpPr>
        <p:spPr>
          <a:xfrm>
            <a:off x="972600" y="2771833"/>
            <a:ext cx="10251600" cy="3014800"/>
          </a:xfrm>
          <a:prstGeom prst="rect">
            <a:avLst/>
          </a:prstGeom>
        </p:spPr>
        <p:txBody>
          <a:bodyPr spcFirstLastPara="1" vert="horz" wrap="square" lIns="121900" tIns="121900" rIns="121900" bIns="121900" rtlCol="0" anchor="t" anchorCtr="0">
            <a:noAutofit/>
          </a:bodyPr>
          <a:lstStyle/>
          <a:p>
            <a:pPr marL="0" indent="0">
              <a:buNone/>
            </a:pPr>
            <a:r>
              <a:rPr lang="en" sz="2000" dirty="0">
                <a:solidFill>
                  <a:schemeClr val="tx1">
                    <a:lumMod val="50000"/>
                    <a:lumOff val="50000"/>
                  </a:schemeClr>
                </a:solidFill>
                <a:latin typeface="+mj-lt"/>
              </a:rPr>
              <a:t>We believe that the app design and considerations for </a:t>
            </a:r>
            <a:r>
              <a:rPr lang="en" sz="2000" b="1" dirty="0">
                <a:solidFill>
                  <a:schemeClr val="tx1">
                    <a:lumMod val="50000"/>
                    <a:lumOff val="50000"/>
                  </a:schemeClr>
                </a:solidFill>
                <a:latin typeface="+mj-lt"/>
              </a:rPr>
              <a:t>home-based care</a:t>
            </a:r>
            <a:r>
              <a:rPr lang="en" sz="2000" dirty="0">
                <a:solidFill>
                  <a:schemeClr val="tx1">
                    <a:lumMod val="50000"/>
                    <a:lumOff val="50000"/>
                  </a:schemeClr>
                </a:solidFill>
                <a:latin typeface="+mj-lt"/>
              </a:rPr>
              <a:t> extend beyond COVID-19 to a post-pandemic context with a focus on </a:t>
            </a:r>
            <a:r>
              <a:rPr lang="en" sz="2000" b="1" dirty="0">
                <a:solidFill>
                  <a:schemeClr val="tx1">
                    <a:lumMod val="50000"/>
                    <a:lumOff val="50000"/>
                  </a:schemeClr>
                </a:solidFill>
                <a:latin typeface="+mj-lt"/>
              </a:rPr>
              <a:t>how best to support FLWs and strengthen health systems.</a:t>
            </a:r>
            <a:endParaRPr sz="2000" b="1" dirty="0">
              <a:solidFill>
                <a:schemeClr val="tx1">
                  <a:lumMod val="50000"/>
                  <a:lumOff val="50000"/>
                </a:schemeClr>
              </a:solidFill>
              <a:latin typeface="+mj-lt"/>
            </a:endParaRPr>
          </a:p>
          <a:p>
            <a:pPr marL="0" indent="0">
              <a:spcBef>
                <a:spcPts val="2133"/>
              </a:spcBef>
              <a:buNone/>
            </a:pPr>
            <a:r>
              <a:rPr lang="en" sz="2000" dirty="0">
                <a:solidFill>
                  <a:schemeClr val="tx1">
                    <a:lumMod val="50000"/>
                    <a:lumOff val="50000"/>
                  </a:schemeClr>
                </a:solidFill>
                <a:latin typeface="+mj-lt"/>
              </a:rPr>
              <a:t>In the immediate future, the </a:t>
            </a:r>
            <a:r>
              <a:rPr lang="en" sz="2000" b="1" dirty="0">
                <a:solidFill>
                  <a:schemeClr val="tx1">
                    <a:lumMod val="50000"/>
                    <a:lumOff val="50000"/>
                  </a:schemeClr>
                </a:solidFill>
                <a:latin typeface="+mj-lt"/>
              </a:rPr>
              <a:t>home-based care reference guide </a:t>
            </a:r>
            <a:r>
              <a:rPr lang="en" sz="2000" dirty="0">
                <a:solidFill>
                  <a:schemeClr val="tx1">
                    <a:lumMod val="50000"/>
                    <a:lumOff val="50000"/>
                  </a:schemeClr>
                </a:solidFill>
                <a:latin typeface="+mj-lt"/>
              </a:rPr>
              <a:t>offers an opportunity to think about </a:t>
            </a:r>
            <a:r>
              <a:rPr lang="en" sz="2000" b="1" dirty="0">
                <a:solidFill>
                  <a:schemeClr val="tx1">
                    <a:lumMod val="50000"/>
                    <a:lumOff val="50000"/>
                  </a:schemeClr>
                </a:solidFill>
                <a:latin typeface="+mj-lt"/>
              </a:rPr>
              <a:t>adapting digital workflows for primary health care</a:t>
            </a:r>
            <a:r>
              <a:rPr lang="en" sz="2000" dirty="0">
                <a:solidFill>
                  <a:schemeClr val="tx1">
                    <a:lumMod val="50000"/>
                    <a:lumOff val="50000"/>
                  </a:schemeClr>
                </a:solidFill>
                <a:latin typeface="+mj-lt"/>
              </a:rPr>
              <a:t> to provide home-based care for essential health services.</a:t>
            </a:r>
            <a:endParaRPr sz="2000" dirty="0">
              <a:solidFill>
                <a:schemeClr val="tx1">
                  <a:lumMod val="50000"/>
                  <a:lumOff val="50000"/>
                </a:schemeClr>
              </a:solidFill>
              <a:latin typeface="+mj-lt"/>
            </a:endParaRPr>
          </a:p>
          <a:p>
            <a:pPr marL="0" indent="0">
              <a:spcBef>
                <a:spcPts val="2133"/>
              </a:spcBef>
              <a:buNone/>
            </a:pPr>
            <a:r>
              <a:rPr lang="en" sz="2000" dirty="0">
                <a:solidFill>
                  <a:schemeClr val="tx1">
                    <a:lumMod val="50000"/>
                    <a:lumOff val="50000"/>
                  </a:schemeClr>
                </a:solidFill>
                <a:latin typeface="+mj-lt"/>
              </a:rPr>
              <a:t>Our goal is to use our </a:t>
            </a:r>
            <a:r>
              <a:rPr lang="en" sz="2000" b="1" dirty="0">
                <a:solidFill>
                  <a:schemeClr val="tx1">
                    <a:lumMod val="50000"/>
                    <a:lumOff val="50000"/>
                  </a:schemeClr>
                </a:solidFill>
                <a:latin typeface="+mj-lt"/>
              </a:rPr>
              <a:t>shared conceptual framework</a:t>
            </a:r>
            <a:r>
              <a:rPr lang="en" sz="2000" dirty="0">
                <a:solidFill>
                  <a:schemeClr val="tx1">
                    <a:lumMod val="50000"/>
                    <a:lumOff val="50000"/>
                  </a:schemeClr>
                </a:solidFill>
                <a:latin typeface="+mj-lt"/>
              </a:rPr>
              <a:t>, as well as learn from our organizational experience delivering </a:t>
            </a:r>
            <a:r>
              <a:rPr lang="en" sz="2000" b="1" dirty="0">
                <a:solidFill>
                  <a:schemeClr val="tx1">
                    <a:lumMod val="50000"/>
                    <a:lumOff val="50000"/>
                  </a:schemeClr>
                </a:solidFill>
                <a:latin typeface="+mj-lt"/>
              </a:rPr>
              <a:t>primary care</a:t>
            </a:r>
            <a:r>
              <a:rPr lang="en" sz="2000" dirty="0">
                <a:solidFill>
                  <a:schemeClr val="tx1">
                    <a:lumMod val="50000"/>
                    <a:lumOff val="50000"/>
                  </a:schemeClr>
                </a:solidFill>
                <a:latin typeface="+mj-lt"/>
              </a:rPr>
              <a:t> and </a:t>
            </a:r>
            <a:r>
              <a:rPr lang="en" sz="2000" b="1" dirty="0">
                <a:solidFill>
                  <a:schemeClr val="tx1">
                    <a:lumMod val="50000"/>
                    <a:lumOff val="50000"/>
                  </a:schemeClr>
                </a:solidFill>
                <a:latin typeface="+mj-lt"/>
              </a:rPr>
              <a:t>monitoring delivery during the pandemic</a:t>
            </a:r>
            <a:r>
              <a:rPr lang="en" sz="2000" dirty="0">
                <a:solidFill>
                  <a:schemeClr val="tx1">
                    <a:lumMod val="50000"/>
                    <a:lumOff val="50000"/>
                  </a:schemeClr>
                </a:solidFill>
                <a:latin typeface="+mj-lt"/>
              </a:rPr>
              <a:t> to respond effectively and with a sense of urgency to drive </a:t>
            </a:r>
            <a:r>
              <a:rPr lang="en" sz="2000" b="1" dirty="0">
                <a:solidFill>
                  <a:schemeClr val="tx1">
                    <a:lumMod val="50000"/>
                    <a:lumOff val="50000"/>
                  </a:schemeClr>
                </a:solidFill>
                <a:latin typeface="+mj-lt"/>
              </a:rPr>
              <a:t>adaptations to care</a:t>
            </a:r>
            <a:r>
              <a:rPr lang="en" sz="2000" dirty="0">
                <a:solidFill>
                  <a:schemeClr val="tx1">
                    <a:lumMod val="50000"/>
                    <a:lumOff val="50000"/>
                  </a:schemeClr>
                </a:solidFill>
                <a:latin typeface="+mj-lt"/>
              </a:rPr>
              <a:t> - and center </a:t>
            </a:r>
            <a:r>
              <a:rPr lang="en" sz="2000" b="1" dirty="0">
                <a:solidFill>
                  <a:schemeClr val="tx1">
                    <a:lumMod val="50000"/>
                    <a:lumOff val="50000"/>
                  </a:schemeClr>
                </a:solidFill>
                <a:latin typeface="+mj-lt"/>
              </a:rPr>
              <a:t>home-based care</a:t>
            </a:r>
            <a:r>
              <a:rPr lang="en" sz="2000" dirty="0">
                <a:solidFill>
                  <a:schemeClr val="tx1">
                    <a:lumMod val="50000"/>
                    <a:lumOff val="50000"/>
                  </a:schemeClr>
                </a:solidFill>
                <a:latin typeface="+mj-lt"/>
              </a:rPr>
              <a:t> options where appropriate.</a:t>
            </a:r>
            <a:endParaRPr sz="2000" dirty="0">
              <a:solidFill>
                <a:schemeClr val="tx1">
                  <a:lumMod val="50000"/>
                  <a:lumOff val="50000"/>
                </a:schemeClr>
              </a:solidFill>
              <a:latin typeface="+mj-lt"/>
            </a:endParaRPr>
          </a:p>
          <a:p>
            <a:pPr marL="0" indent="0">
              <a:spcBef>
                <a:spcPts val="2133"/>
              </a:spcBef>
              <a:spcAft>
                <a:spcPts val="2133"/>
              </a:spcAft>
              <a:buNone/>
            </a:pPr>
            <a:endParaRPr sz="2000" dirty="0">
              <a:solidFill>
                <a:schemeClr val="tx1">
                  <a:lumMod val="50000"/>
                  <a:lumOff val="50000"/>
                </a:schemeClr>
              </a:solidFill>
            </a:endParaRPr>
          </a:p>
        </p:txBody>
      </p:sp>
    </p:spTree>
    <p:extLst>
      <p:ext uri="{BB962C8B-B14F-4D97-AF65-F5344CB8AC3E}">
        <p14:creationId xmlns:p14="http://schemas.microsoft.com/office/powerpoint/2010/main" val="1538849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211"/>
        <p:cNvGrpSpPr/>
        <p:nvPr/>
      </p:nvGrpSpPr>
      <p:grpSpPr>
        <a:xfrm>
          <a:off x="0" y="0"/>
          <a:ext cx="0" cy="0"/>
          <a:chOff x="0" y="0"/>
          <a:chExt cx="0" cy="0"/>
        </a:xfrm>
      </p:grpSpPr>
      <p:sp>
        <p:nvSpPr>
          <p:cNvPr id="212" name="Google Shape;212;p24"/>
          <p:cNvSpPr txBox="1">
            <a:spLocks noGrp="1"/>
          </p:cNvSpPr>
          <p:nvPr>
            <p:ph type="title"/>
          </p:nvPr>
        </p:nvSpPr>
        <p:spPr>
          <a:xfrm>
            <a:off x="972600" y="1763267"/>
            <a:ext cx="10251200" cy="2024800"/>
          </a:xfrm>
          <a:prstGeom prst="rect">
            <a:avLst/>
          </a:prstGeom>
        </p:spPr>
        <p:txBody>
          <a:bodyPr spcFirstLastPara="1" vert="horz" wrap="square" lIns="121900" tIns="121900" rIns="121900" bIns="121900" rtlCol="0" anchor="t" anchorCtr="0">
            <a:noAutofit/>
          </a:bodyPr>
          <a:lstStyle/>
          <a:p>
            <a:r>
              <a:rPr lang="en" dirty="0">
                <a:latin typeface="Futura Medium" panose="020B0602020204020303" pitchFamily="34" charset="-79"/>
                <a:cs typeface="Futura Medium" panose="020B0602020204020303" pitchFamily="34" charset="-79"/>
              </a:rPr>
              <a:t>Thank you</a:t>
            </a:r>
            <a:endParaRPr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928504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p:txBody>
          <a:bodyPr>
            <a:normAutofit fontScale="92500" lnSpcReduction="10000"/>
          </a:bodyPr>
          <a:lstStyle/>
          <a:p>
            <a:pPr marL="457200" lvl="1" indent="0">
              <a:buNone/>
            </a:pPr>
            <a:endParaRPr lang="en-US" sz="3200" u="sng" dirty="0"/>
          </a:p>
          <a:p>
            <a:pPr marL="0" indent="0">
              <a:buNone/>
            </a:pPr>
            <a:r>
              <a:rPr lang="en-US" sz="2800" u="sng" dirty="0"/>
              <a:t>Polling question #</a:t>
            </a:r>
            <a:r>
              <a:rPr lang="en-US" sz="2800" dirty="0"/>
              <a:t>4: </a:t>
            </a:r>
          </a:p>
          <a:p>
            <a:pPr marL="0" indent="0">
              <a:buNone/>
            </a:pPr>
            <a:endParaRPr lang="en-US" sz="1100" b="1" dirty="0"/>
          </a:p>
          <a:p>
            <a:pPr marL="0" indent="0">
              <a:buNone/>
            </a:pPr>
            <a:r>
              <a:rPr lang="en-US" b="1" dirty="0"/>
              <a:t>Of the items listed below, what is your project’s greatest need in order to better address COVID-19 in the communities you serve?</a:t>
            </a:r>
          </a:p>
          <a:p>
            <a:pPr marL="0" indent="0">
              <a:buNone/>
            </a:pPr>
            <a:endParaRPr lang="en-US" sz="1000" b="1" dirty="0"/>
          </a:p>
          <a:p>
            <a:pPr lvl="1"/>
            <a:r>
              <a:rPr lang="en-US" dirty="0"/>
              <a:t>COVID-19 materials in local languages</a:t>
            </a:r>
          </a:p>
          <a:p>
            <a:pPr lvl="1"/>
            <a:r>
              <a:rPr lang="en-US" dirty="0"/>
              <a:t>COVID-19 facilitation guides and training manuals</a:t>
            </a:r>
          </a:p>
          <a:p>
            <a:pPr lvl="1"/>
            <a:r>
              <a:rPr lang="en-US" dirty="0"/>
              <a:t>Flyers, banners and other promotional materials</a:t>
            </a:r>
          </a:p>
          <a:p>
            <a:pPr lvl="1"/>
            <a:r>
              <a:rPr lang="en-US" dirty="0"/>
              <a:t>Access to technical guidance on COVID-19</a:t>
            </a:r>
          </a:p>
          <a:p>
            <a:pPr marL="914400" lvl="2" indent="0">
              <a:lnSpc>
                <a:spcPct val="100000"/>
              </a:lnSpc>
              <a:buNone/>
            </a:pPr>
            <a:endParaRPr lang="en-US" sz="2800" b="1" i="1" dirty="0">
              <a:solidFill>
                <a:srgbClr val="C00000"/>
              </a:solidFill>
            </a:endParaRPr>
          </a:p>
          <a:p>
            <a:pPr marL="457200" lvl="1" indent="0">
              <a:lnSpc>
                <a:spcPct val="100000"/>
              </a:lnSpc>
              <a:buNone/>
            </a:pPr>
            <a:r>
              <a:rPr lang="en-US" sz="2800" b="1" i="1" dirty="0">
                <a:solidFill>
                  <a:srgbClr val="C00000"/>
                </a:solidFill>
              </a:rPr>
              <a:t>Select the polling option at the bottom of your screen to respond.</a:t>
            </a:r>
          </a:p>
          <a:p>
            <a:pPr marL="457200" lvl="1" indent="0">
              <a:lnSpc>
                <a:spcPct val="100000"/>
              </a:lnSpc>
              <a:buNone/>
            </a:pPr>
            <a:endParaRPr lang="en-US" sz="3200" b="1" i="1" dirty="0">
              <a:solidFill>
                <a:srgbClr val="C00000"/>
              </a:solidFill>
            </a:endParaRPr>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066800"/>
          </a:xfrm>
        </p:spPr>
        <p:txBody>
          <a:bodyPr>
            <a:normAutofit/>
          </a:bodyPr>
          <a:lstStyle/>
          <a:p>
            <a:r>
              <a:rPr lang="en-US" sz="4800" b="1" dirty="0">
                <a:solidFill>
                  <a:schemeClr val="bg1"/>
                </a:solidFill>
              </a:rPr>
              <a:t>Let us know what you think!</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Tree>
    <p:extLst>
      <p:ext uri="{BB962C8B-B14F-4D97-AF65-F5344CB8AC3E}">
        <p14:creationId xmlns:p14="http://schemas.microsoft.com/office/powerpoint/2010/main" val="2959809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066800"/>
          </a:xfrm>
        </p:spPr>
        <p:txBody>
          <a:bodyPr>
            <a:normAutofit/>
          </a:bodyPr>
          <a:lstStyle/>
          <a:p>
            <a:r>
              <a:rPr lang="en-US" sz="4800" b="1" dirty="0">
                <a:solidFill>
                  <a:schemeClr val="bg1"/>
                </a:solidFill>
              </a:rPr>
              <a:t>Discussion</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
        <p:nvSpPr>
          <p:cNvPr id="2" name="TextBox 1">
            <a:extLst>
              <a:ext uri="{FF2B5EF4-FFF2-40B4-BE49-F238E27FC236}">
                <a16:creationId xmlns:a16="http://schemas.microsoft.com/office/drawing/2014/main" id="{67D40A99-0B9E-9943-AE19-50B0B4B14830}"/>
              </a:ext>
            </a:extLst>
          </p:cNvPr>
          <p:cNvSpPr txBox="1"/>
          <p:nvPr/>
        </p:nvSpPr>
        <p:spPr>
          <a:xfrm>
            <a:off x="731520" y="6184669"/>
            <a:ext cx="184731" cy="369332"/>
          </a:xfrm>
          <a:prstGeom prst="rect">
            <a:avLst/>
          </a:prstGeom>
          <a:noFill/>
        </p:spPr>
        <p:txBody>
          <a:bodyPr wrap="none" rtlCol="0">
            <a:spAutoFit/>
          </a:bodyPr>
          <a:lstStyle/>
          <a:p>
            <a:endParaRPr lang="en-US" dirty="0"/>
          </a:p>
        </p:txBody>
      </p:sp>
      <p:pic>
        <p:nvPicPr>
          <p:cNvPr id="8" name="Picture 7" descr="A person standing in front of a building&#10;&#10;Description automatically generated">
            <a:extLst>
              <a:ext uri="{FF2B5EF4-FFF2-40B4-BE49-F238E27FC236}">
                <a16:creationId xmlns:a16="http://schemas.microsoft.com/office/drawing/2014/main" id="{4AFC3B00-04F2-F746-8429-78DD1E35A0F9}"/>
              </a:ext>
            </a:extLst>
          </p:cNvPr>
          <p:cNvPicPr>
            <a:picLocks noChangeAspect="1"/>
          </p:cNvPicPr>
          <p:nvPr/>
        </p:nvPicPr>
        <p:blipFill rotWithShape="1">
          <a:blip r:embed="rId3">
            <a:extLst>
              <a:ext uri="{28A0092B-C50C-407E-A947-70E740481C1C}">
                <a14:useLocalDpi xmlns:a14="http://schemas.microsoft.com/office/drawing/2010/main" val="0"/>
              </a:ext>
            </a:extLst>
          </a:blip>
          <a:srcRect l="11905" r="10663"/>
          <a:stretch/>
        </p:blipFill>
        <p:spPr>
          <a:xfrm>
            <a:off x="4110330" y="2151721"/>
            <a:ext cx="1613302" cy="1666807"/>
          </a:xfrm>
          <a:prstGeom prst="rect">
            <a:avLst/>
          </a:prstGeom>
        </p:spPr>
      </p:pic>
      <p:pic>
        <p:nvPicPr>
          <p:cNvPr id="10" name="Picture 9" descr="A person smiling for the camera&#10;&#10;Description automatically generated">
            <a:extLst>
              <a:ext uri="{FF2B5EF4-FFF2-40B4-BE49-F238E27FC236}">
                <a16:creationId xmlns:a16="http://schemas.microsoft.com/office/drawing/2014/main" id="{B5F46BE4-EB86-3B44-8099-F076709FE4C7}"/>
              </a:ext>
            </a:extLst>
          </p:cNvPr>
          <p:cNvPicPr>
            <a:picLocks noChangeAspect="1"/>
          </p:cNvPicPr>
          <p:nvPr/>
        </p:nvPicPr>
        <p:blipFill rotWithShape="1">
          <a:blip r:embed="rId4">
            <a:extLst>
              <a:ext uri="{28A0092B-C50C-407E-A947-70E740481C1C}">
                <a14:useLocalDpi xmlns:a14="http://schemas.microsoft.com/office/drawing/2010/main" val="0"/>
              </a:ext>
            </a:extLst>
          </a:blip>
          <a:srcRect t="12634"/>
          <a:stretch/>
        </p:blipFill>
        <p:spPr>
          <a:xfrm>
            <a:off x="443240" y="2096260"/>
            <a:ext cx="1430882" cy="1666807"/>
          </a:xfrm>
          <a:prstGeom prst="rect">
            <a:avLst/>
          </a:prstGeom>
        </p:spPr>
      </p:pic>
      <p:pic>
        <p:nvPicPr>
          <p:cNvPr id="1026" name="Picture 2">
            <a:extLst>
              <a:ext uri="{FF2B5EF4-FFF2-40B4-BE49-F238E27FC236}">
                <a16:creationId xmlns:a16="http://schemas.microsoft.com/office/drawing/2014/main" id="{54F7F27C-FF6B-8A48-BD52-DFF5741D6F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808"/>
          <a:stretch/>
        </p:blipFill>
        <p:spPr bwMode="auto">
          <a:xfrm>
            <a:off x="2330599" y="2157642"/>
            <a:ext cx="1430882" cy="16668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41D7AD-B8B5-BF4C-95C5-2995FF3D9C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57" r="10875"/>
          <a:stretch/>
        </p:blipFill>
        <p:spPr bwMode="auto">
          <a:xfrm>
            <a:off x="6096000" y="2226146"/>
            <a:ext cx="1769687" cy="16398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1797726-4611-4E48-A4DC-0744A31EFE0F}"/>
              </a:ext>
            </a:extLst>
          </p:cNvPr>
          <p:cNvSpPr txBox="1"/>
          <p:nvPr/>
        </p:nvSpPr>
        <p:spPr>
          <a:xfrm>
            <a:off x="3669810" y="4041228"/>
            <a:ext cx="2331936" cy="646331"/>
          </a:xfrm>
          <a:prstGeom prst="rect">
            <a:avLst/>
          </a:prstGeom>
          <a:noFill/>
        </p:spPr>
        <p:txBody>
          <a:bodyPr wrap="square" rtlCol="0">
            <a:spAutoFit/>
          </a:bodyPr>
          <a:lstStyle/>
          <a:p>
            <a:pPr algn="ctr"/>
            <a:r>
              <a:rPr lang="en-US" dirty="0">
                <a:solidFill>
                  <a:schemeClr val="tx1">
                    <a:lumMod val="50000"/>
                    <a:lumOff val="50000"/>
                  </a:schemeClr>
                </a:solidFill>
              </a:rPr>
              <a:t>Helen Olsen</a:t>
            </a:r>
          </a:p>
          <a:p>
            <a:pPr algn="ctr"/>
            <a:r>
              <a:rPr lang="en-US" dirty="0">
                <a:solidFill>
                  <a:schemeClr val="tx1">
                    <a:lumMod val="50000"/>
                    <a:lumOff val="50000"/>
                  </a:schemeClr>
                </a:solidFill>
              </a:rPr>
              <a:t>Medic Mobile</a:t>
            </a:r>
          </a:p>
        </p:txBody>
      </p:sp>
      <p:sp>
        <p:nvSpPr>
          <p:cNvPr id="14" name="TextBox 13">
            <a:extLst>
              <a:ext uri="{FF2B5EF4-FFF2-40B4-BE49-F238E27FC236}">
                <a16:creationId xmlns:a16="http://schemas.microsoft.com/office/drawing/2014/main" id="{EF370638-B936-454D-BFAF-A5043488BFDE}"/>
              </a:ext>
            </a:extLst>
          </p:cNvPr>
          <p:cNvSpPr txBox="1"/>
          <p:nvPr/>
        </p:nvSpPr>
        <p:spPr>
          <a:xfrm>
            <a:off x="-1337" y="3998454"/>
            <a:ext cx="2331936" cy="1477328"/>
          </a:xfrm>
          <a:prstGeom prst="rect">
            <a:avLst/>
          </a:prstGeom>
          <a:noFill/>
        </p:spPr>
        <p:txBody>
          <a:bodyPr wrap="square" rtlCol="0">
            <a:spAutoFit/>
          </a:bodyPr>
          <a:lstStyle/>
          <a:p>
            <a:pPr algn="ctr"/>
            <a:r>
              <a:rPr lang="en-US" dirty="0" err="1">
                <a:solidFill>
                  <a:schemeClr val="tx1">
                    <a:lumMod val="50000"/>
                    <a:lumOff val="50000"/>
                  </a:schemeClr>
                </a:solidFill>
              </a:rPr>
              <a:t>Rumbidzai</a:t>
            </a:r>
            <a:r>
              <a:rPr lang="en-US" dirty="0">
                <a:solidFill>
                  <a:schemeClr val="tx1">
                    <a:lumMod val="50000"/>
                    <a:lumOff val="50000"/>
                  </a:schemeClr>
                </a:solidFill>
              </a:rPr>
              <a:t> </a:t>
            </a:r>
            <a:r>
              <a:rPr lang="en-US" dirty="0" err="1">
                <a:solidFill>
                  <a:schemeClr val="tx1">
                    <a:lumMod val="50000"/>
                    <a:lumOff val="50000"/>
                  </a:schemeClr>
                </a:solidFill>
              </a:rPr>
              <a:t>Chimukangara</a:t>
            </a:r>
            <a:endParaRPr lang="en-US" dirty="0">
              <a:solidFill>
                <a:schemeClr val="tx1">
                  <a:lumMod val="50000"/>
                  <a:lumOff val="50000"/>
                </a:schemeClr>
              </a:solidFill>
            </a:endParaRPr>
          </a:p>
          <a:p>
            <a:pPr algn="ctr"/>
            <a:r>
              <a:rPr lang="en-US" dirty="0">
                <a:solidFill>
                  <a:schemeClr val="tx1">
                    <a:lumMod val="50000"/>
                    <a:lumOff val="50000"/>
                  </a:schemeClr>
                </a:solidFill>
              </a:rPr>
              <a:t>Ministry of Health </a:t>
            </a:r>
          </a:p>
          <a:p>
            <a:pPr algn="ctr"/>
            <a:r>
              <a:rPr lang="en-US" dirty="0">
                <a:solidFill>
                  <a:schemeClr val="tx1">
                    <a:lumMod val="50000"/>
                    <a:lumOff val="50000"/>
                  </a:schemeClr>
                </a:solidFill>
              </a:rPr>
              <a:t>and Child Care</a:t>
            </a:r>
          </a:p>
          <a:p>
            <a:pPr algn="ctr"/>
            <a:r>
              <a:rPr lang="en-US" dirty="0">
                <a:solidFill>
                  <a:schemeClr val="tx1">
                    <a:lumMod val="50000"/>
                    <a:lumOff val="50000"/>
                  </a:schemeClr>
                </a:solidFill>
              </a:rPr>
              <a:t>Zimbabwe</a:t>
            </a:r>
          </a:p>
        </p:txBody>
      </p:sp>
      <p:sp>
        <p:nvSpPr>
          <p:cNvPr id="15" name="TextBox 14">
            <a:extLst>
              <a:ext uri="{FF2B5EF4-FFF2-40B4-BE49-F238E27FC236}">
                <a16:creationId xmlns:a16="http://schemas.microsoft.com/office/drawing/2014/main" id="{9C38B879-857F-E840-9946-E744FC62ECD9}"/>
              </a:ext>
            </a:extLst>
          </p:cNvPr>
          <p:cNvSpPr txBox="1"/>
          <p:nvPr/>
        </p:nvSpPr>
        <p:spPr>
          <a:xfrm>
            <a:off x="1874122" y="4041229"/>
            <a:ext cx="2331936" cy="923330"/>
          </a:xfrm>
          <a:prstGeom prst="rect">
            <a:avLst/>
          </a:prstGeom>
          <a:noFill/>
        </p:spPr>
        <p:txBody>
          <a:bodyPr wrap="square" rtlCol="0">
            <a:spAutoFit/>
          </a:bodyPr>
          <a:lstStyle/>
          <a:p>
            <a:pPr algn="ctr"/>
            <a:r>
              <a:rPr lang="en-US" dirty="0">
                <a:solidFill>
                  <a:schemeClr val="tx1">
                    <a:lumMod val="50000"/>
                    <a:lumOff val="50000"/>
                  </a:schemeClr>
                </a:solidFill>
              </a:rPr>
              <a:t>Anne </a:t>
            </a:r>
            <a:r>
              <a:rPr lang="en-US" dirty="0" err="1">
                <a:solidFill>
                  <a:schemeClr val="tx1">
                    <a:lumMod val="50000"/>
                    <a:lumOff val="50000"/>
                  </a:schemeClr>
                </a:solidFill>
              </a:rPr>
              <a:t>Ngunjiri</a:t>
            </a:r>
            <a:endParaRPr lang="en-US" dirty="0">
              <a:solidFill>
                <a:schemeClr val="tx1">
                  <a:lumMod val="50000"/>
                  <a:lumOff val="50000"/>
                </a:schemeClr>
              </a:solidFill>
            </a:endParaRPr>
          </a:p>
          <a:p>
            <a:pPr algn="ctr"/>
            <a:r>
              <a:rPr lang="en-US" dirty="0">
                <a:solidFill>
                  <a:schemeClr val="tx1">
                    <a:lumMod val="50000"/>
                    <a:lumOff val="50000"/>
                  </a:schemeClr>
                </a:solidFill>
              </a:rPr>
              <a:t>LVCT Health </a:t>
            </a:r>
          </a:p>
          <a:p>
            <a:pPr algn="ctr"/>
            <a:r>
              <a:rPr lang="en-US" dirty="0">
                <a:solidFill>
                  <a:schemeClr val="tx1">
                    <a:lumMod val="50000"/>
                    <a:lumOff val="50000"/>
                  </a:schemeClr>
                </a:solidFill>
              </a:rPr>
              <a:t>Kenya</a:t>
            </a:r>
          </a:p>
        </p:txBody>
      </p:sp>
      <p:sp>
        <p:nvSpPr>
          <p:cNvPr id="16" name="TextBox 15">
            <a:extLst>
              <a:ext uri="{FF2B5EF4-FFF2-40B4-BE49-F238E27FC236}">
                <a16:creationId xmlns:a16="http://schemas.microsoft.com/office/drawing/2014/main" id="{8E7957C6-9C37-2042-9200-D957B56095F9}"/>
              </a:ext>
            </a:extLst>
          </p:cNvPr>
          <p:cNvSpPr txBox="1"/>
          <p:nvPr/>
        </p:nvSpPr>
        <p:spPr>
          <a:xfrm>
            <a:off x="5758373" y="4041229"/>
            <a:ext cx="2331936" cy="923330"/>
          </a:xfrm>
          <a:prstGeom prst="rect">
            <a:avLst/>
          </a:prstGeom>
          <a:noFill/>
        </p:spPr>
        <p:txBody>
          <a:bodyPr wrap="square" rtlCol="0">
            <a:spAutoFit/>
          </a:bodyPr>
          <a:lstStyle/>
          <a:p>
            <a:pPr algn="ctr"/>
            <a:r>
              <a:rPr lang="en-US" dirty="0">
                <a:solidFill>
                  <a:schemeClr val="tx1">
                    <a:lumMod val="50000"/>
                    <a:lumOff val="50000"/>
                  </a:schemeClr>
                </a:solidFill>
              </a:rPr>
              <a:t>Florence </a:t>
            </a:r>
            <a:r>
              <a:rPr lang="en-US" dirty="0" err="1">
                <a:solidFill>
                  <a:schemeClr val="tx1">
                    <a:lumMod val="50000"/>
                    <a:lumOff val="50000"/>
                  </a:schemeClr>
                </a:solidFill>
              </a:rPr>
              <a:t>Amadi</a:t>
            </a:r>
            <a:endParaRPr lang="en-US" dirty="0">
              <a:solidFill>
                <a:schemeClr val="tx1">
                  <a:lumMod val="50000"/>
                  <a:lumOff val="50000"/>
                </a:schemeClr>
              </a:solidFill>
            </a:endParaRPr>
          </a:p>
          <a:p>
            <a:pPr algn="ctr"/>
            <a:r>
              <a:rPr lang="en-US" dirty="0">
                <a:solidFill>
                  <a:schemeClr val="tx1">
                    <a:lumMod val="50000"/>
                    <a:lumOff val="50000"/>
                  </a:schemeClr>
                </a:solidFill>
              </a:rPr>
              <a:t>Food for </a:t>
            </a:r>
          </a:p>
          <a:p>
            <a:pPr algn="ctr"/>
            <a:r>
              <a:rPr lang="en-US" dirty="0">
                <a:solidFill>
                  <a:schemeClr val="tx1">
                    <a:lumMod val="50000"/>
                    <a:lumOff val="50000"/>
                  </a:schemeClr>
                </a:solidFill>
              </a:rPr>
              <a:t>the Hungry</a:t>
            </a:r>
          </a:p>
        </p:txBody>
      </p:sp>
      <p:pic>
        <p:nvPicPr>
          <p:cNvPr id="12" name="Picture 11">
            <a:extLst>
              <a:ext uri="{FF2B5EF4-FFF2-40B4-BE49-F238E27FC236}">
                <a16:creationId xmlns:a16="http://schemas.microsoft.com/office/drawing/2014/main" id="{2B7271F6-FA42-8F4C-85FD-201424B11353}"/>
              </a:ext>
            </a:extLst>
          </p:cNvPr>
          <p:cNvPicPr>
            <a:picLocks noChangeAspect="1"/>
          </p:cNvPicPr>
          <p:nvPr/>
        </p:nvPicPr>
        <p:blipFill>
          <a:blip r:embed="rId7"/>
          <a:stretch>
            <a:fillRect/>
          </a:stretch>
        </p:blipFill>
        <p:spPr>
          <a:xfrm>
            <a:off x="8260646" y="2111611"/>
            <a:ext cx="1769687" cy="1769687"/>
          </a:xfrm>
          <a:prstGeom prst="rect">
            <a:avLst/>
          </a:prstGeom>
        </p:spPr>
      </p:pic>
      <p:sp>
        <p:nvSpPr>
          <p:cNvPr id="18" name="TextBox 17">
            <a:extLst>
              <a:ext uri="{FF2B5EF4-FFF2-40B4-BE49-F238E27FC236}">
                <a16:creationId xmlns:a16="http://schemas.microsoft.com/office/drawing/2014/main" id="{B0EEFD88-C37A-A34F-9AEA-7E7367D9FBED}"/>
              </a:ext>
            </a:extLst>
          </p:cNvPr>
          <p:cNvSpPr txBox="1"/>
          <p:nvPr/>
        </p:nvSpPr>
        <p:spPr>
          <a:xfrm>
            <a:off x="7985942" y="4090787"/>
            <a:ext cx="2331936" cy="646331"/>
          </a:xfrm>
          <a:prstGeom prst="rect">
            <a:avLst/>
          </a:prstGeom>
          <a:noFill/>
        </p:spPr>
        <p:txBody>
          <a:bodyPr wrap="square" rtlCol="0">
            <a:spAutoFit/>
          </a:bodyPr>
          <a:lstStyle/>
          <a:p>
            <a:pPr algn="ctr"/>
            <a:r>
              <a:rPr lang="en-US" dirty="0">
                <a:solidFill>
                  <a:schemeClr val="tx1">
                    <a:lumMod val="50000"/>
                    <a:lumOff val="50000"/>
                  </a:schemeClr>
                </a:solidFill>
              </a:rPr>
              <a:t>Barbara </a:t>
            </a:r>
            <a:r>
              <a:rPr lang="en-US" dirty="0" err="1">
                <a:solidFill>
                  <a:schemeClr val="tx1">
                    <a:lumMod val="50000"/>
                    <a:lumOff val="50000"/>
                  </a:schemeClr>
                </a:solidFill>
              </a:rPr>
              <a:t>Muffoletto</a:t>
            </a:r>
            <a:endParaRPr lang="en-US" dirty="0">
              <a:solidFill>
                <a:schemeClr val="tx1">
                  <a:lumMod val="50000"/>
                  <a:lumOff val="50000"/>
                </a:schemeClr>
              </a:solidFill>
            </a:endParaRPr>
          </a:p>
          <a:p>
            <a:pPr algn="ctr" fontAlgn="base"/>
            <a:r>
              <a:rPr lang="en-US" dirty="0" err="1">
                <a:solidFill>
                  <a:schemeClr val="tx1">
                    <a:lumMod val="50000"/>
                    <a:lumOff val="50000"/>
                  </a:schemeClr>
                </a:solidFill>
              </a:rPr>
              <a:t>Curamericas</a:t>
            </a:r>
            <a:r>
              <a:rPr lang="en-US" dirty="0">
                <a:solidFill>
                  <a:schemeClr val="tx1">
                    <a:lumMod val="50000"/>
                    <a:lumOff val="50000"/>
                  </a:schemeClr>
                </a:solidFill>
              </a:rPr>
              <a:t> Global</a:t>
            </a:r>
          </a:p>
        </p:txBody>
      </p:sp>
      <p:pic>
        <p:nvPicPr>
          <p:cNvPr id="17" name="Picture 16" descr="A person smiling for the camera&#10;&#10;Description automatically generated">
            <a:extLst>
              <a:ext uri="{FF2B5EF4-FFF2-40B4-BE49-F238E27FC236}">
                <a16:creationId xmlns:a16="http://schemas.microsoft.com/office/drawing/2014/main" id="{C49942FB-4E0B-9141-B8C8-2413820EB77A}"/>
              </a:ext>
            </a:extLst>
          </p:cNvPr>
          <p:cNvPicPr>
            <a:picLocks noChangeAspect="1"/>
          </p:cNvPicPr>
          <p:nvPr/>
        </p:nvPicPr>
        <p:blipFill rotWithShape="1">
          <a:blip r:embed="rId8">
            <a:extLst>
              <a:ext uri="{28A0092B-C50C-407E-A947-70E740481C1C}">
                <a14:useLocalDpi xmlns:a14="http://schemas.microsoft.com/office/drawing/2010/main" val="0"/>
              </a:ext>
            </a:extLst>
          </a:blip>
          <a:srcRect l="9807" b="15326"/>
          <a:stretch/>
        </p:blipFill>
        <p:spPr>
          <a:xfrm>
            <a:off x="10402701" y="2111611"/>
            <a:ext cx="1550265" cy="1785038"/>
          </a:xfrm>
          <a:prstGeom prst="rect">
            <a:avLst/>
          </a:prstGeom>
        </p:spPr>
      </p:pic>
      <p:sp>
        <p:nvSpPr>
          <p:cNvPr id="21" name="TextBox 20">
            <a:extLst>
              <a:ext uri="{FF2B5EF4-FFF2-40B4-BE49-F238E27FC236}">
                <a16:creationId xmlns:a16="http://schemas.microsoft.com/office/drawing/2014/main" id="{B12495AA-EF4F-5345-9AF2-4FC8AADD44A4}"/>
              </a:ext>
            </a:extLst>
          </p:cNvPr>
          <p:cNvSpPr txBox="1"/>
          <p:nvPr/>
        </p:nvSpPr>
        <p:spPr>
          <a:xfrm>
            <a:off x="9945912" y="4072476"/>
            <a:ext cx="2331936" cy="646331"/>
          </a:xfrm>
          <a:prstGeom prst="rect">
            <a:avLst/>
          </a:prstGeom>
          <a:noFill/>
        </p:spPr>
        <p:txBody>
          <a:bodyPr wrap="square" rtlCol="0">
            <a:spAutoFit/>
          </a:bodyPr>
          <a:lstStyle/>
          <a:p>
            <a:pPr algn="ctr"/>
            <a:r>
              <a:rPr lang="en-US" dirty="0">
                <a:solidFill>
                  <a:schemeClr val="tx1">
                    <a:lumMod val="50000"/>
                    <a:lumOff val="50000"/>
                  </a:schemeClr>
                </a:solidFill>
              </a:rPr>
              <a:t>Nicole Grable</a:t>
            </a:r>
          </a:p>
          <a:p>
            <a:pPr algn="ctr" fontAlgn="base"/>
            <a:r>
              <a:rPr lang="en-US" dirty="0">
                <a:solidFill>
                  <a:schemeClr val="tx1">
                    <a:lumMod val="50000"/>
                    <a:lumOff val="50000"/>
                  </a:schemeClr>
                </a:solidFill>
              </a:rPr>
              <a:t>Mercy Corps</a:t>
            </a:r>
          </a:p>
        </p:txBody>
      </p:sp>
    </p:spTree>
    <p:extLst>
      <p:ext uri="{BB962C8B-B14F-4D97-AF65-F5344CB8AC3E}">
        <p14:creationId xmlns:p14="http://schemas.microsoft.com/office/powerpoint/2010/main" val="859933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p:txBody>
          <a:bodyPr>
            <a:normAutofit fontScale="92500" lnSpcReduction="10000"/>
          </a:bodyPr>
          <a:lstStyle/>
          <a:p>
            <a:pPr marL="0" indent="0">
              <a:buNone/>
            </a:pPr>
            <a:r>
              <a:rPr lang="en-US" sz="3200" b="1" dirty="0"/>
              <a:t>Use the Chatbox during the presentations to ask questions and share your thoughts. </a:t>
            </a:r>
          </a:p>
          <a:p>
            <a:pPr marL="457200" lvl="1" indent="0">
              <a:buNone/>
            </a:pPr>
            <a:endParaRPr lang="en-US" sz="3200" u="sng" dirty="0"/>
          </a:p>
          <a:p>
            <a:pPr marL="457200" lvl="1" indent="0">
              <a:lnSpc>
                <a:spcPct val="100000"/>
              </a:lnSpc>
              <a:buNone/>
            </a:pPr>
            <a:r>
              <a:rPr lang="en-US" sz="3200" u="sng" dirty="0"/>
              <a:t>Polling Question #5:  </a:t>
            </a:r>
          </a:p>
          <a:p>
            <a:pPr marL="457200" lvl="1" indent="0">
              <a:lnSpc>
                <a:spcPct val="100000"/>
              </a:lnSpc>
              <a:buNone/>
            </a:pPr>
            <a:endParaRPr lang="en-US" sz="900" b="1" dirty="0"/>
          </a:p>
          <a:p>
            <a:pPr marL="457200" lvl="1" indent="0">
              <a:lnSpc>
                <a:spcPct val="100000"/>
              </a:lnSpc>
              <a:buNone/>
            </a:pPr>
            <a:r>
              <a:rPr lang="en-US" sz="3600" b="1" dirty="0"/>
              <a:t>What is something you learned or a new idea you are taking away from today?</a:t>
            </a:r>
            <a:endParaRPr lang="en-US" sz="3600" u="sng" dirty="0"/>
          </a:p>
          <a:p>
            <a:pPr marL="457200" lvl="1" indent="0">
              <a:lnSpc>
                <a:spcPct val="100000"/>
              </a:lnSpc>
              <a:buNone/>
            </a:pPr>
            <a:endParaRPr lang="en-US" sz="3200" u="sng" dirty="0"/>
          </a:p>
          <a:p>
            <a:pPr marL="457200" lvl="1" indent="0">
              <a:lnSpc>
                <a:spcPct val="100000"/>
              </a:lnSpc>
              <a:buNone/>
            </a:pPr>
            <a:endParaRPr lang="en-US" sz="2800" dirty="0"/>
          </a:p>
          <a:p>
            <a:pPr marL="457200" lvl="1" indent="0" algn="ctr">
              <a:lnSpc>
                <a:spcPct val="100000"/>
              </a:lnSpc>
              <a:buNone/>
            </a:pPr>
            <a:r>
              <a:rPr lang="en-US" sz="3200" b="1" i="1" dirty="0">
                <a:solidFill>
                  <a:srgbClr val="C00000"/>
                </a:solidFill>
              </a:rPr>
              <a:t>Please type your response in the Chatbox!</a:t>
            </a:r>
            <a:endParaRPr lang="en-US" sz="3200" dirty="0"/>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066800"/>
          </a:xfrm>
        </p:spPr>
        <p:txBody>
          <a:bodyPr>
            <a:normAutofit/>
          </a:bodyPr>
          <a:lstStyle/>
          <a:p>
            <a:r>
              <a:rPr lang="en-US" sz="4800" b="1" dirty="0">
                <a:solidFill>
                  <a:schemeClr val="bg1"/>
                </a:solidFill>
              </a:rPr>
              <a:t>Let us know what you think!</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Tree>
    <p:extLst>
      <p:ext uri="{BB962C8B-B14F-4D97-AF65-F5344CB8AC3E}">
        <p14:creationId xmlns:p14="http://schemas.microsoft.com/office/powerpoint/2010/main" val="3308499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p:txBody>
          <a:bodyPr>
            <a:normAutofit lnSpcReduction="10000"/>
          </a:bodyPr>
          <a:lstStyle/>
          <a:p>
            <a:pPr marL="0" indent="0" algn="ctr">
              <a:buNone/>
            </a:pPr>
            <a:r>
              <a:rPr lang="en-US" dirty="0"/>
              <a:t>Visit our website </a:t>
            </a:r>
            <a:r>
              <a:rPr lang="en-US" b="1" dirty="0">
                <a:solidFill>
                  <a:srgbClr val="C00000"/>
                </a:solidFill>
              </a:rPr>
              <a:t>COVID-19 Global Pandemic Response page </a:t>
            </a:r>
            <a:r>
              <a:rPr lang="en-US" dirty="0"/>
              <a:t>to learn more about CORE Group and Member Programs and Resources.</a:t>
            </a:r>
          </a:p>
          <a:p>
            <a:pPr marL="0" indent="0" algn="ctr">
              <a:buNone/>
            </a:pPr>
            <a:endParaRPr lang="en-US" dirty="0"/>
          </a:p>
          <a:p>
            <a:pPr marL="0" indent="0" algn="ctr">
              <a:buNone/>
            </a:pPr>
            <a:r>
              <a:rPr lang="en-US" dirty="0">
                <a:hlinkClick r:id="rId2"/>
              </a:rPr>
              <a:t>https://coregroup.org/resources/2019-novel-coronavirus-global-response-coordination/</a:t>
            </a:r>
            <a:endParaRPr lang="en-US" dirty="0"/>
          </a:p>
          <a:p>
            <a:pPr marL="0" indent="0" algn="ctr">
              <a:buNone/>
            </a:pPr>
            <a:endParaRPr lang="en-US" dirty="0"/>
          </a:p>
          <a:p>
            <a:pPr marL="0" indent="0" algn="ctr">
              <a:buNone/>
            </a:pPr>
            <a:r>
              <a:rPr lang="en-US" i="1" dirty="0"/>
              <a:t>You can also upload COVID-specific resources there.</a:t>
            </a:r>
          </a:p>
          <a:p>
            <a:pPr marL="0" indent="0">
              <a:buNone/>
            </a:pPr>
            <a:endParaRPr lang="en-US" dirty="0"/>
          </a:p>
          <a:p>
            <a:pPr marL="0" indent="0" algn="ctr">
              <a:buNone/>
            </a:pPr>
            <a:r>
              <a:rPr lang="en-US" sz="4000" b="1" dirty="0">
                <a:solidFill>
                  <a:srgbClr val="C00000"/>
                </a:solidFill>
              </a:rPr>
              <a:t>Thank you for your active participation!</a:t>
            </a:r>
          </a:p>
          <a:p>
            <a:pPr marL="0" indent="0">
              <a:buNone/>
            </a:pPr>
            <a:endParaRPr lang="en-US" dirty="0"/>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8" y="410816"/>
            <a:ext cx="6858000" cy="1066800"/>
          </a:xfrm>
        </p:spPr>
        <p:txBody>
          <a:bodyPr>
            <a:normAutofit/>
          </a:bodyPr>
          <a:lstStyle/>
          <a:p>
            <a:r>
              <a:rPr lang="en-US" sz="4800" b="1" dirty="0">
                <a:solidFill>
                  <a:schemeClr val="bg1"/>
                </a:solidFill>
              </a:rPr>
              <a:t>Closure</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Tree>
    <p:extLst>
      <p:ext uri="{BB962C8B-B14F-4D97-AF65-F5344CB8AC3E}">
        <p14:creationId xmlns:p14="http://schemas.microsoft.com/office/powerpoint/2010/main" val="40460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a:xfrm>
            <a:off x="838200" y="1679170"/>
            <a:ext cx="10870094" cy="5178829"/>
          </a:xfrm>
        </p:spPr>
        <p:txBody>
          <a:bodyPr>
            <a:normAutofit fontScale="92500" lnSpcReduction="10000"/>
          </a:bodyPr>
          <a:lstStyle/>
          <a:p>
            <a:pPr marL="0" indent="0">
              <a:buNone/>
            </a:pPr>
            <a:r>
              <a:rPr lang="en-US" sz="4000" b="1" dirty="0">
                <a:solidFill>
                  <a:srgbClr val="C00000"/>
                </a:solidFill>
              </a:rPr>
              <a:t>Guest Speakers for RoundTable Discussion</a:t>
            </a:r>
          </a:p>
          <a:p>
            <a:pPr marL="0" indent="0">
              <a:buNone/>
            </a:pPr>
            <a:endParaRPr lang="en-US" sz="900" b="1" dirty="0">
              <a:solidFill>
                <a:srgbClr val="C00000"/>
              </a:solidFill>
            </a:endParaRPr>
          </a:p>
          <a:p>
            <a:pPr marL="0" indent="0">
              <a:buNone/>
            </a:pPr>
            <a:r>
              <a:rPr lang="en-US" b="1" dirty="0"/>
              <a:t>Roundtable Discussion Guest Opening Remarks:</a:t>
            </a:r>
            <a:endParaRPr lang="en-US" dirty="0"/>
          </a:p>
          <a:p>
            <a:pPr marL="0" indent="0">
              <a:buNone/>
            </a:pPr>
            <a:endParaRPr lang="en-US" sz="1000" dirty="0"/>
          </a:p>
          <a:p>
            <a:pPr lvl="1"/>
            <a:r>
              <a:rPr lang="en-US" b="1" dirty="0"/>
              <a:t>Anne Ngunjiri,</a:t>
            </a:r>
            <a:r>
              <a:rPr lang="en-US" dirty="0"/>
              <a:t> Senior Technical Advisor Gender Based Violence and Violence Against Children (GBV/VAC), </a:t>
            </a:r>
            <a:r>
              <a:rPr lang="en-US" b="1" dirty="0"/>
              <a:t>LVCT Health Kenya</a:t>
            </a:r>
            <a:r>
              <a:rPr lang="en-US" dirty="0"/>
              <a:t> will discuss practical application of SGBV program planning in times of COVID-19.</a:t>
            </a:r>
          </a:p>
          <a:p>
            <a:pPr marL="457200" lvl="1" indent="0">
              <a:buNone/>
            </a:pPr>
            <a:endParaRPr lang="en-US" sz="900" dirty="0"/>
          </a:p>
          <a:p>
            <a:pPr lvl="1"/>
            <a:r>
              <a:rPr lang="en-US" b="1" dirty="0"/>
              <a:t>Florence Amadi,</a:t>
            </a:r>
            <a:r>
              <a:rPr lang="en-US" dirty="0"/>
              <a:t> Senior Technical Advisor Health and Nutrition, </a:t>
            </a:r>
            <a:r>
              <a:rPr lang="en-US" b="1" dirty="0"/>
              <a:t>Food for the Hungry   </a:t>
            </a:r>
            <a:r>
              <a:rPr lang="en-US" dirty="0"/>
              <a:t>will discuss Care group module for COVID-19 using the CORE Group home-based care reference guide content in DRC/ Rwanda/ Kenya/ Cambodia.</a:t>
            </a:r>
          </a:p>
          <a:p>
            <a:pPr marL="457200" lvl="1" indent="0">
              <a:buNone/>
            </a:pPr>
            <a:endParaRPr lang="en-US" sz="1000" b="1" dirty="0"/>
          </a:p>
          <a:p>
            <a:pPr marL="0" indent="0">
              <a:buNone/>
            </a:pPr>
            <a:r>
              <a:rPr lang="en-US" sz="2600" i="1" dirty="0"/>
              <a:t>With additional inputs during Q&amp;A from:</a:t>
            </a:r>
          </a:p>
          <a:p>
            <a:pPr marL="0" indent="0">
              <a:buNone/>
            </a:pPr>
            <a:endParaRPr lang="en-US" sz="900" dirty="0"/>
          </a:p>
          <a:p>
            <a:pPr lvl="1"/>
            <a:r>
              <a:rPr lang="en-US" b="1" dirty="0"/>
              <a:t>Brian Nachipo</a:t>
            </a:r>
            <a:r>
              <a:rPr lang="en-US" dirty="0"/>
              <a:t>, Advocacy and Communications Officer, </a:t>
            </a:r>
            <a:r>
              <a:rPr lang="en-US" b="1" dirty="0"/>
              <a:t>Zimbabwe Ministry of        Health and Child Care</a:t>
            </a:r>
            <a:endParaRPr lang="en-US" dirty="0"/>
          </a:p>
          <a:p>
            <a:pPr lvl="1"/>
            <a:r>
              <a:rPr lang="en-US" dirty="0"/>
              <a:t>Linet Okoth Senior Technical Advisor Community Health, </a:t>
            </a:r>
            <a:r>
              <a:rPr lang="en-US" b="1" dirty="0"/>
              <a:t>LVCT Health</a:t>
            </a:r>
          </a:p>
          <a:p>
            <a:pPr marL="457200" lvl="1" indent="0">
              <a:buNone/>
            </a:pPr>
            <a:endParaRPr lang="en-US" dirty="0"/>
          </a:p>
          <a:p>
            <a:endParaRPr lang="en-US" dirty="0"/>
          </a:p>
          <a:p>
            <a:pPr marL="0" indent="0">
              <a:buNone/>
            </a:pPr>
            <a:endParaRPr lang="en-US" sz="4000" b="1" dirty="0">
              <a:solidFill>
                <a:srgbClr val="C00000"/>
              </a:solidFill>
            </a:endParaRPr>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066800"/>
          </a:xfrm>
        </p:spPr>
        <p:txBody>
          <a:bodyPr>
            <a:normAutofit/>
          </a:bodyPr>
          <a:lstStyle/>
          <a:p>
            <a:r>
              <a:rPr lang="en-US" sz="4800" b="1" dirty="0">
                <a:solidFill>
                  <a:schemeClr val="bg1"/>
                </a:solidFill>
              </a:rPr>
              <a:t>Guest Speakers and Case Study Presenters</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8500" y="5705285"/>
            <a:ext cx="1005710" cy="943356"/>
          </a:xfrm>
          <a:prstGeom prst="rect">
            <a:avLst/>
          </a:prstGeom>
        </p:spPr>
      </p:pic>
    </p:spTree>
    <p:extLst>
      <p:ext uri="{BB962C8B-B14F-4D97-AF65-F5344CB8AC3E}">
        <p14:creationId xmlns:p14="http://schemas.microsoft.com/office/powerpoint/2010/main" val="1834952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p:txBody>
          <a:bodyPr>
            <a:normAutofit fontScale="85000" lnSpcReduction="20000"/>
          </a:bodyPr>
          <a:lstStyle/>
          <a:p>
            <a:pPr marL="457200" lvl="1" indent="0">
              <a:buNone/>
            </a:pPr>
            <a:endParaRPr lang="en-US" sz="3200" u="sng" dirty="0"/>
          </a:p>
          <a:p>
            <a:pPr marL="0" indent="0">
              <a:buNone/>
            </a:pPr>
            <a:r>
              <a:rPr lang="en-US" u="sng" dirty="0"/>
              <a:t>Polling question #1</a:t>
            </a:r>
            <a:r>
              <a:rPr lang="en-US" dirty="0"/>
              <a:t>: </a:t>
            </a:r>
            <a:r>
              <a:rPr lang="en-US" b="1" dirty="0"/>
              <a:t>What continent are you joining us from?</a:t>
            </a:r>
          </a:p>
          <a:p>
            <a:pPr marL="0" indent="0">
              <a:buNone/>
            </a:pPr>
            <a:endParaRPr lang="en-US" dirty="0"/>
          </a:p>
          <a:p>
            <a:pPr lvl="1"/>
            <a:r>
              <a:rPr lang="en-US" sz="2800" dirty="0"/>
              <a:t>Asia</a:t>
            </a:r>
          </a:p>
          <a:p>
            <a:pPr lvl="1"/>
            <a:r>
              <a:rPr lang="en-US" sz="2800" dirty="0"/>
              <a:t>Africa</a:t>
            </a:r>
          </a:p>
          <a:p>
            <a:pPr lvl="1"/>
            <a:r>
              <a:rPr lang="en-US" sz="2800" dirty="0"/>
              <a:t>North America </a:t>
            </a:r>
          </a:p>
          <a:p>
            <a:pPr lvl="1"/>
            <a:r>
              <a:rPr lang="en-US" sz="2800" dirty="0"/>
              <a:t>Europe</a:t>
            </a:r>
          </a:p>
          <a:p>
            <a:pPr lvl="1"/>
            <a:r>
              <a:rPr lang="en-US" sz="2800" dirty="0"/>
              <a:t>Australia/Oceania</a:t>
            </a:r>
          </a:p>
          <a:p>
            <a:pPr lvl="1"/>
            <a:r>
              <a:rPr lang="en-US" sz="2800" dirty="0"/>
              <a:t>Antarctica</a:t>
            </a:r>
          </a:p>
          <a:p>
            <a:pPr lvl="1"/>
            <a:r>
              <a:rPr lang="en-US" sz="2800" dirty="0"/>
              <a:t>Latin America</a:t>
            </a:r>
          </a:p>
          <a:p>
            <a:pPr marL="457200" lvl="1" indent="0">
              <a:buNone/>
            </a:pPr>
            <a:endParaRPr lang="en-US" sz="3600" dirty="0"/>
          </a:p>
          <a:p>
            <a:pPr marL="0" indent="0" algn="ctr">
              <a:buNone/>
            </a:pPr>
            <a:r>
              <a:rPr lang="en-US" b="1" i="1" dirty="0">
                <a:solidFill>
                  <a:srgbClr val="C00000"/>
                </a:solidFill>
              </a:rPr>
              <a:t>Select the polling option at the bottom of your screen to respond.</a:t>
            </a:r>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066800"/>
          </a:xfrm>
        </p:spPr>
        <p:txBody>
          <a:bodyPr>
            <a:normAutofit/>
          </a:bodyPr>
          <a:lstStyle/>
          <a:p>
            <a:r>
              <a:rPr lang="en-US" sz="4800" b="1" dirty="0">
                <a:solidFill>
                  <a:schemeClr val="bg1"/>
                </a:solidFill>
              </a:rPr>
              <a:t>Let us know what you think!</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pic>
        <p:nvPicPr>
          <p:cNvPr id="7" name="Picture 2" descr="Play a Mystery Location Game | Carmen Sandiego - Houghton Mifflin ...">
            <a:extLst>
              <a:ext uri="{FF2B5EF4-FFF2-40B4-BE49-F238E27FC236}">
                <a16:creationId xmlns:a16="http://schemas.microsoft.com/office/drawing/2014/main" id="{346D365A-D922-9546-87FF-70C1269E50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29" b="7280"/>
          <a:stretch/>
        </p:blipFill>
        <p:spPr bwMode="auto">
          <a:xfrm>
            <a:off x="4880308" y="3282579"/>
            <a:ext cx="5392786" cy="199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404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p:txBody>
          <a:bodyPr>
            <a:normAutofit fontScale="92500"/>
          </a:bodyPr>
          <a:lstStyle/>
          <a:p>
            <a:pPr marL="457200" lvl="1" indent="0">
              <a:buNone/>
            </a:pPr>
            <a:endParaRPr lang="en-US" sz="3200" u="sng" dirty="0"/>
          </a:p>
          <a:p>
            <a:pPr marL="0" indent="0">
              <a:buNone/>
            </a:pPr>
            <a:r>
              <a:rPr lang="en-US" sz="2800" u="sng" dirty="0"/>
              <a:t>Polling question #2</a:t>
            </a:r>
            <a:r>
              <a:rPr lang="en-US" sz="2800" dirty="0"/>
              <a:t>:  </a:t>
            </a:r>
          </a:p>
          <a:p>
            <a:pPr marL="0" indent="0">
              <a:buNone/>
            </a:pPr>
            <a:endParaRPr lang="en-US" dirty="0"/>
          </a:p>
          <a:p>
            <a:pPr marL="0" indent="0">
              <a:buNone/>
            </a:pPr>
            <a:r>
              <a:rPr lang="en-US" dirty="0"/>
              <a:t>How much do you know about COVID-19 prevention and home-based care? </a:t>
            </a:r>
          </a:p>
          <a:p>
            <a:pPr marL="0" indent="0">
              <a:buNone/>
            </a:pPr>
            <a:r>
              <a:rPr lang="en-US" dirty="0"/>
              <a:t>On a scale of 1-5 (1= Very little, 5= A lot!)</a:t>
            </a:r>
          </a:p>
          <a:p>
            <a:endParaRPr lang="en-US" dirty="0"/>
          </a:p>
          <a:p>
            <a:pPr marL="457200" lvl="1" indent="0">
              <a:lnSpc>
                <a:spcPct val="110000"/>
              </a:lnSpc>
              <a:buNone/>
            </a:pPr>
            <a:endParaRPr lang="en-US" sz="2800" u="sng" dirty="0"/>
          </a:p>
          <a:p>
            <a:pPr marL="457200" lvl="1" indent="0">
              <a:lnSpc>
                <a:spcPct val="110000"/>
              </a:lnSpc>
              <a:buNone/>
            </a:pPr>
            <a:endParaRPr lang="en-US" sz="2800" dirty="0"/>
          </a:p>
          <a:p>
            <a:pPr marL="457200" lvl="1" indent="0">
              <a:buNone/>
            </a:pPr>
            <a:r>
              <a:rPr lang="en-US" sz="2800" b="1" i="1" dirty="0">
                <a:solidFill>
                  <a:srgbClr val="C00000"/>
                </a:solidFill>
              </a:rPr>
              <a:t>Select the polling option at the bottom of your screen to respond.</a:t>
            </a:r>
          </a:p>
          <a:p>
            <a:pPr marL="457200" lvl="1" indent="0" algn="ctr">
              <a:buNone/>
            </a:pPr>
            <a:endParaRPr lang="en-US" sz="3600" dirty="0"/>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974035"/>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066800"/>
          </a:xfrm>
        </p:spPr>
        <p:txBody>
          <a:bodyPr>
            <a:normAutofit/>
          </a:bodyPr>
          <a:lstStyle/>
          <a:p>
            <a:r>
              <a:rPr lang="en-US" sz="4800" b="1" dirty="0">
                <a:solidFill>
                  <a:schemeClr val="bg1"/>
                </a:solidFill>
              </a:rPr>
              <a:t>Let us know what you think!</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Tree>
    <p:extLst>
      <p:ext uri="{BB962C8B-B14F-4D97-AF65-F5344CB8AC3E}">
        <p14:creationId xmlns:p14="http://schemas.microsoft.com/office/powerpoint/2010/main" val="20001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664898" y="2001017"/>
            <a:ext cx="5204315" cy="28527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000"/>
              <a:buFont typeface="Arial"/>
              <a:buNone/>
            </a:pPr>
            <a:r>
              <a:rPr lang="en-US" sz="4400" dirty="0">
                <a:solidFill>
                  <a:schemeClr val="tx1">
                    <a:lumMod val="50000"/>
                    <a:lumOff val="50000"/>
                  </a:schemeClr>
                </a:solidFill>
                <a:latin typeface="Futura Medium" panose="020B0602020204020303" pitchFamily="34" charset="-79"/>
                <a:cs typeface="Futura Medium" panose="020B0602020204020303" pitchFamily="34" charset="-79"/>
                <a:sym typeface="Arial"/>
              </a:rPr>
              <a:t>Home-Based Care Reference Guide for </a:t>
            </a:r>
            <a:br>
              <a:rPr lang="en-US" sz="4400" dirty="0">
                <a:solidFill>
                  <a:schemeClr val="tx1">
                    <a:lumMod val="50000"/>
                    <a:lumOff val="50000"/>
                  </a:schemeClr>
                </a:solidFill>
                <a:latin typeface="Futura Medium" panose="020B0602020204020303" pitchFamily="34" charset="-79"/>
                <a:cs typeface="Futura Medium" panose="020B0602020204020303" pitchFamily="34" charset="-79"/>
                <a:sym typeface="Arial"/>
              </a:rPr>
            </a:br>
            <a:r>
              <a:rPr lang="en-US" sz="4400" dirty="0">
                <a:solidFill>
                  <a:schemeClr val="tx1">
                    <a:lumMod val="50000"/>
                    <a:lumOff val="50000"/>
                  </a:schemeClr>
                </a:solidFill>
                <a:latin typeface="Futura Medium" panose="020B0602020204020303" pitchFamily="34" charset="-79"/>
                <a:cs typeface="Futura Medium" panose="020B0602020204020303" pitchFamily="34" charset="-79"/>
                <a:sym typeface="Arial"/>
              </a:rPr>
              <a:t>COVID-19 </a:t>
            </a:r>
            <a:endParaRPr sz="4400" dirty="0">
              <a:solidFill>
                <a:schemeClr val="tx1">
                  <a:lumMod val="50000"/>
                  <a:lumOff val="50000"/>
                </a:schemeClr>
              </a:solidFill>
              <a:latin typeface="Futura Medium" panose="020B0602020204020303" pitchFamily="34" charset="-79"/>
              <a:cs typeface="Futura Medium" panose="020B0602020204020303" pitchFamily="34" charset="-79"/>
              <a:sym typeface="Arial"/>
            </a:endParaRPr>
          </a:p>
        </p:txBody>
      </p:sp>
      <p:pic>
        <p:nvPicPr>
          <p:cNvPr id="146" name="Google Shape;146;p21" descr="A picture containing building, person, outdoor, person&#10;&#10;Description automatically generated"/>
          <p:cNvPicPr preferRelativeResize="0"/>
          <p:nvPr/>
        </p:nvPicPr>
        <p:blipFill rotWithShape="1">
          <a:blip r:embed="rId3">
            <a:alphaModFix/>
          </a:blip>
          <a:srcRect/>
          <a:stretch/>
        </p:blipFill>
        <p:spPr>
          <a:xfrm>
            <a:off x="6322789" y="726505"/>
            <a:ext cx="4002316" cy="5450458"/>
          </a:xfrm>
          <a:prstGeom prst="rect">
            <a:avLst/>
          </a:prstGeom>
          <a:noFill/>
          <a:ln>
            <a:noFill/>
          </a:ln>
        </p:spPr>
      </p:pic>
      <p:sp>
        <p:nvSpPr>
          <p:cNvPr id="148" name="Google Shape;148;p21"/>
          <p:cNvSpPr txBox="1"/>
          <p:nvPr/>
        </p:nvSpPr>
        <p:spPr>
          <a:xfrm>
            <a:off x="6777979" y="5787342"/>
            <a:ext cx="4911082" cy="276999"/>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en-US" sz="900" b="0" i="1" u="none" strike="noStrike" cap="none" dirty="0">
                <a:solidFill>
                  <a:srgbClr val="7F7F7F"/>
                </a:solidFill>
                <a:latin typeface="Arial"/>
                <a:ea typeface="Arial"/>
                <a:cs typeface="Arial"/>
                <a:sym typeface="Arial"/>
              </a:rPr>
              <a:t>References: see reference guide, Icons: </a:t>
            </a:r>
            <a:r>
              <a:rPr lang="en-US" sz="900" b="0" i="1" u="none" strike="noStrike" cap="none" dirty="0" err="1">
                <a:solidFill>
                  <a:srgbClr val="7F7F7F"/>
                </a:solidFill>
                <a:latin typeface="Arial"/>
                <a:ea typeface="Arial"/>
                <a:cs typeface="Arial"/>
                <a:sym typeface="Arial"/>
              </a:rPr>
              <a:t>thenounproject.com</a:t>
            </a:r>
            <a:endParaRPr sz="900" b="0" i="1" u="none" strike="noStrike" cap="none" dirty="0">
              <a:solidFill>
                <a:srgbClr val="7F7F7F"/>
              </a:solidFill>
              <a:latin typeface="Arial"/>
              <a:ea typeface="Arial"/>
              <a:cs typeface="Arial"/>
              <a:sym typeface="Arial"/>
            </a:endParaRPr>
          </a:p>
        </p:txBody>
      </p:sp>
      <p:pic>
        <p:nvPicPr>
          <p:cNvPr id="6" name="Picture 5">
            <a:extLst>
              <a:ext uri="{FF2B5EF4-FFF2-40B4-BE49-F238E27FC236}">
                <a16:creationId xmlns:a16="http://schemas.microsoft.com/office/drawing/2014/main" id="{A74F1C15-AD71-7D45-8C43-5FA0E1CF1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Tree>
    <p:extLst>
      <p:ext uri="{BB962C8B-B14F-4D97-AF65-F5344CB8AC3E}">
        <p14:creationId xmlns:p14="http://schemas.microsoft.com/office/powerpoint/2010/main" val="4211986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70" name="Google Shape;170;p23"/>
          <p:cNvPicPr preferRelativeResize="0"/>
          <p:nvPr/>
        </p:nvPicPr>
        <p:blipFill rotWithShape="1">
          <a:blip r:embed="rId3">
            <a:alphaModFix/>
          </a:blip>
          <a:srcRect/>
          <a:stretch/>
        </p:blipFill>
        <p:spPr>
          <a:xfrm>
            <a:off x="4373217" y="1049258"/>
            <a:ext cx="6436723" cy="4656027"/>
          </a:xfrm>
          <a:prstGeom prst="rect">
            <a:avLst/>
          </a:prstGeom>
          <a:noFill/>
          <a:ln>
            <a:noFill/>
          </a:ln>
        </p:spPr>
      </p:pic>
      <p:sp>
        <p:nvSpPr>
          <p:cNvPr id="8" name="Slide Number Placeholder 5">
            <a:extLst>
              <a:ext uri="{FF2B5EF4-FFF2-40B4-BE49-F238E27FC236}">
                <a16:creationId xmlns:a16="http://schemas.microsoft.com/office/drawing/2014/main" id="{64571219-F195-4841-91E1-CC6813C7940A}"/>
              </a:ext>
            </a:extLst>
          </p:cNvPr>
          <p:cNvSpPr txBox="1">
            <a:spLocks/>
          </p:cNvSpPr>
          <p:nvPr/>
        </p:nvSpPr>
        <p:spPr>
          <a:xfrm>
            <a:off x="9650329" y="6309965"/>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4572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6E5A55BD-1DBE-B443-AD4B-4521B9D24F17}" type="slidenum">
              <a:rPr lang="en-US" smtClean="0"/>
              <a:pPr/>
              <a:t>8</a:t>
            </a:fld>
            <a:endParaRPr lang="en-US" dirty="0"/>
          </a:p>
        </p:txBody>
      </p:sp>
      <p:sp>
        <p:nvSpPr>
          <p:cNvPr id="10" name="Google Shape;178;p24">
            <a:extLst>
              <a:ext uri="{FF2B5EF4-FFF2-40B4-BE49-F238E27FC236}">
                <a16:creationId xmlns:a16="http://schemas.microsoft.com/office/drawing/2014/main" id="{FC3EB4B8-CEC7-4913-B130-10AA5E4D95FA}"/>
              </a:ext>
            </a:extLst>
          </p:cNvPr>
          <p:cNvSpPr txBox="1">
            <a:spLocks noGrp="1"/>
          </p:cNvSpPr>
          <p:nvPr>
            <p:ph type="body" idx="1"/>
          </p:nvPr>
        </p:nvSpPr>
        <p:spPr>
          <a:xfrm>
            <a:off x="479078" y="2190720"/>
            <a:ext cx="4050881" cy="1238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500"/>
              <a:buFont typeface="Arial"/>
              <a:buNone/>
            </a:pPr>
            <a:r>
              <a:rPr lang="en-US" sz="3200" b="1" i="0" u="none" strike="noStrike" cap="none" dirty="0">
                <a:solidFill>
                  <a:schemeClr val="tx1">
                    <a:lumMod val="50000"/>
                    <a:lumOff val="50000"/>
                  </a:schemeClr>
                </a:solidFill>
                <a:latin typeface="Futura Medium" panose="020B0602020204020303" pitchFamily="34" charset="-79"/>
                <a:ea typeface="Arial"/>
                <a:cs typeface="Futura Medium" panose="020B0602020204020303" pitchFamily="34" charset="-79"/>
                <a:sym typeface="Arial"/>
              </a:rPr>
              <a:t>The CORE Group Home-Based Care Task Force</a:t>
            </a:r>
          </a:p>
        </p:txBody>
      </p:sp>
      <p:pic>
        <p:nvPicPr>
          <p:cNvPr id="6" name="Picture 5">
            <a:extLst>
              <a:ext uri="{FF2B5EF4-FFF2-40B4-BE49-F238E27FC236}">
                <a16:creationId xmlns:a16="http://schemas.microsoft.com/office/drawing/2014/main" id="{F0BD19AE-F610-2147-AECD-A551828AC4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Tree>
    <p:extLst>
      <p:ext uri="{BB962C8B-B14F-4D97-AF65-F5344CB8AC3E}">
        <p14:creationId xmlns:p14="http://schemas.microsoft.com/office/powerpoint/2010/main" val="1844483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7457D-0AD7-714A-B71B-503B71BD1749}"/>
              </a:ext>
            </a:extLst>
          </p:cNvPr>
          <p:cNvSpPr>
            <a:spLocks noGrp="1"/>
          </p:cNvSpPr>
          <p:nvPr>
            <p:ph type="title"/>
          </p:nvPr>
        </p:nvSpPr>
        <p:spPr>
          <a:xfrm>
            <a:off x="8598765" y="1827515"/>
            <a:ext cx="2958274" cy="2071593"/>
          </a:xfrm>
        </p:spPr>
        <p:txBody>
          <a:bodyPr>
            <a:normAutofit/>
          </a:bodyPr>
          <a:lstStyle/>
          <a:p>
            <a:pPr algn="ctr"/>
            <a:r>
              <a:rPr lang="en-US" b="1" dirty="0">
                <a:solidFill>
                  <a:schemeClr val="bg1"/>
                </a:solidFill>
              </a:rPr>
              <a:t>Thank you</a:t>
            </a:r>
          </a:p>
        </p:txBody>
      </p:sp>
      <p:sp>
        <p:nvSpPr>
          <p:cNvPr id="8" name="Slide Number Placeholder 5">
            <a:extLst>
              <a:ext uri="{FF2B5EF4-FFF2-40B4-BE49-F238E27FC236}">
                <a16:creationId xmlns:a16="http://schemas.microsoft.com/office/drawing/2014/main" id="{08670C02-8E6B-C041-BC1D-3516A4EDBB90}"/>
              </a:ext>
            </a:extLst>
          </p:cNvPr>
          <p:cNvSpPr txBox="1">
            <a:spLocks/>
          </p:cNvSpPr>
          <p:nvPr/>
        </p:nvSpPr>
        <p:spPr>
          <a:xfrm>
            <a:off x="9711513" y="6266657"/>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L="0" marR="0" lvl="0" algn="r" defTabSz="457200" rtl="0" eaLnBrk="1" latinLnBrk="0" hangingPunct="1">
              <a:lnSpc>
                <a:spcPct val="100000"/>
              </a:lnSpc>
              <a:spcBef>
                <a:spcPts val="0"/>
              </a:spcBef>
              <a:spcAft>
                <a:spcPts val="0"/>
              </a:spcAft>
              <a:buClr>
                <a:srgbClr val="000000"/>
              </a:buClr>
              <a:buFont typeface="Arial"/>
              <a:defRPr sz="1200" b="0" i="0" u="none" strike="noStrike" kern="1200" cap="none">
                <a:solidFill>
                  <a:schemeClr val="tx1">
                    <a:tint val="75000"/>
                  </a:schemeClr>
                </a:solidFill>
                <a:latin typeface="+mn-lt"/>
                <a:ea typeface="+mn-ea"/>
                <a:cs typeface="+mn-cs"/>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fld id="{6E5A55BD-1DBE-B443-AD4B-4521B9D24F17}" type="slidenum">
              <a:rPr lang="en-US" smtClean="0"/>
              <a:pPr/>
              <a:t>9</a:t>
            </a:fld>
            <a:endParaRPr lang="en-US" dirty="0"/>
          </a:p>
        </p:txBody>
      </p:sp>
      <p:pic>
        <p:nvPicPr>
          <p:cNvPr id="3" name="Google Shape;146;p21" descr="A picture containing building, person, outdoor, person&#10;&#10;Description automatically generated">
            <a:extLst>
              <a:ext uri="{FF2B5EF4-FFF2-40B4-BE49-F238E27FC236}">
                <a16:creationId xmlns:a16="http://schemas.microsoft.com/office/drawing/2014/main" id="{FBD252EB-9438-4DEB-BE3C-ADD32C2E6788}"/>
              </a:ext>
            </a:extLst>
          </p:cNvPr>
          <p:cNvPicPr preferRelativeResize="0"/>
          <p:nvPr/>
        </p:nvPicPr>
        <p:blipFill rotWithShape="1">
          <a:blip r:embed="rId3">
            <a:alphaModFix/>
          </a:blip>
          <a:srcRect/>
          <a:stretch/>
        </p:blipFill>
        <p:spPr>
          <a:xfrm>
            <a:off x="1353359" y="528181"/>
            <a:ext cx="4211754" cy="5649231"/>
          </a:xfrm>
          <a:prstGeom prst="rect">
            <a:avLst/>
          </a:prstGeom>
          <a:noFill/>
          <a:ln>
            <a:noFill/>
          </a:ln>
        </p:spPr>
      </p:pic>
      <p:sp>
        <p:nvSpPr>
          <p:cNvPr id="11" name="TextBox 10">
            <a:extLst>
              <a:ext uri="{FF2B5EF4-FFF2-40B4-BE49-F238E27FC236}">
                <a16:creationId xmlns:a16="http://schemas.microsoft.com/office/drawing/2014/main" id="{C8191E48-6D78-4F5D-A071-8DB896AA81C9}"/>
              </a:ext>
            </a:extLst>
          </p:cNvPr>
          <p:cNvSpPr txBox="1"/>
          <p:nvPr/>
        </p:nvSpPr>
        <p:spPr>
          <a:xfrm>
            <a:off x="6209531" y="956091"/>
            <a:ext cx="4629110" cy="4031873"/>
          </a:xfrm>
          <a:prstGeom prst="rect">
            <a:avLst/>
          </a:prstGeom>
          <a:noFill/>
        </p:spPr>
        <p:txBody>
          <a:bodyPr wrap="square" rtlCol="0">
            <a:spAutoFit/>
          </a:bodyPr>
          <a:lstStyle/>
          <a:p>
            <a:r>
              <a:rPr lang="en-US" sz="3200" b="1" dirty="0">
                <a:solidFill>
                  <a:schemeClr val="tx1">
                    <a:lumMod val="50000"/>
                    <a:lumOff val="50000"/>
                  </a:schemeClr>
                </a:solidFill>
                <a:latin typeface="Futura Medium" panose="020B0602020204020303" pitchFamily="34" charset="-79"/>
                <a:cs typeface="Futura Medium" panose="020B0602020204020303" pitchFamily="34" charset="-79"/>
              </a:rPr>
              <a:t>Purpose</a:t>
            </a:r>
          </a:p>
          <a:p>
            <a:endParaRPr lang="en-US" sz="3200" b="1" dirty="0">
              <a:solidFill>
                <a:schemeClr val="tx1">
                  <a:lumMod val="50000"/>
                  <a:lumOff val="50000"/>
                </a:schemeClr>
              </a:solidFill>
            </a:endParaRPr>
          </a:p>
          <a:p>
            <a:r>
              <a:rPr lang="en-US" sz="3200" dirty="0">
                <a:solidFill>
                  <a:schemeClr val="tx1">
                    <a:lumMod val="50000"/>
                    <a:lumOff val="50000"/>
                  </a:schemeClr>
                </a:solidFill>
              </a:rPr>
              <a:t>Reliable, up-to-date information</a:t>
            </a:r>
          </a:p>
          <a:p>
            <a:endParaRPr lang="en-US" sz="3200" dirty="0">
              <a:solidFill>
                <a:schemeClr val="tx1">
                  <a:lumMod val="50000"/>
                  <a:lumOff val="50000"/>
                </a:schemeClr>
              </a:solidFill>
            </a:endParaRPr>
          </a:p>
          <a:p>
            <a:r>
              <a:rPr lang="en-US" sz="3200" dirty="0">
                <a:solidFill>
                  <a:schemeClr val="tx1">
                    <a:lumMod val="50000"/>
                    <a:lumOff val="50000"/>
                  </a:schemeClr>
                </a:solidFill>
              </a:rPr>
              <a:t>Material for health promotion activities and materials </a:t>
            </a:r>
          </a:p>
        </p:txBody>
      </p:sp>
      <p:pic>
        <p:nvPicPr>
          <p:cNvPr id="9" name="Picture 8">
            <a:extLst>
              <a:ext uri="{FF2B5EF4-FFF2-40B4-BE49-F238E27FC236}">
                <a16:creationId xmlns:a16="http://schemas.microsoft.com/office/drawing/2014/main" id="{EA43122D-C4DF-4243-ACB7-33445A379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spTree>
    <p:extLst>
      <p:ext uri="{BB962C8B-B14F-4D97-AF65-F5344CB8AC3E}">
        <p14:creationId xmlns:p14="http://schemas.microsoft.com/office/powerpoint/2010/main" val="152142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3409</Words>
  <Application>Microsoft Macintosh PowerPoint</Application>
  <PresentationFormat>Widescreen</PresentationFormat>
  <Paragraphs>392</Paragraphs>
  <Slides>39</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Calibri</vt:lpstr>
      <vt:lpstr>Calibri Light</vt:lpstr>
      <vt:lpstr>Futura</vt:lpstr>
      <vt:lpstr>Futura Medium</vt:lpstr>
      <vt:lpstr>Helvetica</vt:lpstr>
      <vt:lpstr>Lato</vt:lpstr>
      <vt:lpstr>Nunito Sans</vt:lpstr>
      <vt:lpstr>Nunito Sans SemiBold</vt:lpstr>
      <vt:lpstr>Roboto Thin</vt:lpstr>
      <vt:lpstr>Office Theme</vt:lpstr>
      <vt:lpstr>Lessons from Global and Country-level Adoption of CORE Group Home-Based Care Guidelines </vt:lpstr>
      <vt:lpstr>Agenda 10:00 – 11:30 am EDT</vt:lpstr>
      <vt:lpstr>Guest Speakers and Case Study Presenters</vt:lpstr>
      <vt:lpstr>Guest Speakers and Case Study Presenters</vt:lpstr>
      <vt:lpstr>Let us know what you think!</vt:lpstr>
      <vt:lpstr>Let us know what you think!</vt:lpstr>
      <vt:lpstr>Home-Based Care Reference Guide for  COVID-19 </vt:lpstr>
      <vt:lpstr>PowerPoint Presentation</vt:lpstr>
      <vt:lpstr>Thank you</vt:lpstr>
      <vt:lpstr>Thank you</vt:lpstr>
      <vt:lpstr>PowerPoint Presentation</vt:lpstr>
      <vt:lpstr>Let us know what you think!</vt:lpstr>
      <vt:lpstr>PowerPoint Presentation</vt:lpstr>
      <vt:lpstr>PowerPoint Presentation</vt:lpstr>
      <vt:lpstr>PowerPoint Presentation</vt:lpstr>
      <vt:lpstr> Lesson 3: Prevention – What can you do? </vt:lpstr>
      <vt:lpstr>Thank you</vt:lpstr>
      <vt:lpstr>Zimbabwe’s National COVID-19 Response  9 Pillars</vt:lpstr>
      <vt:lpstr>Training Participants </vt:lpstr>
      <vt:lpstr>Facility-based team: setting up the facility</vt:lpstr>
      <vt:lpstr>Facility-based teams: home-based care</vt:lpstr>
      <vt:lpstr>Community  Health  Workers  Focus </vt:lpstr>
      <vt:lpstr>Community Health Workers</vt:lpstr>
      <vt:lpstr>PowerPoint Presentation</vt:lpstr>
      <vt:lpstr>Creating a Reference Application for Home-Based Care During COVID-19 </vt:lpstr>
      <vt:lpstr>Background</vt:lpstr>
      <vt:lpstr>Significance of Partnership</vt:lpstr>
      <vt:lpstr>A Shared Conceptual Framework</vt:lpstr>
      <vt:lpstr>Collaboration on Apps for FLWs during COVID</vt:lpstr>
      <vt:lpstr>Using the CORE Reference Guide</vt:lpstr>
      <vt:lpstr>A Shared Design for Home-Based Care</vt:lpstr>
      <vt:lpstr>A Shared Design for Home-Based Care</vt:lpstr>
      <vt:lpstr>Aligning Monitoring for Home-Based Care</vt:lpstr>
      <vt:lpstr>Extending Beyond COVID-19 Use Case</vt:lpstr>
      <vt:lpstr>Thank you</vt:lpstr>
      <vt:lpstr>Let us know what you think!</vt:lpstr>
      <vt:lpstr>Discussion</vt:lpstr>
      <vt:lpstr>Let us know what you think!</vt:lpstr>
      <vt:lpstr>Closure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Inclusive Health TAG</dc:title>
  <dc:creator>Avani Duggaraju</dc:creator>
  <cp:lastModifiedBy>David Imbago Jacome</cp:lastModifiedBy>
  <cp:revision>97</cp:revision>
  <dcterms:created xsi:type="dcterms:W3CDTF">2019-11-21T13:57:30Z</dcterms:created>
  <dcterms:modified xsi:type="dcterms:W3CDTF">2020-08-14T15:32:29Z</dcterms:modified>
</cp:coreProperties>
</file>