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53"/>
  </p:notesMasterIdLst>
  <p:sldIdLst>
    <p:sldId id="257" r:id="rId4"/>
    <p:sldId id="258" r:id="rId5"/>
    <p:sldId id="261" r:id="rId6"/>
    <p:sldId id="270" r:id="rId7"/>
    <p:sldId id="267" r:id="rId8"/>
    <p:sldId id="256" r:id="rId9"/>
    <p:sldId id="272" r:id="rId10"/>
    <p:sldId id="260" r:id="rId11"/>
    <p:sldId id="290" r:id="rId12"/>
    <p:sldId id="276" r:id="rId13"/>
    <p:sldId id="279" r:id="rId14"/>
    <p:sldId id="280" r:id="rId15"/>
    <p:sldId id="282" r:id="rId16"/>
    <p:sldId id="283" r:id="rId17"/>
    <p:sldId id="281" r:id="rId18"/>
    <p:sldId id="284" r:id="rId19"/>
    <p:sldId id="285" r:id="rId20"/>
    <p:sldId id="286" r:id="rId21"/>
    <p:sldId id="278" r:id="rId22"/>
    <p:sldId id="265" r:id="rId23"/>
    <p:sldId id="271" r:id="rId24"/>
    <p:sldId id="291" r:id="rId25"/>
    <p:sldId id="292" r:id="rId26"/>
    <p:sldId id="293" r:id="rId27"/>
    <p:sldId id="264" r:id="rId28"/>
    <p:sldId id="277" r:id="rId29"/>
    <p:sldId id="294" r:id="rId30"/>
    <p:sldId id="259" r:id="rId31"/>
    <p:sldId id="273" r:id="rId32"/>
    <p:sldId id="274" r:id="rId33"/>
    <p:sldId id="295" r:id="rId34"/>
    <p:sldId id="275" r:id="rId35"/>
    <p:sldId id="296" r:id="rId36"/>
    <p:sldId id="297" r:id="rId37"/>
    <p:sldId id="298" r:id="rId38"/>
    <p:sldId id="299" r:id="rId39"/>
    <p:sldId id="300" r:id="rId40"/>
    <p:sldId id="262" r:id="rId41"/>
    <p:sldId id="301" r:id="rId42"/>
    <p:sldId id="287" r:id="rId43"/>
    <p:sldId id="269" r:id="rId44"/>
    <p:sldId id="302" r:id="rId45"/>
    <p:sldId id="303" r:id="rId46"/>
    <p:sldId id="304" r:id="rId47"/>
    <p:sldId id="305" r:id="rId48"/>
    <p:sldId id="306" r:id="rId49"/>
    <p:sldId id="268" r:id="rId50"/>
    <p:sldId id="307" r:id="rId51"/>
    <p:sldId id="2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60" autoAdjust="0"/>
    <p:restoredTop sz="94660"/>
  </p:normalViewPr>
  <p:slideViewPr>
    <p:cSldViewPr snapToGrid="0">
      <p:cViewPr varScale="1">
        <p:scale>
          <a:sx n="82" d="100"/>
          <a:sy n="82" d="100"/>
        </p:scale>
        <p:origin x="184"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9F00C-63AE-4221-BACF-0BD9BDC72F95}"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en-US"/>
        </a:p>
      </dgm:t>
    </dgm:pt>
    <dgm:pt modelId="{51B6AFB4-2131-4019-80D7-377DAB75A18B}">
      <dgm:prSet phldrT="[Text]"/>
      <dgm:spPr/>
      <dgm:t>
        <a:bodyPr/>
        <a:lstStyle/>
        <a:p>
          <a:r>
            <a:rPr lang="en-US" dirty="0"/>
            <a:t>Question</a:t>
          </a:r>
        </a:p>
      </dgm:t>
    </dgm:pt>
    <dgm:pt modelId="{A3439590-3F47-4710-85A8-04209D113CAF}" type="parTrans" cxnId="{79670831-DE08-48B2-9F8F-DB930D2AE1A5}">
      <dgm:prSet/>
      <dgm:spPr/>
      <dgm:t>
        <a:bodyPr/>
        <a:lstStyle/>
        <a:p>
          <a:endParaRPr lang="en-US"/>
        </a:p>
      </dgm:t>
    </dgm:pt>
    <dgm:pt modelId="{D82EA64C-18D2-436F-BC52-8C32B6260DC6}" type="sibTrans" cxnId="{79670831-DE08-48B2-9F8F-DB930D2AE1A5}">
      <dgm:prSet/>
      <dgm:spPr/>
      <dgm:t>
        <a:bodyPr/>
        <a:lstStyle/>
        <a:p>
          <a:endParaRPr lang="en-US"/>
        </a:p>
      </dgm:t>
    </dgm:pt>
    <dgm:pt modelId="{58D19E4A-F822-4ADE-85C9-727622943A3B}">
      <dgm:prSet phldrT="[Text]"/>
      <dgm:spPr/>
      <dgm:t>
        <a:bodyPr/>
        <a:lstStyle/>
        <a:p>
          <a:r>
            <a:rPr lang="en-US" dirty="0"/>
            <a:t>3 scenarios of varying severity</a:t>
          </a:r>
        </a:p>
      </dgm:t>
    </dgm:pt>
    <dgm:pt modelId="{6F211811-64ED-4042-9085-784A96C3FB22}" type="parTrans" cxnId="{1A63700F-FCE0-4EEF-962B-37FCBB6A86B9}">
      <dgm:prSet/>
      <dgm:spPr/>
      <dgm:t>
        <a:bodyPr/>
        <a:lstStyle/>
        <a:p>
          <a:endParaRPr lang="en-US"/>
        </a:p>
      </dgm:t>
    </dgm:pt>
    <dgm:pt modelId="{A5CEC3B0-C52C-4310-AC9F-366CB9CCACBD}" type="sibTrans" cxnId="{1A63700F-FCE0-4EEF-962B-37FCBB6A86B9}">
      <dgm:prSet/>
      <dgm:spPr/>
      <dgm:t>
        <a:bodyPr/>
        <a:lstStyle/>
        <a:p>
          <a:endParaRPr lang="en-US"/>
        </a:p>
      </dgm:t>
    </dgm:pt>
    <dgm:pt modelId="{D1BB66FD-34A2-4D8F-96F0-0D5EA9D2BFFD}">
      <dgm:prSet phldrT="[Text]"/>
      <dgm:spPr/>
      <dgm:t>
        <a:bodyPr/>
        <a:lstStyle/>
        <a:p>
          <a:r>
            <a:rPr lang="en-US" dirty="0"/>
            <a:t>118 LMICs</a:t>
          </a:r>
        </a:p>
      </dgm:t>
    </dgm:pt>
    <dgm:pt modelId="{0A2F44C4-E7E2-4981-8BD9-2B03DEA8F28A}" type="parTrans" cxnId="{72F773EA-3FCA-4B23-B33D-9BD4FD6BB760}">
      <dgm:prSet/>
      <dgm:spPr/>
      <dgm:t>
        <a:bodyPr/>
        <a:lstStyle/>
        <a:p>
          <a:endParaRPr lang="en-US"/>
        </a:p>
      </dgm:t>
    </dgm:pt>
    <dgm:pt modelId="{1295D691-DBEA-48BB-BF3A-EF6848F6B6F9}" type="sibTrans" cxnId="{72F773EA-3FCA-4B23-B33D-9BD4FD6BB760}">
      <dgm:prSet/>
      <dgm:spPr/>
      <dgm:t>
        <a:bodyPr/>
        <a:lstStyle/>
        <a:p>
          <a:endParaRPr lang="en-US"/>
        </a:p>
      </dgm:t>
    </dgm:pt>
    <dgm:pt modelId="{3E34482F-50B2-4E61-B6A8-BB4CE7E26789}">
      <dgm:prSet phldrT="[Text]"/>
      <dgm:spPr/>
      <dgm:t>
        <a:bodyPr/>
        <a:lstStyle/>
        <a:p>
          <a:r>
            <a:rPr lang="en-US" dirty="0"/>
            <a:t>Used Lives Saved Tool (</a:t>
          </a:r>
          <a:r>
            <a:rPr lang="en-US" dirty="0" err="1"/>
            <a:t>LiST</a:t>
          </a:r>
          <a:r>
            <a:rPr lang="en-US" dirty="0"/>
            <a:t>)</a:t>
          </a:r>
        </a:p>
      </dgm:t>
    </dgm:pt>
    <dgm:pt modelId="{993DB8FD-DDD8-4250-A022-7D3CE46A62AA}" type="parTrans" cxnId="{AB93B591-46D4-4E56-87BB-22540123CEA4}">
      <dgm:prSet/>
      <dgm:spPr/>
      <dgm:t>
        <a:bodyPr/>
        <a:lstStyle/>
        <a:p>
          <a:endParaRPr lang="en-US"/>
        </a:p>
      </dgm:t>
    </dgm:pt>
    <dgm:pt modelId="{5DE9FBBD-D7CD-476E-B2FC-8C0644FC94A4}" type="sibTrans" cxnId="{AB93B591-46D4-4E56-87BB-22540123CEA4}">
      <dgm:prSet/>
      <dgm:spPr/>
      <dgm:t>
        <a:bodyPr/>
        <a:lstStyle/>
        <a:p>
          <a:endParaRPr lang="en-US"/>
        </a:p>
      </dgm:t>
    </dgm:pt>
    <dgm:pt modelId="{DD706C75-AA67-4BB7-85A8-FFF6BBBCBBDA}">
      <dgm:prSet/>
      <dgm:spPr/>
      <dgm:t>
        <a:bodyPr/>
        <a:lstStyle/>
        <a:p>
          <a:r>
            <a:rPr lang="en-US"/>
            <a:t>Modeling approach</a:t>
          </a:r>
          <a:endParaRPr lang="en-US" dirty="0"/>
        </a:p>
      </dgm:t>
    </dgm:pt>
    <dgm:pt modelId="{D6B35424-7A43-4390-90A8-3808A52BC23D}" type="parTrans" cxnId="{FBF68B88-ED1D-401A-A174-1C49C5862D2A}">
      <dgm:prSet/>
      <dgm:spPr/>
      <dgm:t>
        <a:bodyPr/>
        <a:lstStyle/>
        <a:p>
          <a:endParaRPr lang="en-US"/>
        </a:p>
      </dgm:t>
    </dgm:pt>
    <dgm:pt modelId="{B178CBB9-121F-458C-818D-EA318AC5326A}" type="sibTrans" cxnId="{FBF68B88-ED1D-401A-A174-1C49C5862D2A}">
      <dgm:prSet/>
      <dgm:spPr/>
      <dgm:t>
        <a:bodyPr/>
        <a:lstStyle/>
        <a:p>
          <a:endParaRPr lang="en-US"/>
        </a:p>
      </dgm:t>
    </dgm:pt>
    <dgm:pt modelId="{FA58741B-457B-4AE6-ABB7-E9750E852A89}">
      <dgm:prSet phldrT="[Text]"/>
      <dgm:spPr/>
      <dgm:t>
        <a:bodyPr/>
        <a:lstStyle/>
        <a:p>
          <a:r>
            <a:rPr lang="en-US"/>
            <a:t>If certain hypothetical COVID-19 outbreak and response scenarios were to occur, what would be the indirect impact on maternal and child mortality?</a:t>
          </a:r>
        </a:p>
      </dgm:t>
    </dgm:pt>
    <dgm:pt modelId="{E5FE0D0B-775E-4B68-8083-A213D6FEA8FD}" type="parTrans" cxnId="{9F14A685-7E31-4E60-A703-86ACE044A8DF}">
      <dgm:prSet/>
      <dgm:spPr/>
      <dgm:t>
        <a:bodyPr/>
        <a:lstStyle/>
        <a:p>
          <a:endParaRPr lang="en-US"/>
        </a:p>
      </dgm:t>
    </dgm:pt>
    <dgm:pt modelId="{0E4019F8-5D4E-4004-A511-C4688772C9E4}" type="sibTrans" cxnId="{9F14A685-7E31-4E60-A703-86ACE044A8DF}">
      <dgm:prSet/>
      <dgm:spPr/>
      <dgm:t>
        <a:bodyPr/>
        <a:lstStyle/>
        <a:p>
          <a:endParaRPr lang="en-US"/>
        </a:p>
      </dgm:t>
    </dgm:pt>
    <dgm:pt modelId="{1ED3989F-E42C-4DB8-8D82-1EFB9EA81E78}">
      <dgm:prSet phldrT="[Text]"/>
      <dgm:spPr/>
      <dgm:t>
        <a:bodyPr/>
        <a:lstStyle/>
        <a:p>
          <a:r>
            <a:rPr lang="en-US" dirty="0"/>
            <a:t>3, 6, 12 month time frames</a:t>
          </a:r>
        </a:p>
      </dgm:t>
    </dgm:pt>
    <dgm:pt modelId="{5F513221-F6D5-4C4B-9163-160C652800AF}" type="parTrans" cxnId="{67961BA0-86A0-437A-9763-046A84A9C405}">
      <dgm:prSet/>
      <dgm:spPr/>
      <dgm:t>
        <a:bodyPr/>
        <a:lstStyle/>
        <a:p>
          <a:endParaRPr lang="en-US"/>
        </a:p>
      </dgm:t>
    </dgm:pt>
    <dgm:pt modelId="{91EC5C27-69AF-4426-AB18-8483CD935805}" type="sibTrans" cxnId="{67961BA0-86A0-437A-9763-046A84A9C405}">
      <dgm:prSet/>
      <dgm:spPr/>
      <dgm:t>
        <a:bodyPr/>
        <a:lstStyle/>
        <a:p>
          <a:endParaRPr lang="en-US"/>
        </a:p>
      </dgm:t>
    </dgm:pt>
    <dgm:pt modelId="{2B80FC61-E8B3-46AD-B673-376B3D84DE79}">
      <dgm:prSet phldrT="[Text]"/>
      <dgm:spPr/>
      <dgm:t>
        <a:bodyPr/>
        <a:lstStyle/>
        <a:p>
          <a:r>
            <a:rPr lang="en-US" dirty="0"/>
            <a:t>Engagement from WHO, UNICEF, World Bank, GFF,  BMGF</a:t>
          </a:r>
        </a:p>
      </dgm:t>
    </dgm:pt>
    <dgm:pt modelId="{16AA832E-74A2-4FFA-8D87-AA7018F1C463}" type="parTrans" cxnId="{7518A0D2-732A-4ED0-A964-F31879CF6AF9}">
      <dgm:prSet/>
      <dgm:spPr/>
      <dgm:t>
        <a:bodyPr/>
        <a:lstStyle/>
        <a:p>
          <a:endParaRPr lang="en-US"/>
        </a:p>
      </dgm:t>
    </dgm:pt>
    <dgm:pt modelId="{2F93851A-18C7-454F-8FB6-B81E8584B0C1}" type="sibTrans" cxnId="{7518A0D2-732A-4ED0-A964-F31879CF6AF9}">
      <dgm:prSet/>
      <dgm:spPr/>
      <dgm:t>
        <a:bodyPr/>
        <a:lstStyle/>
        <a:p>
          <a:endParaRPr lang="en-US"/>
        </a:p>
      </dgm:t>
    </dgm:pt>
    <dgm:pt modelId="{64C01268-16DD-4E99-A435-E7D031D0DFC8}">
      <dgm:prSet phldrT="[Text]"/>
      <dgm:spPr/>
      <dgm:t>
        <a:bodyPr/>
        <a:lstStyle/>
        <a:p>
          <a:r>
            <a:rPr lang="en-US" dirty="0"/>
            <a:t>First phase modeling</a:t>
          </a:r>
        </a:p>
      </dgm:t>
    </dgm:pt>
    <dgm:pt modelId="{C9F0D4CA-C3BF-4954-9FF1-40F764801968}" type="parTrans" cxnId="{DA09C24C-B873-4EE3-8F4E-D112CAE7710B}">
      <dgm:prSet/>
      <dgm:spPr/>
      <dgm:t>
        <a:bodyPr/>
        <a:lstStyle/>
        <a:p>
          <a:endParaRPr lang="en-US"/>
        </a:p>
      </dgm:t>
    </dgm:pt>
    <dgm:pt modelId="{BBFFCDB4-7002-484D-9DAD-85CF0AAB7B6C}" type="sibTrans" cxnId="{DA09C24C-B873-4EE3-8F4E-D112CAE7710B}">
      <dgm:prSet/>
      <dgm:spPr/>
      <dgm:t>
        <a:bodyPr/>
        <a:lstStyle/>
        <a:p>
          <a:endParaRPr lang="en-US"/>
        </a:p>
      </dgm:t>
    </dgm:pt>
    <dgm:pt modelId="{593C2C8C-43D1-48ED-94BE-B610548E47CC}">
      <dgm:prSet phldrT="[Text]"/>
      <dgm:spPr/>
      <dgm:t>
        <a:bodyPr/>
        <a:lstStyle/>
        <a:p>
          <a:r>
            <a:rPr lang="en-US" dirty="0"/>
            <a:t>Model mortality impact of change in 70+ RMNCH interventions and risk factors</a:t>
          </a:r>
        </a:p>
      </dgm:t>
    </dgm:pt>
    <dgm:pt modelId="{128AE8D5-1774-4CFA-8B6F-6F716566FE20}" type="parTrans" cxnId="{03DE11F1-90A5-4076-B443-323AFE6FE210}">
      <dgm:prSet/>
      <dgm:spPr/>
      <dgm:t>
        <a:bodyPr/>
        <a:lstStyle/>
        <a:p>
          <a:endParaRPr lang="en-US"/>
        </a:p>
      </dgm:t>
    </dgm:pt>
    <dgm:pt modelId="{856D6729-6E8C-4F6E-8382-6AC9345AB080}" type="sibTrans" cxnId="{03DE11F1-90A5-4076-B443-323AFE6FE210}">
      <dgm:prSet/>
      <dgm:spPr/>
      <dgm:t>
        <a:bodyPr/>
        <a:lstStyle/>
        <a:p>
          <a:endParaRPr lang="en-US"/>
        </a:p>
      </dgm:t>
    </dgm:pt>
    <dgm:pt modelId="{E4F6451C-EFA7-4D71-B4E2-923DBD8586AF}">
      <dgm:prSet phldrT="[Text]"/>
      <dgm:spPr/>
      <dgm:t>
        <a:bodyPr/>
        <a:lstStyle/>
        <a:p>
          <a:r>
            <a:rPr lang="en-US" dirty="0"/>
            <a:t>Realistic, quantifiable estimates as a reference point for decision makers</a:t>
          </a:r>
        </a:p>
      </dgm:t>
    </dgm:pt>
    <dgm:pt modelId="{AE95A0CA-ED2D-4A0F-AAD7-4F12E0D37D4C}" type="parTrans" cxnId="{A65E7746-0652-442A-BA88-D1FF914FC1C9}">
      <dgm:prSet/>
      <dgm:spPr/>
      <dgm:t>
        <a:bodyPr/>
        <a:lstStyle/>
        <a:p>
          <a:endParaRPr lang="en-US"/>
        </a:p>
      </dgm:t>
    </dgm:pt>
    <dgm:pt modelId="{2A0B4C70-E104-4053-B8A1-F6A0AB178DE2}" type="sibTrans" cxnId="{A65E7746-0652-442A-BA88-D1FF914FC1C9}">
      <dgm:prSet/>
      <dgm:spPr/>
      <dgm:t>
        <a:bodyPr/>
        <a:lstStyle/>
        <a:p>
          <a:endParaRPr lang="en-US"/>
        </a:p>
      </dgm:t>
    </dgm:pt>
    <dgm:pt modelId="{F26D70ED-6CB1-497E-A1A3-417DD34B9B8B}" type="pres">
      <dgm:prSet presAssocID="{BC19F00C-63AE-4221-BACF-0BD9BDC72F95}" presName="linear" presStyleCnt="0">
        <dgm:presLayoutVars>
          <dgm:dir/>
          <dgm:animLvl val="lvl"/>
          <dgm:resizeHandles val="exact"/>
        </dgm:presLayoutVars>
      </dgm:prSet>
      <dgm:spPr/>
    </dgm:pt>
    <dgm:pt modelId="{A8D43EAC-724F-430D-9E50-1D425CFB450B}" type="pres">
      <dgm:prSet presAssocID="{51B6AFB4-2131-4019-80D7-377DAB75A18B}" presName="parentLin" presStyleCnt="0"/>
      <dgm:spPr/>
    </dgm:pt>
    <dgm:pt modelId="{C520BDA6-757A-438A-8188-CBB4B2D4A615}" type="pres">
      <dgm:prSet presAssocID="{51B6AFB4-2131-4019-80D7-377DAB75A18B}" presName="parentLeftMargin" presStyleLbl="node1" presStyleIdx="0" presStyleCnt="3"/>
      <dgm:spPr/>
    </dgm:pt>
    <dgm:pt modelId="{62F69A28-F9C8-4FF3-9FFA-D71828FAFB43}" type="pres">
      <dgm:prSet presAssocID="{51B6AFB4-2131-4019-80D7-377DAB75A18B}" presName="parentText" presStyleLbl="node1" presStyleIdx="0" presStyleCnt="3">
        <dgm:presLayoutVars>
          <dgm:chMax val="0"/>
          <dgm:bulletEnabled val="1"/>
        </dgm:presLayoutVars>
      </dgm:prSet>
      <dgm:spPr/>
    </dgm:pt>
    <dgm:pt modelId="{ACF5A462-05E7-40E6-9992-8430B4175EF3}" type="pres">
      <dgm:prSet presAssocID="{51B6AFB4-2131-4019-80D7-377DAB75A18B}" presName="negativeSpace" presStyleCnt="0"/>
      <dgm:spPr/>
    </dgm:pt>
    <dgm:pt modelId="{C3AD903C-C97C-4BA1-9868-6431EFBE119D}" type="pres">
      <dgm:prSet presAssocID="{51B6AFB4-2131-4019-80D7-377DAB75A18B}" presName="childText" presStyleLbl="conFgAcc1" presStyleIdx="0" presStyleCnt="3">
        <dgm:presLayoutVars>
          <dgm:bulletEnabled val="1"/>
        </dgm:presLayoutVars>
      </dgm:prSet>
      <dgm:spPr/>
    </dgm:pt>
    <dgm:pt modelId="{DBF9F63A-9EC4-47E6-9B9E-A48574DB58AB}" type="pres">
      <dgm:prSet presAssocID="{D82EA64C-18D2-436F-BC52-8C32B6260DC6}" presName="spaceBetweenRectangles" presStyleCnt="0"/>
      <dgm:spPr/>
    </dgm:pt>
    <dgm:pt modelId="{33609CD5-AF0B-4561-B94B-E65ABB49F392}" type="pres">
      <dgm:prSet presAssocID="{DD706C75-AA67-4BB7-85A8-FFF6BBBCBBDA}" presName="parentLin" presStyleCnt="0"/>
      <dgm:spPr/>
    </dgm:pt>
    <dgm:pt modelId="{58EEA973-997C-448D-A2D0-A344777A9F40}" type="pres">
      <dgm:prSet presAssocID="{DD706C75-AA67-4BB7-85A8-FFF6BBBCBBDA}" presName="parentLeftMargin" presStyleLbl="node1" presStyleIdx="0" presStyleCnt="3"/>
      <dgm:spPr/>
    </dgm:pt>
    <dgm:pt modelId="{B76F9093-0C47-44FE-BD1E-64E9C26CC915}" type="pres">
      <dgm:prSet presAssocID="{DD706C75-AA67-4BB7-85A8-FFF6BBBCBBDA}" presName="parentText" presStyleLbl="node1" presStyleIdx="1" presStyleCnt="3">
        <dgm:presLayoutVars>
          <dgm:chMax val="0"/>
          <dgm:bulletEnabled val="1"/>
        </dgm:presLayoutVars>
      </dgm:prSet>
      <dgm:spPr/>
    </dgm:pt>
    <dgm:pt modelId="{F390C299-6BB9-497B-B3ED-AFEA7A9EE0DC}" type="pres">
      <dgm:prSet presAssocID="{DD706C75-AA67-4BB7-85A8-FFF6BBBCBBDA}" presName="negativeSpace" presStyleCnt="0"/>
      <dgm:spPr/>
    </dgm:pt>
    <dgm:pt modelId="{257023C6-BA2C-43FD-943A-9568C4CFA875}" type="pres">
      <dgm:prSet presAssocID="{DD706C75-AA67-4BB7-85A8-FFF6BBBCBBDA}" presName="childText" presStyleLbl="conFgAcc1" presStyleIdx="1" presStyleCnt="3">
        <dgm:presLayoutVars>
          <dgm:bulletEnabled val="1"/>
        </dgm:presLayoutVars>
      </dgm:prSet>
      <dgm:spPr/>
    </dgm:pt>
    <dgm:pt modelId="{ADCF1A9A-FB73-4F11-B89C-A84F8F935699}" type="pres">
      <dgm:prSet presAssocID="{B178CBB9-121F-458C-818D-EA318AC5326A}" presName="spaceBetweenRectangles" presStyleCnt="0"/>
      <dgm:spPr/>
    </dgm:pt>
    <dgm:pt modelId="{0C22FFDF-CBE7-4778-AB07-0ECCD8A49300}" type="pres">
      <dgm:prSet presAssocID="{64C01268-16DD-4E99-A435-E7D031D0DFC8}" presName="parentLin" presStyleCnt="0"/>
      <dgm:spPr/>
    </dgm:pt>
    <dgm:pt modelId="{D854DD3E-D1A8-4389-8D0E-2237B224DA34}" type="pres">
      <dgm:prSet presAssocID="{64C01268-16DD-4E99-A435-E7D031D0DFC8}" presName="parentLeftMargin" presStyleLbl="node1" presStyleIdx="1" presStyleCnt="3"/>
      <dgm:spPr/>
    </dgm:pt>
    <dgm:pt modelId="{100520FF-D371-4044-BF22-43D3ABEF8356}" type="pres">
      <dgm:prSet presAssocID="{64C01268-16DD-4E99-A435-E7D031D0DFC8}" presName="parentText" presStyleLbl="node1" presStyleIdx="2" presStyleCnt="3">
        <dgm:presLayoutVars>
          <dgm:chMax val="0"/>
          <dgm:bulletEnabled val="1"/>
        </dgm:presLayoutVars>
      </dgm:prSet>
      <dgm:spPr/>
    </dgm:pt>
    <dgm:pt modelId="{3F86108B-8CA4-4675-804F-B38D11CD485B}" type="pres">
      <dgm:prSet presAssocID="{64C01268-16DD-4E99-A435-E7D031D0DFC8}" presName="negativeSpace" presStyleCnt="0"/>
      <dgm:spPr/>
    </dgm:pt>
    <dgm:pt modelId="{850CA9A4-585B-4FB3-B893-A29DB32346A4}" type="pres">
      <dgm:prSet presAssocID="{64C01268-16DD-4E99-A435-E7D031D0DFC8}" presName="childText" presStyleLbl="conFgAcc1" presStyleIdx="2" presStyleCnt="3">
        <dgm:presLayoutVars>
          <dgm:bulletEnabled val="1"/>
        </dgm:presLayoutVars>
      </dgm:prSet>
      <dgm:spPr/>
    </dgm:pt>
  </dgm:ptLst>
  <dgm:cxnLst>
    <dgm:cxn modelId="{1A63700F-FCE0-4EEF-962B-37FCBB6A86B9}" srcId="{DD706C75-AA67-4BB7-85A8-FFF6BBBCBBDA}" destId="{58D19E4A-F822-4ADE-85C9-727622943A3B}" srcOrd="0" destOrd="0" parTransId="{6F211811-64ED-4042-9085-784A96C3FB22}" sibTransId="{A5CEC3B0-C52C-4310-AC9F-366CB9CCACBD}"/>
    <dgm:cxn modelId="{79670831-DE08-48B2-9F8F-DB930D2AE1A5}" srcId="{BC19F00C-63AE-4221-BACF-0BD9BDC72F95}" destId="{51B6AFB4-2131-4019-80D7-377DAB75A18B}" srcOrd="0" destOrd="0" parTransId="{A3439590-3F47-4710-85A8-04209D113CAF}" sibTransId="{D82EA64C-18D2-436F-BC52-8C32B6260DC6}"/>
    <dgm:cxn modelId="{925DC43F-0720-4C0E-A8A0-97F1B918C714}" type="presOf" srcId="{1ED3989F-E42C-4DB8-8D82-1EFB9EA81E78}" destId="{257023C6-BA2C-43FD-943A-9568C4CFA875}" srcOrd="0" destOrd="1" presId="urn:microsoft.com/office/officeart/2005/8/layout/list1"/>
    <dgm:cxn modelId="{A65E7746-0652-442A-BA88-D1FF914FC1C9}" srcId="{64C01268-16DD-4E99-A435-E7D031D0DFC8}" destId="{E4F6451C-EFA7-4D71-B4E2-923DBD8586AF}" srcOrd="2" destOrd="0" parTransId="{AE95A0CA-ED2D-4A0F-AAD7-4F12E0D37D4C}" sibTransId="{2A0B4C70-E104-4053-B8A1-F6A0AB178DE2}"/>
    <dgm:cxn modelId="{FC92E946-C43C-4AE6-9EAB-52B9534BFC45}" type="presOf" srcId="{3E34482F-50B2-4E61-B6A8-BB4CE7E26789}" destId="{257023C6-BA2C-43FD-943A-9568C4CFA875}" srcOrd="0" destOrd="3" presId="urn:microsoft.com/office/officeart/2005/8/layout/list1"/>
    <dgm:cxn modelId="{DA09C24C-B873-4EE3-8F4E-D112CAE7710B}" srcId="{BC19F00C-63AE-4221-BACF-0BD9BDC72F95}" destId="{64C01268-16DD-4E99-A435-E7D031D0DFC8}" srcOrd="2" destOrd="0" parTransId="{C9F0D4CA-C3BF-4954-9FF1-40F764801968}" sibTransId="{BBFFCDB4-7002-484D-9DAD-85CF0AAB7B6C}"/>
    <dgm:cxn modelId="{594EC36A-1358-4276-A59F-30D55FA8D5E0}" type="presOf" srcId="{593C2C8C-43D1-48ED-94BE-B610548E47CC}" destId="{850CA9A4-585B-4FB3-B893-A29DB32346A4}" srcOrd="0" destOrd="1" presId="urn:microsoft.com/office/officeart/2005/8/layout/list1"/>
    <dgm:cxn modelId="{B7B38470-DB23-4EE0-A4EC-EB8AC7C91B23}" type="presOf" srcId="{E4F6451C-EFA7-4D71-B4E2-923DBD8586AF}" destId="{850CA9A4-585B-4FB3-B893-A29DB32346A4}" srcOrd="0" destOrd="2" presId="urn:microsoft.com/office/officeart/2005/8/layout/list1"/>
    <dgm:cxn modelId="{80499374-0D58-49C0-8EEC-DA6347828623}" type="presOf" srcId="{64C01268-16DD-4E99-A435-E7D031D0DFC8}" destId="{100520FF-D371-4044-BF22-43D3ABEF8356}" srcOrd="1" destOrd="0" presId="urn:microsoft.com/office/officeart/2005/8/layout/list1"/>
    <dgm:cxn modelId="{9F14A685-7E31-4E60-A703-86ACE044A8DF}" srcId="{51B6AFB4-2131-4019-80D7-377DAB75A18B}" destId="{FA58741B-457B-4AE6-ABB7-E9750E852A89}" srcOrd="0" destOrd="0" parTransId="{E5FE0D0B-775E-4B68-8083-A213D6FEA8FD}" sibTransId="{0E4019F8-5D4E-4004-A511-C4688772C9E4}"/>
    <dgm:cxn modelId="{FBF68B88-ED1D-401A-A174-1C49C5862D2A}" srcId="{BC19F00C-63AE-4221-BACF-0BD9BDC72F95}" destId="{DD706C75-AA67-4BB7-85A8-FFF6BBBCBBDA}" srcOrd="1" destOrd="0" parTransId="{D6B35424-7A43-4390-90A8-3808A52BC23D}" sibTransId="{B178CBB9-121F-458C-818D-EA318AC5326A}"/>
    <dgm:cxn modelId="{EAA35490-5C57-4067-8919-871A49765FA4}" type="presOf" srcId="{BC19F00C-63AE-4221-BACF-0BD9BDC72F95}" destId="{F26D70ED-6CB1-497E-A1A3-417DD34B9B8B}" srcOrd="0" destOrd="0" presId="urn:microsoft.com/office/officeart/2005/8/layout/list1"/>
    <dgm:cxn modelId="{AB93B591-46D4-4E56-87BB-22540123CEA4}" srcId="{DD706C75-AA67-4BB7-85A8-FFF6BBBCBBDA}" destId="{3E34482F-50B2-4E61-B6A8-BB4CE7E26789}" srcOrd="3" destOrd="0" parTransId="{993DB8FD-DDD8-4250-A022-7D3CE46A62AA}" sibTransId="{5DE9FBBD-D7CD-476E-B2FC-8C0644FC94A4}"/>
    <dgm:cxn modelId="{124F5B93-2DC5-4568-B372-E284E95DE33C}" type="presOf" srcId="{DD706C75-AA67-4BB7-85A8-FFF6BBBCBBDA}" destId="{58EEA973-997C-448D-A2D0-A344777A9F40}" srcOrd="0" destOrd="0" presId="urn:microsoft.com/office/officeart/2005/8/layout/list1"/>
    <dgm:cxn modelId="{A7B03B99-4FEF-4DB6-A955-2B44B0850298}" type="presOf" srcId="{FA58741B-457B-4AE6-ABB7-E9750E852A89}" destId="{C3AD903C-C97C-4BA1-9868-6431EFBE119D}" srcOrd="0" destOrd="0" presId="urn:microsoft.com/office/officeart/2005/8/layout/list1"/>
    <dgm:cxn modelId="{67961BA0-86A0-437A-9763-046A84A9C405}" srcId="{DD706C75-AA67-4BB7-85A8-FFF6BBBCBBDA}" destId="{1ED3989F-E42C-4DB8-8D82-1EFB9EA81E78}" srcOrd="1" destOrd="0" parTransId="{5F513221-F6D5-4C4B-9163-160C652800AF}" sibTransId="{91EC5C27-69AF-4426-AB18-8483CD935805}"/>
    <dgm:cxn modelId="{F09CB2A1-C507-4A50-B16A-C4489C9591BA}" type="presOf" srcId="{DD706C75-AA67-4BB7-85A8-FFF6BBBCBBDA}" destId="{B76F9093-0C47-44FE-BD1E-64E9C26CC915}" srcOrd="1" destOrd="0" presId="urn:microsoft.com/office/officeart/2005/8/layout/list1"/>
    <dgm:cxn modelId="{515E43A2-B011-407B-880A-509DC5B00C0F}" type="presOf" srcId="{2B80FC61-E8B3-46AD-B673-376B3D84DE79}" destId="{850CA9A4-585B-4FB3-B893-A29DB32346A4}" srcOrd="0" destOrd="0" presId="urn:microsoft.com/office/officeart/2005/8/layout/list1"/>
    <dgm:cxn modelId="{6563CFA8-D609-4E82-9B90-A895CEAAFB35}" type="presOf" srcId="{58D19E4A-F822-4ADE-85C9-727622943A3B}" destId="{257023C6-BA2C-43FD-943A-9568C4CFA875}" srcOrd="0" destOrd="0" presId="urn:microsoft.com/office/officeart/2005/8/layout/list1"/>
    <dgm:cxn modelId="{88C504B2-6099-48E5-ABF6-3392080D501D}" type="presOf" srcId="{D1BB66FD-34A2-4D8F-96F0-0D5EA9D2BFFD}" destId="{257023C6-BA2C-43FD-943A-9568C4CFA875}" srcOrd="0" destOrd="2" presId="urn:microsoft.com/office/officeart/2005/8/layout/list1"/>
    <dgm:cxn modelId="{7518A0D2-732A-4ED0-A964-F31879CF6AF9}" srcId="{64C01268-16DD-4E99-A435-E7D031D0DFC8}" destId="{2B80FC61-E8B3-46AD-B673-376B3D84DE79}" srcOrd="0" destOrd="0" parTransId="{16AA832E-74A2-4FFA-8D87-AA7018F1C463}" sibTransId="{2F93851A-18C7-454F-8FB6-B81E8584B0C1}"/>
    <dgm:cxn modelId="{1829BCD3-2285-47DC-A358-F7541421CEC0}" type="presOf" srcId="{51B6AFB4-2131-4019-80D7-377DAB75A18B}" destId="{C520BDA6-757A-438A-8188-CBB4B2D4A615}" srcOrd="0" destOrd="0" presId="urn:microsoft.com/office/officeart/2005/8/layout/list1"/>
    <dgm:cxn modelId="{30B870E3-FD47-44F8-BB3F-DCD7D4914907}" type="presOf" srcId="{51B6AFB4-2131-4019-80D7-377DAB75A18B}" destId="{62F69A28-F9C8-4FF3-9FFA-D71828FAFB43}" srcOrd="1" destOrd="0" presId="urn:microsoft.com/office/officeart/2005/8/layout/list1"/>
    <dgm:cxn modelId="{72F773EA-3FCA-4B23-B33D-9BD4FD6BB760}" srcId="{DD706C75-AA67-4BB7-85A8-FFF6BBBCBBDA}" destId="{D1BB66FD-34A2-4D8F-96F0-0D5EA9D2BFFD}" srcOrd="2" destOrd="0" parTransId="{0A2F44C4-E7E2-4981-8BD9-2B03DEA8F28A}" sibTransId="{1295D691-DBEA-48BB-BF3A-EF6848F6B6F9}"/>
    <dgm:cxn modelId="{F6F04FEE-0F49-4102-A65E-12337BEA7FC8}" type="presOf" srcId="{64C01268-16DD-4E99-A435-E7D031D0DFC8}" destId="{D854DD3E-D1A8-4389-8D0E-2237B224DA34}" srcOrd="0" destOrd="0" presId="urn:microsoft.com/office/officeart/2005/8/layout/list1"/>
    <dgm:cxn modelId="{03DE11F1-90A5-4076-B443-323AFE6FE210}" srcId="{64C01268-16DD-4E99-A435-E7D031D0DFC8}" destId="{593C2C8C-43D1-48ED-94BE-B610548E47CC}" srcOrd="1" destOrd="0" parTransId="{128AE8D5-1774-4CFA-8B6F-6F716566FE20}" sibTransId="{856D6729-6E8C-4F6E-8382-6AC9345AB080}"/>
    <dgm:cxn modelId="{C2A20D1C-341E-43DE-90F0-81D74603F725}" type="presParOf" srcId="{F26D70ED-6CB1-497E-A1A3-417DD34B9B8B}" destId="{A8D43EAC-724F-430D-9E50-1D425CFB450B}" srcOrd="0" destOrd="0" presId="urn:microsoft.com/office/officeart/2005/8/layout/list1"/>
    <dgm:cxn modelId="{C0337F66-9274-422A-BE69-455535543418}" type="presParOf" srcId="{A8D43EAC-724F-430D-9E50-1D425CFB450B}" destId="{C520BDA6-757A-438A-8188-CBB4B2D4A615}" srcOrd="0" destOrd="0" presId="urn:microsoft.com/office/officeart/2005/8/layout/list1"/>
    <dgm:cxn modelId="{8C6664AE-D5ED-4C18-B92F-A72150DE74F3}" type="presParOf" srcId="{A8D43EAC-724F-430D-9E50-1D425CFB450B}" destId="{62F69A28-F9C8-4FF3-9FFA-D71828FAFB43}" srcOrd="1" destOrd="0" presId="urn:microsoft.com/office/officeart/2005/8/layout/list1"/>
    <dgm:cxn modelId="{F2BFE0E4-BAE1-4CBC-B984-ECEDD50B50DB}" type="presParOf" srcId="{F26D70ED-6CB1-497E-A1A3-417DD34B9B8B}" destId="{ACF5A462-05E7-40E6-9992-8430B4175EF3}" srcOrd="1" destOrd="0" presId="urn:microsoft.com/office/officeart/2005/8/layout/list1"/>
    <dgm:cxn modelId="{5ADE1D37-CA9A-42A6-AE47-533970F417D5}" type="presParOf" srcId="{F26D70ED-6CB1-497E-A1A3-417DD34B9B8B}" destId="{C3AD903C-C97C-4BA1-9868-6431EFBE119D}" srcOrd="2" destOrd="0" presId="urn:microsoft.com/office/officeart/2005/8/layout/list1"/>
    <dgm:cxn modelId="{072C0DE9-759E-4DA8-AD03-F21BEAA09F4C}" type="presParOf" srcId="{F26D70ED-6CB1-497E-A1A3-417DD34B9B8B}" destId="{DBF9F63A-9EC4-47E6-9B9E-A48574DB58AB}" srcOrd="3" destOrd="0" presId="urn:microsoft.com/office/officeart/2005/8/layout/list1"/>
    <dgm:cxn modelId="{DF801EAF-E083-4F8E-AF69-F7CFB346266E}" type="presParOf" srcId="{F26D70ED-6CB1-497E-A1A3-417DD34B9B8B}" destId="{33609CD5-AF0B-4561-B94B-E65ABB49F392}" srcOrd="4" destOrd="0" presId="urn:microsoft.com/office/officeart/2005/8/layout/list1"/>
    <dgm:cxn modelId="{7A2C6D9E-3D85-4A42-B342-2355E48AD8DE}" type="presParOf" srcId="{33609CD5-AF0B-4561-B94B-E65ABB49F392}" destId="{58EEA973-997C-448D-A2D0-A344777A9F40}" srcOrd="0" destOrd="0" presId="urn:microsoft.com/office/officeart/2005/8/layout/list1"/>
    <dgm:cxn modelId="{A9E21B90-FFB1-4E40-8864-149B13B1C9D1}" type="presParOf" srcId="{33609CD5-AF0B-4561-B94B-E65ABB49F392}" destId="{B76F9093-0C47-44FE-BD1E-64E9C26CC915}" srcOrd="1" destOrd="0" presId="urn:microsoft.com/office/officeart/2005/8/layout/list1"/>
    <dgm:cxn modelId="{D678A37A-2E34-49C0-9E4D-B8E89F84325D}" type="presParOf" srcId="{F26D70ED-6CB1-497E-A1A3-417DD34B9B8B}" destId="{F390C299-6BB9-497B-B3ED-AFEA7A9EE0DC}" srcOrd="5" destOrd="0" presId="urn:microsoft.com/office/officeart/2005/8/layout/list1"/>
    <dgm:cxn modelId="{ED971636-C7FE-41E5-900F-8DB177E18AF0}" type="presParOf" srcId="{F26D70ED-6CB1-497E-A1A3-417DD34B9B8B}" destId="{257023C6-BA2C-43FD-943A-9568C4CFA875}" srcOrd="6" destOrd="0" presId="urn:microsoft.com/office/officeart/2005/8/layout/list1"/>
    <dgm:cxn modelId="{A2C57447-DA06-46A8-9598-DA78BF7E7C13}" type="presParOf" srcId="{F26D70ED-6CB1-497E-A1A3-417DD34B9B8B}" destId="{ADCF1A9A-FB73-4F11-B89C-A84F8F935699}" srcOrd="7" destOrd="0" presId="urn:microsoft.com/office/officeart/2005/8/layout/list1"/>
    <dgm:cxn modelId="{DCF02628-3A5A-4334-BB0C-2F11C6436092}" type="presParOf" srcId="{F26D70ED-6CB1-497E-A1A3-417DD34B9B8B}" destId="{0C22FFDF-CBE7-4778-AB07-0ECCD8A49300}" srcOrd="8" destOrd="0" presId="urn:microsoft.com/office/officeart/2005/8/layout/list1"/>
    <dgm:cxn modelId="{BCF82979-A00F-4915-9DD4-B3DD362CFE32}" type="presParOf" srcId="{0C22FFDF-CBE7-4778-AB07-0ECCD8A49300}" destId="{D854DD3E-D1A8-4389-8D0E-2237B224DA34}" srcOrd="0" destOrd="0" presId="urn:microsoft.com/office/officeart/2005/8/layout/list1"/>
    <dgm:cxn modelId="{79A3A02D-49DF-4BDA-9229-040062D802B2}" type="presParOf" srcId="{0C22FFDF-CBE7-4778-AB07-0ECCD8A49300}" destId="{100520FF-D371-4044-BF22-43D3ABEF8356}" srcOrd="1" destOrd="0" presId="urn:microsoft.com/office/officeart/2005/8/layout/list1"/>
    <dgm:cxn modelId="{867CE564-CAD2-41DB-BD8A-83ADE6FAD561}" type="presParOf" srcId="{F26D70ED-6CB1-497E-A1A3-417DD34B9B8B}" destId="{3F86108B-8CA4-4675-804F-B38D11CD485B}" srcOrd="9" destOrd="0" presId="urn:microsoft.com/office/officeart/2005/8/layout/list1"/>
    <dgm:cxn modelId="{2AF7C169-925F-4DDA-8222-2C890A0F8684}" type="presParOf" srcId="{F26D70ED-6CB1-497E-A1A3-417DD34B9B8B}" destId="{850CA9A4-585B-4FB3-B893-A29DB32346A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D903C-C97C-4BA1-9868-6431EFBE119D}">
      <dsp:nvSpPr>
        <dsp:cNvPr id="0" name=""/>
        <dsp:cNvSpPr/>
      </dsp:nvSpPr>
      <dsp:spPr>
        <a:xfrm>
          <a:off x="0" y="288988"/>
          <a:ext cx="9809480" cy="88200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1325" tIns="333248" rIns="76132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If certain hypothetical COVID-19 outbreak and response scenarios were to occur, what would be the indirect impact on maternal and child mortality?</a:t>
          </a:r>
        </a:p>
      </dsp:txBody>
      <dsp:txXfrm>
        <a:off x="0" y="288988"/>
        <a:ext cx="9809480" cy="882000"/>
      </dsp:txXfrm>
    </dsp:sp>
    <dsp:sp modelId="{62F69A28-F9C8-4FF3-9FFA-D71828FAFB43}">
      <dsp:nvSpPr>
        <dsp:cNvPr id="0" name=""/>
        <dsp:cNvSpPr/>
      </dsp:nvSpPr>
      <dsp:spPr>
        <a:xfrm>
          <a:off x="490474" y="52828"/>
          <a:ext cx="6866636" cy="472320"/>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542" tIns="0" rIns="259542" bIns="0" numCol="1" spcCol="1270" anchor="ctr" anchorCtr="0">
          <a:noAutofit/>
        </a:bodyPr>
        <a:lstStyle/>
        <a:p>
          <a:pPr marL="0" lvl="0" indent="0" algn="l" defTabSz="711200">
            <a:lnSpc>
              <a:spcPct val="90000"/>
            </a:lnSpc>
            <a:spcBef>
              <a:spcPct val="0"/>
            </a:spcBef>
            <a:spcAft>
              <a:spcPct val="35000"/>
            </a:spcAft>
            <a:buNone/>
          </a:pPr>
          <a:r>
            <a:rPr lang="en-US" sz="1600" kern="1200" dirty="0"/>
            <a:t>Question</a:t>
          </a:r>
        </a:p>
      </dsp:txBody>
      <dsp:txXfrm>
        <a:off x="513531" y="75885"/>
        <a:ext cx="6820522" cy="426206"/>
      </dsp:txXfrm>
    </dsp:sp>
    <dsp:sp modelId="{257023C6-BA2C-43FD-943A-9568C4CFA875}">
      <dsp:nvSpPr>
        <dsp:cNvPr id="0" name=""/>
        <dsp:cNvSpPr/>
      </dsp:nvSpPr>
      <dsp:spPr>
        <a:xfrm>
          <a:off x="0" y="1493548"/>
          <a:ext cx="9809480" cy="1411200"/>
        </a:xfrm>
        <a:prstGeom prst="rect">
          <a:avLst/>
        </a:prstGeom>
        <a:solidFill>
          <a:schemeClr val="lt1">
            <a:alpha val="90000"/>
            <a:hueOff val="0"/>
            <a:satOff val="0"/>
            <a:lumOff val="0"/>
            <a:alphaOff val="0"/>
          </a:schemeClr>
        </a:solidFill>
        <a:ln w="25400" cap="flat" cmpd="sng" algn="ctr">
          <a:solidFill>
            <a:schemeClr val="accent2">
              <a:shade val="50000"/>
              <a:hueOff val="-370661"/>
              <a:satOff val="5772"/>
              <a:lumOff val="287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1325" tIns="333248" rIns="76132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3 scenarios of varying severity</a:t>
          </a:r>
        </a:p>
        <a:p>
          <a:pPr marL="171450" lvl="1" indent="-171450" algn="l" defTabSz="711200">
            <a:lnSpc>
              <a:spcPct val="90000"/>
            </a:lnSpc>
            <a:spcBef>
              <a:spcPct val="0"/>
            </a:spcBef>
            <a:spcAft>
              <a:spcPct val="15000"/>
            </a:spcAft>
            <a:buChar char="•"/>
          </a:pPr>
          <a:r>
            <a:rPr lang="en-US" sz="1600" kern="1200" dirty="0"/>
            <a:t>3, 6, 12 month time frames</a:t>
          </a:r>
        </a:p>
        <a:p>
          <a:pPr marL="171450" lvl="1" indent="-171450" algn="l" defTabSz="711200">
            <a:lnSpc>
              <a:spcPct val="90000"/>
            </a:lnSpc>
            <a:spcBef>
              <a:spcPct val="0"/>
            </a:spcBef>
            <a:spcAft>
              <a:spcPct val="15000"/>
            </a:spcAft>
            <a:buChar char="•"/>
          </a:pPr>
          <a:r>
            <a:rPr lang="en-US" sz="1600" kern="1200" dirty="0"/>
            <a:t>118 LMICs</a:t>
          </a:r>
        </a:p>
        <a:p>
          <a:pPr marL="171450" lvl="1" indent="-171450" algn="l" defTabSz="711200">
            <a:lnSpc>
              <a:spcPct val="90000"/>
            </a:lnSpc>
            <a:spcBef>
              <a:spcPct val="0"/>
            </a:spcBef>
            <a:spcAft>
              <a:spcPct val="15000"/>
            </a:spcAft>
            <a:buChar char="•"/>
          </a:pPr>
          <a:r>
            <a:rPr lang="en-US" sz="1600" kern="1200" dirty="0"/>
            <a:t>Used Lives Saved Tool (</a:t>
          </a:r>
          <a:r>
            <a:rPr lang="en-US" sz="1600" kern="1200" dirty="0" err="1"/>
            <a:t>LiST</a:t>
          </a:r>
          <a:r>
            <a:rPr lang="en-US" sz="1600" kern="1200" dirty="0"/>
            <a:t>)</a:t>
          </a:r>
        </a:p>
      </dsp:txBody>
      <dsp:txXfrm>
        <a:off x="0" y="1493548"/>
        <a:ext cx="9809480" cy="1411200"/>
      </dsp:txXfrm>
    </dsp:sp>
    <dsp:sp modelId="{B76F9093-0C47-44FE-BD1E-64E9C26CC915}">
      <dsp:nvSpPr>
        <dsp:cNvPr id="0" name=""/>
        <dsp:cNvSpPr/>
      </dsp:nvSpPr>
      <dsp:spPr>
        <a:xfrm>
          <a:off x="490474" y="1257388"/>
          <a:ext cx="6866636" cy="472320"/>
        </a:xfrm>
        <a:prstGeom prst="roundRect">
          <a:avLst/>
        </a:prstGeom>
        <a:solidFill>
          <a:schemeClr val="accent2">
            <a:shade val="50000"/>
            <a:hueOff val="-394115"/>
            <a:satOff val="5189"/>
            <a:lumOff val="3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542" tIns="0" rIns="259542" bIns="0" numCol="1" spcCol="1270" anchor="ctr" anchorCtr="0">
          <a:noAutofit/>
        </a:bodyPr>
        <a:lstStyle/>
        <a:p>
          <a:pPr marL="0" lvl="0" indent="0" algn="l" defTabSz="711200">
            <a:lnSpc>
              <a:spcPct val="90000"/>
            </a:lnSpc>
            <a:spcBef>
              <a:spcPct val="0"/>
            </a:spcBef>
            <a:spcAft>
              <a:spcPct val="35000"/>
            </a:spcAft>
            <a:buNone/>
          </a:pPr>
          <a:r>
            <a:rPr lang="en-US" sz="1600" kern="1200"/>
            <a:t>Modeling approach</a:t>
          </a:r>
          <a:endParaRPr lang="en-US" sz="1600" kern="1200" dirty="0"/>
        </a:p>
      </dsp:txBody>
      <dsp:txXfrm>
        <a:off x="513531" y="1280445"/>
        <a:ext cx="6820522" cy="426206"/>
      </dsp:txXfrm>
    </dsp:sp>
    <dsp:sp modelId="{850CA9A4-585B-4FB3-B893-A29DB32346A4}">
      <dsp:nvSpPr>
        <dsp:cNvPr id="0" name=""/>
        <dsp:cNvSpPr/>
      </dsp:nvSpPr>
      <dsp:spPr>
        <a:xfrm>
          <a:off x="0" y="3227308"/>
          <a:ext cx="9809480" cy="1159200"/>
        </a:xfrm>
        <a:prstGeom prst="rect">
          <a:avLst/>
        </a:prstGeom>
        <a:solidFill>
          <a:schemeClr val="lt1">
            <a:alpha val="90000"/>
            <a:hueOff val="0"/>
            <a:satOff val="0"/>
            <a:lumOff val="0"/>
            <a:alphaOff val="0"/>
          </a:schemeClr>
        </a:solidFill>
        <a:ln w="25400" cap="flat" cmpd="sng" algn="ctr">
          <a:solidFill>
            <a:schemeClr val="accent2">
              <a:shade val="50000"/>
              <a:hueOff val="-370661"/>
              <a:satOff val="5772"/>
              <a:lumOff val="287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1325" tIns="333248" rIns="76132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Engagement from WHO, UNICEF, World Bank, GFF,  BMGF</a:t>
          </a:r>
        </a:p>
        <a:p>
          <a:pPr marL="171450" lvl="1" indent="-171450" algn="l" defTabSz="711200">
            <a:lnSpc>
              <a:spcPct val="90000"/>
            </a:lnSpc>
            <a:spcBef>
              <a:spcPct val="0"/>
            </a:spcBef>
            <a:spcAft>
              <a:spcPct val="15000"/>
            </a:spcAft>
            <a:buChar char="•"/>
          </a:pPr>
          <a:r>
            <a:rPr lang="en-US" sz="1600" kern="1200" dirty="0"/>
            <a:t>Model mortality impact of change in 70+ RMNCH interventions and risk factors</a:t>
          </a:r>
        </a:p>
        <a:p>
          <a:pPr marL="171450" lvl="1" indent="-171450" algn="l" defTabSz="711200">
            <a:lnSpc>
              <a:spcPct val="90000"/>
            </a:lnSpc>
            <a:spcBef>
              <a:spcPct val="0"/>
            </a:spcBef>
            <a:spcAft>
              <a:spcPct val="15000"/>
            </a:spcAft>
            <a:buChar char="•"/>
          </a:pPr>
          <a:r>
            <a:rPr lang="en-US" sz="1600" kern="1200" dirty="0"/>
            <a:t>Realistic, quantifiable estimates as a reference point for decision makers</a:t>
          </a:r>
        </a:p>
      </dsp:txBody>
      <dsp:txXfrm>
        <a:off x="0" y="3227308"/>
        <a:ext cx="9809480" cy="1159200"/>
      </dsp:txXfrm>
    </dsp:sp>
    <dsp:sp modelId="{100520FF-D371-4044-BF22-43D3ABEF8356}">
      <dsp:nvSpPr>
        <dsp:cNvPr id="0" name=""/>
        <dsp:cNvSpPr/>
      </dsp:nvSpPr>
      <dsp:spPr>
        <a:xfrm>
          <a:off x="490474" y="2991148"/>
          <a:ext cx="6866636" cy="472320"/>
        </a:xfrm>
        <a:prstGeom prst="roundRect">
          <a:avLst/>
        </a:prstGeom>
        <a:solidFill>
          <a:schemeClr val="accent2">
            <a:shade val="50000"/>
            <a:hueOff val="-394115"/>
            <a:satOff val="5189"/>
            <a:lumOff val="3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542" tIns="0" rIns="259542" bIns="0" numCol="1" spcCol="1270" anchor="ctr" anchorCtr="0">
          <a:noAutofit/>
        </a:bodyPr>
        <a:lstStyle/>
        <a:p>
          <a:pPr marL="0" lvl="0" indent="0" algn="l" defTabSz="711200">
            <a:lnSpc>
              <a:spcPct val="90000"/>
            </a:lnSpc>
            <a:spcBef>
              <a:spcPct val="0"/>
            </a:spcBef>
            <a:spcAft>
              <a:spcPct val="35000"/>
            </a:spcAft>
            <a:buNone/>
          </a:pPr>
          <a:r>
            <a:rPr lang="en-US" sz="1600" kern="1200" dirty="0"/>
            <a:t>First phase modeling</a:t>
          </a:r>
        </a:p>
      </dsp:txBody>
      <dsp:txXfrm>
        <a:off x="513531" y="3014205"/>
        <a:ext cx="6820522"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4369D-C81D-8F44-A980-2B8A08AB0C8D}" type="datetimeFigureOut">
              <a:rPr lang="en-EC" smtClean="0"/>
              <a:t>6/12/20</a:t>
            </a:fld>
            <a:endParaRPr lang="en-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F9731-370F-DF42-81B8-98C1313C67BB}" type="slidenum">
              <a:rPr lang="en-EC" smtClean="0"/>
              <a:t>‹#›</a:t>
            </a:fld>
            <a:endParaRPr lang="en-EC"/>
          </a:p>
        </p:txBody>
      </p:sp>
    </p:spTree>
    <p:extLst>
      <p:ext uri="{BB962C8B-B14F-4D97-AF65-F5344CB8AC3E}">
        <p14:creationId xmlns:p14="http://schemas.microsoft.com/office/powerpoint/2010/main" val="253584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atakind.or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avethechildren.org/" TargetMode="External"/><Relationship Id="rId4" Type="http://schemas.openxmlformats.org/officeDocument/2006/relationships/hyperlink" Target="https://livinggoods.or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08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Post-service electronic feedback, by SMS, or android depending upon level – clients provide direct input on amounts paid for services, and quality of services.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82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9" name="Google Shape;12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492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350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9" name="Google Shape;1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92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84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68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84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08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3" name="Google Shape;2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597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84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many of the issues brought up are</a:t>
            </a:r>
            <a:r>
              <a:rPr lang="en-US" baseline="0" dirty="0"/>
              <a:t> always issues – we can learn from what we do during </a:t>
            </a:r>
            <a:r>
              <a:rPr lang="en-US" baseline="0" dirty="0" err="1"/>
              <a:t>Covid</a:t>
            </a:r>
            <a:r>
              <a:rPr lang="en-US" baseline="0" dirty="0"/>
              <a:t> to build a stronger, more resilient, health system.  </a:t>
            </a:r>
          </a:p>
          <a:p>
            <a:endParaRPr lang="en-US" baseline="0" dirty="0"/>
          </a:p>
          <a:p>
            <a:r>
              <a:rPr lang="en-US" sz="1200" kern="1200" dirty="0">
                <a:solidFill>
                  <a:schemeClr val="tx1"/>
                </a:solidFill>
                <a:effectLst/>
                <a:latin typeface="+mn-lt"/>
                <a:ea typeface="+mn-ea"/>
                <a:cs typeface="+mn-cs"/>
              </a:rPr>
              <a:t>What barriers can be overcome with innovative approaches or technologies.  How to work it out: </a:t>
            </a:r>
            <a:endParaRPr lang="en-US" sz="11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Think critically</a:t>
            </a:r>
            <a:r>
              <a:rPr lang="en-US" sz="1200" kern="1200" dirty="0">
                <a:solidFill>
                  <a:schemeClr val="tx1"/>
                </a:solidFill>
                <a:effectLst/>
                <a:latin typeface="+mn-lt"/>
                <a:ea typeface="+mn-ea"/>
                <a:cs typeface="+mn-cs"/>
              </a:rPr>
              <a:t> – what </a:t>
            </a:r>
            <a:r>
              <a:rPr lang="en-US" sz="1200" b="1" kern="1200" dirty="0">
                <a:solidFill>
                  <a:schemeClr val="tx1"/>
                </a:solidFill>
                <a:effectLst/>
                <a:latin typeface="+mn-lt"/>
                <a:ea typeface="+mn-ea"/>
                <a:cs typeface="+mn-cs"/>
              </a:rPr>
              <a:t>outcome</a:t>
            </a:r>
            <a:r>
              <a:rPr lang="en-US" sz="1200" kern="1200" dirty="0">
                <a:solidFill>
                  <a:schemeClr val="tx1"/>
                </a:solidFill>
                <a:effectLst/>
                <a:latin typeface="+mn-lt"/>
                <a:ea typeface="+mn-ea"/>
                <a:cs typeface="+mn-cs"/>
              </a:rPr>
              <a:t> do you need that you are not currently getting? (Not just the </a:t>
            </a:r>
            <a:r>
              <a:rPr lang="en-US" sz="1200" b="1" i="1" kern="1200" dirty="0">
                <a:solidFill>
                  <a:schemeClr val="tx1"/>
                </a:solidFill>
                <a:effectLst/>
                <a:latin typeface="+mn-lt"/>
                <a:ea typeface="+mn-ea"/>
                <a:cs typeface="+mn-cs"/>
              </a:rPr>
              <a:t>process</a:t>
            </a:r>
            <a:r>
              <a:rPr lang="en-US" sz="1200" kern="1200" dirty="0">
                <a:solidFill>
                  <a:schemeClr val="tx1"/>
                </a:solidFill>
                <a:effectLst/>
                <a:latin typeface="+mn-lt"/>
                <a:ea typeface="+mn-ea"/>
                <a:cs typeface="+mn-cs"/>
              </a:rPr>
              <a:t> that should change).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Example: See whether CHWs who assess, classify and treat properly (not just whether </a:t>
            </a:r>
            <a:r>
              <a:rPr lang="en-US" sz="1200" i="1"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supervision</a:t>
            </a:r>
            <a:r>
              <a:rPr lang="en-US" sz="1200" kern="1200" dirty="0">
                <a:solidFill>
                  <a:schemeClr val="tx1"/>
                </a:solidFill>
                <a:effectLst/>
                <a:latin typeface="+mn-lt"/>
                <a:ea typeface="+mn-ea"/>
                <a:cs typeface="+mn-cs"/>
              </a:rPr>
              <a:t> is effective)</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Think </a:t>
            </a:r>
            <a:r>
              <a:rPr lang="en-US" sz="1200" b="1" kern="1200" dirty="0">
                <a:solidFill>
                  <a:schemeClr val="tx1"/>
                </a:solidFill>
                <a:effectLst/>
                <a:latin typeface="+mn-lt"/>
                <a:ea typeface="+mn-ea"/>
                <a:cs typeface="+mn-cs"/>
              </a:rPr>
              <a:t>formally</a:t>
            </a:r>
            <a:r>
              <a:rPr lang="en-US" sz="1200" kern="1200" dirty="0">
                <a:solidFill>
                  <a:schemeClr val="tx1"/>
                </a:solidFill>
                <a:effectLst/>
                <a:latin typeface="+mn-lt"/>
                <a:ea typeface="+mn-ea"/>
                <a:cs typeface="+mn-cs"/>
              </a:rPr>
              <a:t> (primary research as needed) –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is causing you not to reach the outcome?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process(</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could get you to the outcome?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Think </a:t>
            </a:r>
            <a:r>
              <a:rPr lang="en-US" sz="1200" b="1" kern="1200" dirty="0">
                <a:solidFill>
                  <a:schemeClr val="tx1"/>
                </a:solidFill>
                <a:effectLst/>
                <a:latin typeface="+mn-lt"/>
                <a:ea typeface="+mn-ea"/>
                <a:cs typeface="+mn-cs"/>
              </a:rPr>
              <a:t>creatively</a:t>
            </a:r>
            <a:r>
              <a:rPr lang="en-US" sz="1200" kern="1200" dirty="0">
                <a:solidFill>
                  <a:schemeClr val="tx1"/>
                </a:solidFill>
                <a:effectLst/>
                <a:latin typeface="+mn-lt"/>
                <a:ea typeface="+mn-ea"/>
                <a:cs typeface="+mn-cs"/>
              </a:rPr>
              <a:t> – don’t limit yourself to what has been done before.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can you make the process(</a:t>
            </a:r>
            <a:r>
              <a:rPr lang="en-US" sz="1200" kern="1200" dirty="0" err="1">
                <a:solidFill>
                  <a:schemeClr val="tx1"/>
                </a:solidFill>
                <a:effectLst/>
                <a:latin typeface="+mn-lt"/>
                <a:ea typeface="+mn-ea"/>
                <a:cs typeface="+mn-cs"/>
              </a:rPr>
              <a:t>es</a:t>
            </a:r>
            <a:r>
              <a:rPr lang="en-US" sz="1200" kern="1200" dirty="0">
                <a:solidFill>
                  <a:schemeClr val="tx1"/>
                </a:solidFill>
                <a:effectLst/>
                <a:latin typeface="+mn-lt"/>
                <a:ea typeface="+mn-ea"/>
                <a:cs typeface="+mn-cs"/>
              </a:rPr>
              <a:t>) work?</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piece of the process (if any) could be improved using technology?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943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910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4" name="Google Shape;3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10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297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376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367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773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634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572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43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590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Just a few years ago, we had to fight to use digital health…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Now,</a:t>
            </a:r>
            <a:r>
              <a:rPr lang="en-US" sz="1200" b="0" i="0" u="none" strike="noStrike" kern="1200" baseline="0" dirty="0">
                <a:solidFill>
                  <a:schemeClr val="tx1"/>
                </a:solidFill>
                <a:effectLst/>
                <a:latin typeface="+mn-lt"/>
                <a:ea typeface="+mn-ea"/>
                <a:cs typeface="+mn-cs"/>
              </a:rPr>
              <a:t> d</a:t>
            </a:r>
            <a:r>
              <a:rPr lang="en-US" sz="1200" b="0" i="0" u="none" strike="noStrike" kern="1200" dirty="0">
                <a:solidFill>
                  <a:schemeClr val="tx1"/>
                </a:solidFill>
                <a:effectLst/>
                <a:latin typeface="+mn-lt"/>
                <a:ea typeface="+mn-ea"/>
                <a:cs typeface="+mn-cs"/>
              </a:rPr>
              <a:t>igital health tools are transforming how primary health care services are delivered around the world. We’ve seen a recent explosion of innovations aimed at helping those who remain disconnected from the formal health system. This growth is especially apparent in the field of community health as experts and implementers work to find ways to maximize resources to improve health outcomes of communities at the last mile. Community health workers (CHWs) equipped with digital tools are a valuable lifeline between health facilities and communities in need of care. As the only form of organized healthcare for millions, CHWs are a lifeline that has only become more critical with the spread of COVID-19. </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However, digital health tools aren’t a silver bullet for emergent COVID response nor long-term  health services delivery to underserved communities. Challenges still exist. </a:t>
            </a:r>
            <a:endParaRPr lang="en-US" b="0" dirty="0">
              <a:effectLst/>
            </a:endParaRPr>
          </a:p>
          <a:p>
            <a:endParaRPr lang="en-US" dirty="0"/>
          </a:p>
          <a:p>
            <a:pPr rtl="0"/>
            <a:r>
              <a:rPr lang="en-US" sz="1200" b="0" i="0" u="none" strike="noStrike" kern="1200" dirty="0">
                <a:solidFill>
                  <a:schemeClr val="tx1"/>
                </a:solidFill>
                <a:effectLst/>
                <a:latin typeface="+mn-lt"/>
                <a:ea typeface="+mn-ea"/>
                <a:cs typeface="+mn-cs"/>
              </a:rPr>
              <a:t>At the end of last year, our three organizations (</a:t>
            </a:r>
            <a:r>
              <a:rPr lang="en-US" sz="1200" b="0" i="0" u="sng" strike="noStrike" kern="1200" dirty="0" err="1">
                <a:solidFill>
                  <a:schemeClr val="tx1"/>
                </a:solidFill>
                <a:effectLst/>
                <a:latin typeface="+mn-lt"/>
                <a:ea typeface="+mn-ea"/>
                <a:cs typeface="+mn-cs"/>
                <a:hlinkClick r:id="rId3"/>
              </a:rPr>
              <a:t>DataKind</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4"/>
              </a:rPr>
              <a:t>Living Goods</a:t>
            </a:r>
            <a:r>
              <a:rPr lang="en-US" sz="1200" b="0" i="0" u="none" strike="noStrike" kern="1200" dirty="0">
                <a:solidFill>
                  <a:schemeClr val="tx1"/>
                </a:solidFill>
                <a:effectLst/>
                <a:latin typeface="+mn-lt"/>
                <a:ea typeface="+mn-ea"/>
                <a:cs typeface="+mn-cs"/>
              </a:rPr>
              <a:t>, and </a:t>
            </a:r>
            <a:r>
              <a:rPr lang="en-US" sz="1200" b="0" i="0" u="sng" strike="noStrike" kern="1200" dirty="0">
                <a:solidFill>
                  <a:schemeClr val="tx1"/>
                </a:solidFill>
                <a:effectLst/>
                <a:latin typeface="+mn-lt"/>
                <a:ea typeface="+mn-ea"/>
                <a:cs typeface="+mn-cs"/>
                <a:hlinkClick r:id="rId5"/>
              </a:rPr>
              <a:t>Save the Children</a:t>
            </a:r>
            <a:r>
              <a:rPr lang="en-US" sz="1200" b="0" i="0" u="none" strike="noStrike" kern="1200" dirty="0">
                <a:solidFill>
                  <a:schemeClr val="tx1"/>
                </a:solidFill>
                <a:effectLst/>
                <a:latin typeface="+mn-lt"/>
                <a:ea typeface="+mn-ea"/>
                <a:cs typeface="+mn-cs"/>
              </a:rPr>
              <a:t>) brought together decision-makers, thought leaders, implementers, and technocrats within the field of community health to discuss these challenges and the way forward. The goals of the summit were to identify both existing and new sources of field worker data and its impactful mobilization, and to foster buy-in across the CHW ecosystem to adopt and implement new digital analytics guidelines to meet the fast-growing population demands.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Through several intense hours of conversations, key issues emerged.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Interoperability between reporting systems within the health system cascade and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an abundance of </a:t>
            </a:r>
            <a:r>
              <a:rPr lang="en-US" sz="1200" b="0" i="0" u="none" strike="noStrike" kern="1200" dirty="0" err="1">
                <a:solidFill>
                  <a:schemeClr val="tx1"/>
                </a:solidFill>
                <a:effectLst/>
                <a:latin typeface="+mn-lt"/>
                <a:ea typeface="+mn-ea"/>
                <a:cs typeface="+mn-cs"/>
              </a:rPr>
              <a:t>siloed</a:t>
            </a:r>
            <a:r>
              <a:rPr lang="en-US" sz="1200" b="0" i="0" u="none" strike="noStrike" kern="1200" dirty="0">
                <a:solidFill>
                  <a:schemeClr val="tx1"/>
                </a:solidFill>
                <a:effectLst/>
                <a:latin typeface="+mn-lt"/>
                <a:ea typeface="+mn-ea"/>
                <a:cs typeface="+mn-cs"/>
              </a:rPr>
              <a:t> technology solutions continue to be major roadblocks to digital solutions reaching scale.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Data confidence and the skills to use the collected data continue to be a challenge.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 gap still exists between those creating digital health technologies and those adopting, implementing, and utilizing these tools.</a:t>
            </a:r>
            <a:endParaRPr lang="en-US" b="0" dirty="0">
              <a:effectLst/>
            </a:endParaRPr>
          </a:p>
          <a:p>
            <a:br>
              <a:rPr lang="en-US" dirty="0"/>
            </a:b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6517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80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9591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6" name="Google Shape;2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378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7" name="Google Shape;34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7679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9" name="Google Shape;3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1019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6" name="Google Shape;4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67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Community-based health care , including CCM</a:t>
            </a:r>
          </a:p>
          <a:p>
            <a:r>
              <a:rPr lang="en-US" sz="1200" b="0" i="0" u="none" strike="noStrike" kern="1200" baseline="0" dirty="0">
                <a:solidFill>
                  <a:schemeClr val="tx1"/>
                </a:solidFill>
                <a:latin typeface="+mn-lt"/>
                <a:ea typeface="+mn-ea"/>
                <a:cs typeface="+mn-cs"/>
              </a:rPr>
              <a:t>WHO guidance – May 2020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Decision-makers will need to make difficult choices to ensure that COVID-19</a:t>
            </a:r>
          </a:p>
          <a:p>
            <a:r>
              <a:rPr lang="en-US" sz="1200" b="0" i="0" u="none" strike="noStrike" kern="1200" baseline="0" dirty="0">
                <a:solidFill>
                  <a:schemeClr val="tx1"/>
                </a:solidFill>
                <a:latin typeface="+mn-lt"/>
                <a:ea typeface="+mn-ea"/>
                <a:cs typeface="+mn-cs"/>
              </a:rPr>
              <a:t>and other urgent, ongoing public health problems are addressed while minimizing risks to health workers and</a:t>
            </a:r>
          </a:p>
          <a:p>
            <a:r>
              <a:rPr lang="en-US" sz="1200" b="0" i="0" u="none" strike="noStrike" kern="1200" baseline="0" dirty="0">
                <a:solidFill>
                  <a:schemeClr val="tx1"/>
                </a:solidFill>
                <a:latin typeface="+mn-lt"/>
                <a:ea typeface="+mn-ea"/>
                <a:cs typeface="+mn-cs"/>
              </a:rPr>
              <a:t>communities.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Basic principles and practical recommendations that support decision-making to:</a:t>
            </a:r>
          </a:p>
          <a:p>
            <a:r>
              <a:rPr lang="en-US" sz="1200" b="0" i="0" u="none" strike="noStrike" kern="1200" baseline="0" dirty="0">
                <a:solidFill>
                  <a:schemeClr val="tx1"/>
                </a:solidFill>
                <a:latin typeface="+mn-lt"/>
                <a:ea typeface="+mn-ea"/>
                <a:cs typeface="+mn-cs"/>
              </a:rPr>
              <a:t>• ensure the continuity of select essential services that can be delivered safely at the community level;</a:t>
            </a:r>
          </a:p>
          <a:p>
            <a:r>
              <a:rPr lang="en-US" sz="1200" b="0" i="0" u="none" strike="noStrike" kern="1200" baseline="0" dirty="0">
                <a:solidFill>
                  <a:schemeClr val="tx1"/>
                </a:solidFill>
                <a:latin typeface="+mn-lt"/>
                <a:ea typeface="+mn-ea"/>
                <a:cs typeface="+mn-cs"/>
              </a:rPr>
              <a:t>• leverage and strengthen the community platform as an integral part of primary health care to ensure an</a:t>
            </a:r>
          </a:p>
          <a:p>
            <a:r>
              <a:rPr lang="en-US" sz="1200" b="0" i="0" u="none" strike="noStrike" kern="1200" baseline="0" dirty="0">
                <a:solidFill>
                  <a:schemeClr val="tx1"/>
                </a:solidFill>
                <a:latin typeface="+mn-lt"/>
                <a:ea typeface="+mn-ea"/>
                <a:cs typeface="+mn-cs"/>
              </a:rPr>
              <a:t>effective COVID-19 response;</a:t>
            </a:r>
          </a:p>
          <a:p>
            <a:r>
              <a:rPr lang="en-US" sz="1200" b="0" i="0" u="none" strike="noStrike" kern="1200" baseline="0" dirty="0">
                <a:solidFill>
                  <a:schemeClr val="tx1"/>
                </a:solidFill>
                <a:latin typeface="+mn-lt"/>
                <a:ea typeface="+mn-ea"/>
                <a:cs typeface="+mn-cs"/>
              </a:rPr>
              <a:t>• protect health workers and communities through infection prevention and control (IPC) measures.</a:t>
            </a:r>
          </a:p>
          <a:p>
            <a:r>
              <a:rPr lang="en-US" sz="1200" b="0" i="0" u="none" strike="noStrike" kern="1200" baseline="0" dirty="0">
                <a:solidFill>
                  <a:schemeClr val="tx1"/>
                </a:solidFill>
                <a:latin typeface="+mn-lt"/>
                <a:ea typeface="+mn-ea"/>
                <a:cs typeface="+mn-cs"/>
              </a:rPr>
              <a:t>Part 2 contains sections addressing COVID-19 in the context of different life course phases and highlights</a:t>
            </a:r>
          </a:p>
          <a:p>
            <a:r>
              <a:rPr lang="en-US" sz="1200" b="0" i="0" u="none" strike="noStrike" kern="1200" baseline="0" dirty="0">
                <a:solidFill>
                  <a:schemeClr val="tx1"/>
                </a:solidFill>
                <a:latin typeface="+mn-lt"/>
                <a:ea typeface="+mn-ea"/>
                <a:cs typeface="+mn-cs"/>
              </a:rPr>
              <a:t>disease-specific considerations for adapting community-level activities.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28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Competing priorities</a:t>
            </a:r>
          </a:p>
          <a:p>
            <a:pPr lvl="1"/>
            <a:r>
              <a:rPr lang="en-US" sz="1200" kern="1200" dirty="0">
                <a:solidFill>
                  <a:schemeClr val="dk1"/>
                </a:solidFill>
                <a:effectLst/>
                <a:latin typeface="+mn-lt"/>
                <a:ea typeface="+mn-ea"/>
                <a:cs typeface="+mn-cs"/>
              </a:rPr>
              <a:t>Too much to do</a:t>
            </a:r>
          </a:p>
          <a:p>
            <a:pPr lvl="1"/>
            <a:r>
              <a:rPr lang="en-US" sz="1200" kern="1200" dirty="0">
                <a:solidFill>
                  <a:schemeClr val="dk1"/>
                </a:solidFill>
                <a:effectLst/>
                <a:latin typeface="+mn-lt"/>
                <a:ea typeface="+mn-ea"/>
                <a:cs typeface="+mn-cs"/>
              </a:rPr>
              <a:t>Conflict between curative care / prevention /promotion responsibilities</a:t>
            </a:r>
          </a:p>
          <a:p>
            <a:pPr lvl="1"/>
            <a:r>
              <a:rPr lang="en-US" sz="1200" kern="1200" dirty="0">
                <a:solidFill>
                  <a:schemeClr val="dk1"/>
                </a:solidFill>
                <a:effectLst/>
                <a:latin typeface="+mn-lt"/>
                <a:ea typeface="+mn-ea"/>
                <a:cs typeface="+mn-cs"/>
              </a:rPr>
              <a:t>Conflict between</a:t>
            </a:r>
            <a:r>
              <a:rPr lang="en-US" sz="1200" kern="1200" baseline="0" dirty="0">
                <a:solidFill>
                  <a:schemeClr val="dk1"/>
                </a:solidFill>
                <a:effectLst/>
                <a:latin typeface="+mn-lt"/>
                <a:ea typeface="+mn-ea"/>
                <a:cs typeface="+mn-cs"/>
              </a:rPr>
              <a:t> regular CCM work at </a:t>
            </a:r>
            <a:r>
              <a:rPr lang="en-US" sz="1200" kern="1200" baseline="0" dirty="0" err="1">
                <a:solidFill>
                  <a:schemeClr val="dk1"/>
                </a:solidFill>
                <a:effectLst/>
                <a:latin typeface="+mn-lt"/>
                <a:ea typeface="+mn-ea"/>
                <a:cs typeface="+mn-cs"/>
              </a:rPr>
              <a:t>Covid</a:t>
            </a:r>
            <a:r>
              <a:rPr lang="en-US" sz="1200" kern="1200" baseline="0" dirty="0">
                <a:solidFill>
                  <a:schemeClr val="dk1"/>
                </a:solidFill>
                <a:effectLst/>
                <a:latin typeface="+mn-lt"/>
                <a:ea typeface="+mn-ea"/>
                <a:cs typeface="+mn-cs"/>
              </a:rPr>
              <a:t> work</a:t>
            </a:r>
            <a:endParaRPr lang="en-US" sz="9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a:p>
            <a:endParaRPr lang="en-US" dirty="0"/>
          </a:p>
          <a:p>
            <a:r>
              <a:rPr lang="en-US" dirty="0"/>
              <a:t>CCM Specific</a:t>
            </a:r>
          </a:p>
          <a:p>
            <a:pPr marL="228600" marR="0">
              <a:lnSpc>
                <a:spcPct val="115000"/>
              </a:lnSpc>
              <a:spcBef>
                <a:spcPts val="0"/>
              </a:spcBef>
              <a:spcAft>
                <a:spcPts val="0"/>
              </a:spcAft>
            </a:pPr>
            <a:r>
              <a:rPr lang="en-US" sz="1050" dirty="0">
                <a:effectLst/>
              </a:rPr>
              <a:t>Correctly count respiratory rates</a:t>
            </a:r>
            <a:endParaRPr lang="en-US" sz="1200" dirty="0">
              <a:effectLst/>
            </a:endParaRPr>
          </a:p>
          <a:p>
            <a:pPr marL="228600" marR="0">
              <a:lnSpc>
                <a:spcPct val="115000"/>
              </a:lnSpc>
              <a:spcBef>
                <a:spcPts val="0"/>
              </a:spcBef>
              <a:spcAft>
                <a:spcPts val="0"/>
              </a:spcAft>
            </a:pPr>
            <a:r>
              <a:rPr lang="en-US" sz="1200" dirty="0">
                <a:effectLst/>
              </a:rPr>
              <a:t>Correctly do RDTs</a:t>
            </a:r>
          </a:p>
          <a:p>
            <a:pPr marL="228600" marR="0">
              <a:lnSpc>
                <a:spcPct val="115000"/>
              </a:lnSpc>
              <a:spcBef>
                <a:spcPts val="0"/>
              </a:spcBef>
              <a:spcAft>
                <a:spcPts val="0"/>
              </a:spcAft>
            </a:pPr>
            <a:r>
              <a:rPr lang="en-US" sz="1200" dirty="0">
                <a:effectLst/>
              </a:rPr>
              <a:t>stock management</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a:p>
            <a:r>
              <a:rPr lang="en-US" dirty="0" err="1"/>
              <a:t>Covid</a:t>
            </a:r>
            <a:r>
              <a:rPr lang="en-US" dirty="0"/>
              <a:t> specific</a:t>
            </a:r>
          </a:p>
          <a:p>
            <a:pPr marL="171450" indent="-171450">
              <a:buFont typeface="Arial" panose="020B0604020202020204" pitchFamily="34" charset="0"/>
              <a:buChar char="•"/>
            </a:pPr>
            <a:r>
              <a:rPr lang="en-US" dirty="0"/>
              <a:t>Recognizing</a:t>
            </a:r>
            <a:r>
              <a:rPr lang="en-US" baseline="0" dirty="0"/>
              <a:t> signs / symptoms </a:t>
            </a:r>
          </a:p>
          <a:p>
            <a:pPr marL="171450" indent="-171450">
              <a:buFont typeface="Arial" panose="020B0604020202020204" pitchFamily="34" charset="0"/>
              <a:buChar char="•"/>
            </a:pPr>
            <a:r>
              <a:rPr lang="en-US" baseline="0" dirty="0"/>
              <a:t>Know signs / symptoms – constantly changing</a:t>
            </a:r>
          </a:p>
          <a:p>
            <a:pPr marL="171450" indent="-171450">
              <a:buFont typeface="Arial" panose="020B0604020202020204" pitchFamily="34" charset="0"/>
              <a:buChar char="•"/>
            </a:pPr>
            <a:r>
              <a:rPr lang="en-US" baseline="0" dirty="0"/>
              <a:t>Knowing when to treat at home, when to refer</a:t>
            </a:r>
            <a:endParaRPr lang="en-US" dirty="0"/>
          </a:p>
          <a:p>
            <a:endParaRPr lang="en-US" dirty="0"/>
          </a:p>
          <a:p>
            <a:r>
              <a:rPr lang="en-US" dirty="0"/>
              <a:t>Counseling</a:t>
            </a:r>
          </a:p>
          <a:p>
            <a:pPr marL="171450" indent="-171450">
              <a:buFont typeface="Arial" panose="020B0604020202020204" pitchFamily="34" charset="0"/>
              <a:buChar char="•"/>
            </a:pPr>
            <a:r>
              <a:rPr lang="en-US" dirty="0"/>
              <a:t>Getting beyond IEC</a:t>
            </a:r>
          </a:p>
          <a:p>
            <a:endParaRPr lang="en-US" dirty="0"/>
          </a:p>
          <a:p>
            <a:r>
              <a:rPr lang="en-US" dirty="0"/>
              <a:t>Referral</a:t>
            </a:r>
          </a:p>
          <a:p>
            <a:pPr marL="228600" marR="0">
              <a:lnSpc>
                <a:spcPct val="115000"/>
              </a:lnSpc>
              <a:spcBef>
                <a:spcPts val="0"/>
              </a:spcBef>
              <a:spcAft>
                <a:spcPts val="0"/>
              </a:spcAft>
            </a:pPr>
            <a:r>
              <a:rPr lang="en-US" sz="1050" dirty="0">
                <a:effectLst/>
              </a:rPr>
              <a:t>Don’t go</a:t>
            </a:r>
            <a:endParaRPr lang="en-US" sz="1200" dirty="0">
              <a:effectLst/>
            </a:endParaRPr>
          </a:p>
          <a:p>
            <a:pPr marL="228600" marR="0">
              <a:lnSpc>
                <a:spcPct val="115000"/>
              </a:lnSpc>
              <a:spcBef>
                <a:spcPts val="0"/>
              </a:spcBef>
              <a:spcAft>
                <a:spcPts val="0"/>
              </a:spcAft>
            </a:pPr>
            <a:r>
              <a:rPr lang="en-US" sz="1200" dirty="0">
                <a:effectLst/>
              </a:rPr>
              <a:t>Doesn’t get recorded</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148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chemeClr val="tx1"/>
                </a:solidFill>
              </a:rPr>
              <a:t>Supervision not happening – even without COVID</a:t>
            </a:r>
          </a:p>
          <a:p>
            <a:pPr marL="571500" indent="-342900">
              <a:lnSpc>
                <a:spcPct val="115000"/>
              </a:lnSpc>
              <a:spcAft>
                <a:spcPts val="0"/>
              </a:spcAft>
              <a:buFont typeface="Arial" panose="020B0604020202020204" pitchFamily="34" charset="0"/>
              <a:buChar char="•"/>
            </a:pPr>
            <a:r>
              <a:rPr lang="en-US" sz="2000" b="0" dirty="0">
                <a:solidFill>
                  <a:schemeClr val="tx1"/>
                </a:solidFill>
              </a:rPr>
              <a:t>Lack of human resources</a:t>
            </a:r>
          </a:p>
          <a:p>
            <a:pPr marL="838200" lvl="2" indent="-342900">
              <a:lnSpc>
                <a:spcPct val="115000"/>
              </a:lnSpc>
              <a:spcAft>
                <a:spcPts val="0"/>
              </a:spcAft>
              <a:buFont typeface="Arial" panose="020B0604020202020204" pitchFamily="34" charset="0"/>
              <a:buChar char="•"/>
            </a:pPr>
            <a:r>
              <a:rPr lang="en-US" sz="1600" b="0" dirty="0">
                <a:solidFill>
                  <a:schemeClr val="tx1"/>
                </a:solidFill>
              </a:rPr>
              <a:t>No time to supervise – worse now </a:t>
            </a:r>
          </a:p>
          <a:p>
            <a:pPr marL="838200" lvl="2" indent="-342900">
              <a:lnSpc>
                <a:spcPct val="115000"/>
              </a:lnSpc>
              <a:spcAft>
                <a:spcPts val="0"/>
              </a:spcAft>
              <a:buFont typeface="Arial" panose="020B0604020202020204" pitchFamily="34" charset="0"/>
              <a:buChar char="•"/>
            </a:pPr>
            <a:r>
              <a:rPr lang="en-US" sz="1600" b="0" dirty="0">
                <a:solidFill>
                  <a:schemeClr val="tx1"/>
                </a:solidFill>
              </a:rPr>
              <a:t>Changing staff  - and now, staff getting sick / not risking</a:t>
            </a:r>
            <a:r>
              <a:rPr lang="en-US" sz="1600" b="0" baseline="0" dirty="0">
                <a:solidFill>
                  <a:schemeClr val="tx1"/>
                </a:solidFill>
              </a:rPr>
              <a:t> going out </a:t>
            </a:r>
            <a:endParaRPr lang="en-US" sz="1600" b="0" dirty="0">
              <a:solidFill>
                <a:schemeClr val="tx1"/>
              </a:solidFill>
            </a:endParaRPr>
          </a:p>
          <a:p>
            <a:pPr marL="571500" indent="-342900">
              <a:lnSpc>
                <a:spcPct val="115000"/>
              </a:lnSpc>
              <a:spcAft>
                <a:spcPts val="0"/>
              </a:spcAft>
              <a:buFont typeface="Arial" panose="020B0604020202020204" pitchFamily="34" charset="0"/>
              <a:buChar char="•"/>
            </a:pPr>
            <a:r>
              <a:rPr lang="en-US" sz="2000" b="0" dirty="0">
                <a:solidFill>
                  <a:schemeClr val="tx1"/>
                </a:solidFill>
              </a:rPr>
              <a:t>No money</a:t>
            </a:r>
          </a:p>
          <a:p>
            <a:pPr marL="838200" lvl="2" indent="-342900">
              <a:lnSpc>
                <a:spcPct val="115000"/>
              </a:lnSpc>
              <a:spcAft>
                <a:spcPts val="0"/>
              </a:spcAft>
              <a:buFont typeface="Arial" panose="020B0604020202020204" pitchFamily="34" charset="0"/>
              <a:buChar char="•"/>
            </a:pPr>
            <a:r>
              <a:rPr lang="en-US" sz="1600" b="0" dirty="0">
                <a:solidFill>
                  <a:schemeClr val="tx1"/>
                </a:solidFill>
              </a:rPr>
              <a:t>No transport </a:t>
            </a:r>
          </a:p>
          <a:p>
            <a:pPr marL="838200" lvl="2" indent="-342900">
              <a:lnSpc>
                <a:spcPct val="115000"/>
              </a:lnSpc>
              <a:spcAft>
                <a:spcPts val="0"/>
              </a:spcAft>
              <a:buFont typeface="Arial" panose="020B0604020202020204" pitchFamily="34" charset="0"/>
              <a:buChar char="•"/>
            </a:pPr>
            <a:r>
              <a:rPr lang="en-US" sz="1600" b="0" dirty="0">
                <a:solidFill>
                  <a:schemeClr val="tx1"/>
                </a:solidFill>
              </a:rPr>
              <a:t>Incentives</a:t>
            </a:r>
          </a:p>
          <a:p>
            <a:pPr marL="571500" indent="-342900">
              <a:lnSpc>
                <a:spcPct val="115000"/>
              </a:lnSpc>
              <a:spcAft>
                <a:spcPts val="0"/>
              </a:spcAft>
              <a:buFont typeface="Arial" panose="020B0604020202020204" pitchFamily="34" charset="0"/>
              <a:buChar char="•"/>
            </a:pPr>
            <a:r>
              <a:rPr lang="en-US" sz="2000" b="0" dirty="0">
                <a:solidFill>
                  <a:schemeClr val="tx1"/>
                </a:solidFill>
              </a:rPr>
              <a:t>Preferential supervision</a:t>
            </a:r>
          </a:p>
          <a:p>
            <a:pPr marL="1028700" lvl="1" indent="-342900">
              <a:lnSpc>
                <a:spcPct val="115000"/>
              </a:lnSpc>
              <a:spcAft>
                <a:spcPts val="0"/>
              </a:spcAft>
              <a:buFont typeface="Arial" panose="020B0604020202020204" pitchFamily="34" charset="0"/>
              <a:buChar char="•"/>
            </a:pPr>
            <a:r>
              <a:rPr lang="en-US" sz="2000" b="0" dirty="0">
                <a:solidFill>
                  <a:schemeClr val="tx1"/>
                </a:solidFill>
              </a:rPr>
              <a:t>Some people may be supervised more often,</a:t>
            </a:r>
            <a:r>
              <a:rPr lang="en-US" sz="2000" b="0" baseline="0" dirty="0">
                <a:solidFill>
                  <a:schemeClr val="tx1"/>
                </a:solidFill>
              </a:rPr>
              <a:t> because closer, better examples (when the supervision tied to show and tell with higher level supervisors)  </a:t>
            </a:r>
          </a:p>
          <a:p>
            <a:pPr marL="1028700" lvl="1" indent="-342900">
              <a:lnSpc>
                <a:spcPct val="115000"/>
              </a:lnSpc>
              <a:spcAft>
                <a:spcPts val="0"/>
              </a:spcAft>
              <a:buFont typeface="Arial" panose="020B0604020202020204" pitchFamily="34" charset="0"/>
              <a:buChar char="•"/>
            </a:pPr>
            <a:r>
              <a:rPr lang="en-US" sz="2000" b="0" baseline="0" dirty="0">
                <a:solidFill>
                  <a:schemeClr val="tx1"/>
                </a:solidFill>
              </a:rPr>
              <a:t>Means some may not be supervised regularly.  </a:t>
            </a:r>
          </a:p>
          <a:p>
            <a:pPr marL="685800" lvl="1" indent="0">
              <a:lnSpc>
                <a:spcPct val="115000"/>
              </a:lnSpc>
              <a:spcAft>
                <a:spcPts val="0"/>
              </a:spcAft>
              <a:buFont typeface="Arial" panose="020B0604020202020204" pitchFamily="34" charset="0"/>
              <a:buNone/>
            </a:pPr>
            <a:endParaRPr lang="en-US" sz="2000" b="0" baseline="0" dirty="0">
              <a:solidFill>
                <a:schemeClr val="tx1"/>
              </a:solidFill>
            </a:endParaRPr>
          </a:p>
          <a:p>
            <a:pPr marL="685800" lvl="1" indent="0">
              <a:lnSpc>
                <a:spcPct val="115000"/>
              </a:lnSpc>
              <a:spcAft>
                <a:spcPts val="0"/>
              </a:spcAft>
              <a:buFont typeface="Arial" panose="020B0604020202020204" pitchFamily="34" charset="0"/>
              <a:buNone/>
            </a:pPr>
            <a:r>
              <a:rPr lang="en-US" sz="1200" kern="1200" dirty="0">
                <a:solidFill>
                  <a:schemeClr val="tx1"/>
                </a:solidFill>
                <a:effectLst/>
                <a:latin typeface="+mn-lt"/>
                <a:ea typeface="+mn-ea"/>
                <a:cs typeface="+mn-cs"/>
              </a:rPr>
              <a:t>Digital solutions provide opportunity  for supervisor and service provide to engage more frequently.  It removes the need for transportation, per diem and TDY for ensuring service continuity at supervisor’s place of work.    Allows for on-time, adequate, remote mentorship, since the provider can reach the supervisor(s) at any time. </a:t>
            </a:r>
            <a:endParaRPr lang="en-US" sz="2000" b="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22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Algorithms (IMCI, CCM, newborn care, safe delivery)  – randomly ask questions.  This would be to test their knowledge and identify gaps.  After they are asked the question, the app will provide the correct  answer, so that it is appropriately used for clinical decision-making.  App would share scores with supervisor and with FLHW.  </a:t>
            </a:r>
          </a:p>
          <a:p>
            <a:pPr lvl="0"/>
            <a:r>
              <a:rPr lang="en-US" sz="1200" kern="1200" dirty="0">
                <a:solidFill>
                  <a:schemeClr val="tx1"/>
                </a:solidFill>
                <a:effectLst/>
                <a:latin typeface="+mn-lt"/>
                <a:ea typeface="+mn-ea"/>
                <a:cs typeface="+mn-cs"/>
              </a:rPr>
              <a:t>Prepare short videos on specific skills.  When FLHW watches the video enough, and feels proficient, they will be filmed and share the film with the supervisor. </a:t>
            </a:r>
          </a:p>
          <a:p>
            <a:pPr lvl="0"/>
            <a:r>
              <a:rPr lang="en-US" sz="1200" kern="1200" dirty="0">
                <a:solidFill>
                  <a:schemeClr val="tx1"/>
                </a:solidFill>
                <a:effectLst/>
                <a:latin typeface="+mn-lt"/>
                <a:ea typeface="+mn-ea"/>
                <a:cs typeface="+mn-cs"/>
              </a:rPr>
              <a:t>Photos of medicine stock, health facility, lines of people waiting, FLHW giving talks to mothers, or of other activities.  </a:t>
            </a:r>
          </a:p>
          <a:p>
            <a:pPr lvl="0"/>
            <a:r>
              <a:rPr lang="en-US" sz="1200" kern="1200" dirty="0">
                <a:solidFill>
                  <a:schemeClr val="tx1"/>
                </a:solidFill>
                <a:effectLst/>
                <a:latin typeface="+mn-lt"/>
                <a:ea typeface="+mn-ea"/>
                <a:cs typeface="+mn-cs"/>
              </a:rPr>
              <a:t>Phone calls to FLHW, community leaders, etc. to  follow up on perceived quality of care. </a:t>
            </a:r>
          </a:p>
          <a:p>
            <a:pPr lvl="0"/>
            <a:r>
              <a:rPr lang="en-US" sz="1200" kern="1200" dirty="0">
                <a:solidFill>
                  <a:schemeClr val="tx1"/>
                </a:solidFill>
                <a:effectLst/>
                <a:latin typeface="+mn-lt"/>
                <a:ea typeface="+mn-ea"/>
                <a:cs typeface="+mn-cs"/>
              </a:rPr>
              <a:t>ELearning – Use AI to individualize for FLHW based on baseline knowledge, and what they learn over time (like </a:t>
            </a:r>
            <a:r>
              <a:rPr lang="en-US" sz="1200" kern="1200" dirty="0" err="1">
                <a:solidFill>
                  <a:schemeClr val="tx1"/>
                </a:solidFill>
                <a:effectLst/>
                <a:latin typeface="+mn-lt"/>
                <a:ea typeface="+mn-ea"/>
                <a:cs typeface="+mn-cs"/>
              </a:rPr>
              <a:t>Duolingo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Responsive systems – evaluate what you answer and give another question based on that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76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these are in CCM category</a:t>
            </a:r>
            <a:r>
              <a:rPr lang="en-US" sz="1200" kern="1200" baseline="0" dirty="0">
                <a:solidFill>
                  <a:schemeClr val="tx1"/>
                </a:solidFill>
                <a:effectLst/>
                <a:latin typeface="+mn-lt"/>
                <a:ea typeface="+mn-ea"/>
                <a:cs typeface="+mn-cs"/>
              </a:rPr>
              <a:t> as well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Private providers are often unwilling to leave their site, since they may lose money.  E-learning would take less time than an off-site training. </a:t>
            </a:r>
          </a:p>
          <a:p>
            <a:r>
              <a:rPr lang="en-US" sz="1200" kern="1200" dirty="0">
                <a:solidFill>
                  <a:schemeClr val="tx1"/>
                </a:solidFill>
                <a:effectLst/>
                <a:latin typeface="+mn-lt"/>
                <a:ea typeface="+mn-ea"/>
                <a:cs typeface="+mn-cs"/>
              </a:rPr>
              <a:t>They also do not see a purpose in being trained by MoH.  Yelp would serve as an incentive to take the course.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36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CHWs and health centers - low level dashboards in digital when environment allows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Real-time information to the user without requiring double entry. </a:t>
            </a:r>
          </a:p>
          <a:p>
            <a:r>
              <a:rPr lang="en-US" sz="1200" kern="1200" dirty="0">
                <a:solidFill>
                  <a:schemeClr val="tx1"/>
                </a:solidFill>
                <a:effectLst/>
                <a:latin typeface="+mn-lt"/>
                <a:ea typeface="+mn-ea"/>
                <a:cs typeface="+mn-cs"/>
              </a:rPr>
              <a:t>Dashboards.</a:t>
            </a:r>
          </a:p>
          <a:p>
            <a:r>
              <a:rPr lang="en-US" sz="1200" kern="1200" dirty="0">
                <a:solidFill>
                  <a:schemeClr val="tx1"/>
                </a:solidFill>
                <a:effectLst/>
                <a:latin typeface="+mn-lt"/>
                <a:ea typeface="+mn-ea"/>
                <a:cs typeface="+mn-cs"/>
              </a:rPr>
              <a:t>	Makes it easier to review the data without extensive math</a:t>
            </a:r>
          </a:p>
          <a:p>
            <a:r>
              <a:rPr lang="en-US" sz="1200" kern="1200" dirty="0">
                <a:solidFill>
                  <a:schemeClr val="tx1"/>
                </a:solidFill>
                <a:effectLst/>
                <a:latin typeface="+mn-lt"/>
                <a:ea typeface="+mn-ea"/>
                <a:cs typeface="+mn-cs"/>
              </a:rPr>
              <a:t>	Color coding or simple graphics make it easier to understand what is going on in the community and make decisions.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FFFF08-BA74-3E4E-B67B-CFCBDE5D98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42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E553-B2D1-418B-9B79-391F101298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EE6617-2466-48DA-B179-26E04BB83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A3396-4737-48C8-A482-8B930DC79168}"/>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7044A2AC-16EE-45FB-AD5C-C3AFF29E3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112A-FA80-4CB8-9ABA-9B1396D968C9}"/>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9201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9589-F2E7-4E7B-883A-F9C49BBEC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3907E1-E20F-4DA7-A042-ED91B2C187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B6146-DA0E-460E-890C-FD7C398080DB}"/>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6B212D9C-42CA-4C31-9BB5-BACF12464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2DCA4-35DD-42F9-AE83-FB272CB5EB32}"/>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37033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4D166-A808-46B0-AF64-0ADD352F2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217DC-9726-4723-9A34-1850C6A008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2B3D0-0AE5-4F17-88D0-B1D9484F082E}"/>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F4A7FFA8-7088-4C6E-B497-D9BBB8C8F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A3865-E39D-486C-8EF1-A3015D3C828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06706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377" y="303653"/>
            <a:ext cx="2690231" cy="412389"/>
          </a:xfrm>
          <a:prstGeom prst="rect">
            <a:avLst/>
          </a:prstGeom>
        </p:spPr>
      </p:pic>
      <p:sp>
        <p:nvSpPr>
          <p:cNvPr id="2" name="Title 1"/>
          <p:cNvSpPr>
            <a:spLocks noGrp="1"/>
          </p:cNvSpPr>
          <p:nvPr>
            <p:ph type="ctrTitle" hasCustomPrompt="1"/>
          </p:nvPr>
        </p:nvSpPr>
        <p:spPr>
          <a:xfrm>
            <a:off x="833531" y="866776"/>
            <a:ext cx="10767484" cy="1197787"/>
          </a:xfrm>
        </p:spPr>
        <p:txBody>
          <a:bodyPr anchor="t">
            <a:normAutofit/>
          </a:bodyPr>
          <a:lstStyle>
            <a:lvl1pPr>
              <a:lnSpc>
                <a:spcPct val="95000"/>
              </a:lnSpc>
              <a:defRPr sz="4800" b="0" i="0" cap="none">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11" name="Picture Placeholder 10"/>
          <p:cNvSpPr>
            <a:spLocks noGrp="1"/>
          </p:cNvSpPr>
          <p:nvPr>
            <p:ph type="pic" sz="quarter" idx="10"/>
          </p:nvPr>
        </p:nvSpPr>
        <p:spPr>
          <a:xfrm>
            <a:off x="201085" y="2213628"/>
            <a:ext cx="11772900" cy="4494213"/>
          </a:xfrm>
        </p:spPr>
        <p:txBody>
          <a:bodyPr/>
          <a:lstStyle/>
          <a:p>
            <a:r>
              <a:rPr lang="en-US"/>
              <a:t>Click icon to add picture</a:t>
            </a:r>
            <a:endParaRPr lang="en-US" dirty="0"/>
          </a:p>
        </p:txBody>
      </p:sp>
      <p:sp>
        <p:nvSpPr>
          <p:cNvPr id="12" name="Date Placeholder 11"/>
          <p:cNvSpPr>
            <a:spLocks noGrp="1"/>
          </p:cNvSpPr>
          <p:nvPr>
            <p:ph type="dt" sz="half" idx="11"/>
          </p:nvPr>
        </p:nvSpPr>
        <p:spPr>
          <a:xfrm>
            <a:off x="9631534" y="344651"/>
            <a:ext cx="2108425" cy="365125"/>
          </a:xfrm>
        </p:spPr>
        <p:txBody>
          <a:bodyPr/>
          <a:lstStyle>
            <a:lvl1pPr algn="r">
              <a:defRPr/>
            </a:lvl1pPr>
          </a:lstStyle>
          <a:p>
            <a:r>
              <a:rPr lang="en-US"/>
              <a:t>12 June 2020</a:t>
            </a:r>
            <a:endParaRPr lang="en-US" dirty="0"/>
          </a:p>
        </p:txBody>
      </p:sp>
    </p:spTree>
    <p:extLst>
      <p:ext uri="{BB962C8B-B14F-4D97-AF65-F5344CB8AC3E}">
        <p14:creationId xmlns:p14="http://schemas.microsoft.com/office/powerpoint/2010/main" val="693145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7" name="Rectangle 6"/>
          <p:cNvSpPr/>
          <p:nvPr userDrawn="1"/>
        </p:nvSpPr>
        <p:spPr>
          <a:xfrm>
            <a:off x="6096000" y="0"/>
            <a:ext cx="6096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294358" y="1171576"/>
            <a:ext cx="4324025" cy="1219798"/>
          </a:xfrm>
        </p:spPr>
        <p:txBody>
          <a:bodyPr anchor="t">
            <a:normAutofit/>
          </a:bodyPr>
          <a:lstStyle>
            <a:lvl1pPr algn="l">
              <a:lnSpc>
                <a:spcPct val="95000"/>
              </a:lnSpc>
              <a:defRPr sz="32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94356" y="2395664"/>
            <a:ext cx="4324027" cy="2684219"/>
          </a:xfrm>
        </p:spPr>
        <p:txBody>
          <a:bodyPr anchor="t">
            <a:normAutofit/>
          </a:bodyPr>
          <a:lstStyle>
            <a:lvl1pPr marL="0" indent="0">
              <a:buNone/>
              <a:defRPr sz="1800" b="0" i="0">
                <a:solidFill>
                  <a:srgbClr val="FFFFFF"/>
                </a:solidFill>
                <a:latin typeface="Gill Sans Infant Std"/>
                <a:cs typeface="Gill Sans Infant Std"/>
              </a:defRPr>
            </a:lvl1pPr>
            <a:lvl2pPr marL="0" indent="0">
              <a:buNone/>
              <a:defRPr sz="1800">
                <a:solidFill>
                  <a:schemeClr val="bg1"/>
                </a:solidFill>
              </a:defRPr>
            </a:lvl2pPr>
            <a:lvl3pPr marL="1588"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cxnSp>
        <p:nvCxnSpPr>
          <p:cNvPr id="9" name="Straight Connector 8"/>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203200" y="155738"/>
            <a:ext cx="6669888" cy="5985852"/>
          </a:xfrm>
        </p:spPr>
        <p:txBody>
          <a:bodyPr/>
          <a:lstStyle/>
          <a:p>
            <a:r>
              <a:rPr lang="en-US"/>
              <a:t>Click icon to add picture</a:t>
            </a:r>
          </a:p>
        </p:txBody>
      </p:sp>
    </p:spTree>
    <p:extLst>
      <p:ext uri="{BB962C8B-B14F-4D97-AF65-F5344CB8AC3E}">
        <p14:creationId xmlns:p14="http://schemas.microsoft.com/office/powerpoint/2010/main" val="108806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15" name="Rectangle 14"/>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2" name="Title 1"/>
          <p:cNvSpPr>
            <a:spLocks noGrp="1"/>
          </p:cNvSpPr>
          <p:nvPr>
            <p:ph type="title" hasCustomPrompt="1"/>
          </p:nvPr>
        </p:nvSpPr>
        <p:spPr>
          <a:xfrm>
            <a:off x="566351" y="310836"/>
            <a:ext cx="11043524" cy="1348102"/>
          </a:xfrm>
        </p:spPr>
        <p:txBody>
          <a:bodyPr anchor="t">
            <a:normAutofit/>
          </a:bodyPr>
          <a:lstStyle>
            <a:lvl1pPr algn="l">
              <a:lnSpc>
                <a:spcPct val="85000"/>
              </a:lnSpc>
              <a:defRPr sz="4800" b="0" i="0" cap="none">
                <a:solidFill>
                  <a:schemeClr val="tx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cxnSp>
        <p:nvCxnSpPr>
          <p:cNvPr id="9" name="Straight Connector 8"/>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icture Placeholder 11"/>
          <p:cNvSpPr>
            <a:spLocks noGrp="1"/>
          </p:cNvSpPr>
          <p:nvPr>
            <p:ph type="pic" sz="quarter" idx="13"/>
          </p:nvPr>
        </p:nvSpPr>
        <p:spPr>
          <a:xfrm>
            <a:off x="207651" y="2200274"/>
            <a:ext cx="11766333" cy="4106864"/>
          </a:xfrm>
        </p:spPr>
        <p:txBody>
          <a:bodyPr/>
          <a:lstStyle/>
          <a:p>
            <a:r>
              <a:rPr lang="en-US"/>
              <a:t>Click icon to add picture</a:t>
            </a:r>
            <a:endParaRPr lang="en-US" dirty="0"/>
          </a:p>
        </p:txBody>
      </p:sp>
    </p:spTree>
    <p:extLst>
      <p:ext uri="{BB962C8B-B14F-4D97-AF65-F5344CB8AC3E}">
        <p14:creationId xmlns:p14="http://schemas.microsoft.com/office/powerpoint/2010/main" val="773842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Rectangle 11"/>
          <p:cNvSpPr/>
          <p:nvPr userDrawn="1"/>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96851" y="1171575"/>
            <a:ext cx="11777133" cy="51355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66179" y="202995"/>
            <a:ext cx="11043520" cy="787605"/>
          </a:xfrm>
        </p:spPr>
        <p:txBody>
          <a:bodyPr>
            <a:noAutofit/>
          </a:bodyPr>
          <a:lstStyle>
            <a:lvl1pPr>
              <a:defRPr sz="4800" b="0" i="0" cap="none">
                <a:solidFill>
                  <a:schemeClr val="bg1"/>
                </a:solidFill>
                <a:latin typeface="Trade Gothic LT Com Cn" panose="020B0806040303020004" pitchFamily="34" charset="0"/>
                <a:cs typeface="Trade Gothic LT Com Cn" panose="020B08060403030200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574863" y="1600201"/>
            <a:ext cx="11034836" cy="4547903"/>
          </a:xfrm>
        </p:spPr>
        <p:txBody>
          <a:bodyPr/>
          <a:lstStyle>
            <a:lvl1pPr>
              <a:defRPr b="0">
                <a:solidFill>
                  <a:schemeClr val="tx1"/>
                </a:solidFill>
              </a:defRPr>
            </a:lvl1pPr>
            <a:lvl2pPr marL="266700" indent="-266700">
              <a:buClr>
                <a:schemeClr val="tx2"/>
              </a:buClr>
              <a:buFont typeface="Arial"/>
              <a:buChar char="•"/>
              <a:defRPr sz="1800"/>
            </a:lvl2pPr>
            <a:lvl3pPr marL="266700" indent="-266700">
              <a:defRPr sz="1800"/>
            </a:lvl3pPr>
            <a:lvl4pPr marL="266700" indent="-266700">
              <a:buClr>
                <a:schemeClr val="tx2"/>
              </a:buClr>
              <a:buFont typeface="Arial"/>
              <a:buChar char="•"/>
              <a:defRPr sz="1800"/>
            </a:lvl4pPr>
            <a:lvl5pPr marL="266700" indent="-2667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pic>
        <p:nvPicPr>
          <p:cNvPr id="8" name="Picture 7"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cxnSp>
        <p:nvCxnSpPr>
          <p:cNvPr id="10" name="Straight Connector 9"/>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770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Edit Master text styles</a:t>
            </a:r>
          </a:p>
        </p:txBody>
      </p:sp>
    </p:spTree>
    <p:extLst>
      <p:ext uri="{BB962C8B-B14F-4D97-AF65-F5344CB8AC3E}">
        <p14:creationId xmlns:p14="http://schemas.microsoft.com/office/powerpoint/2010/main" val="39573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74863" y="1600200"/>
            <a:ext cx="5330095"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
        <p:nvSpPr>
          <p:cNvPr id="9" name="Content Placeholder 2"/>
          <p:cNvSpPr>
            <a:spLocks noGrp="1"/>
          </p:cNvSpPr>
          <p:nvPr>
            <p:ph idx="14"/>
          </p:nvPr>
        </p:nvSpPr>
        <p:spPr>
          <a:xfrm>
            <a:off x="6279605" y="1600200"/>
            <a:ext cx="5330095"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113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12 June 2020</a:t>
            </a:r>
            <a:endParaRPr lang="en-US" dirty="0"/>
          </a:p>
        </p:txBody>
      </p:sp>
      <p:sp>
        <p:nvSpPr>
          <p:cNvPr id="5" name="Footer Placeholder 4"/>
          <p:cNvSpPr>
            <a:spLocks noGrp="1"/>
          </p:cNvSpPr>
          <p:nvPr>
            <p:ph type="ftr" sz="quarter" idx="11"/>
          </p:nvPr>
        </p:nvSpPr>
        <p:spPr/>
        <p:txBody>
          <a:bodyPr/>
          <a:lstStyle/>
          <a:p>
            <a:r>
              <a:rPr lang="en-US"/>
              <a:t>Quality of Care in CCM </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Edit Master text styles</a:t>
            </a:r>
          </a:p>
        </p:txBody>
      </p:sp>
    </p:spTree>
    <p:extLst>
      <p:ext uri="{BB962C8B-B14F-4D97-AF65-F5344CB8AC3E}">
        <p14:creationId xmlns:p14="http://schemas.microsoft.com/office/powerpoint/2010/main" val="603479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 June 2020</a:t>
            </a:r>
            <a:endParaRPr lang="en-US" dirty="0"/>
          </a:p>
        </p:txBody>
      </p:sp>
      <p:sp>
        <p:nvSpPr>
          <p:cNvPr id="3" name="Footer Placeholder 2"/>
          <p:cNvSpPr>
            <a:spLocks noGrp="1"/>
          </p:cNvSpPr>
          <p:nvPr>
            <p:ph type="ftr" sz="quarter" idx="11"/>
          </p:nvPr>
        </p:nvSpPr>
        <p:spPr/>
        <p:txBody>
          <a:bodyPr/>
          <a:lstStyle/>
          <a:p>
            <a:r>
              <a:rPr lang="en-US"/>
              <a:t>Quality of Care in CCM </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460239" y="1081129"/>
            <a:ext cx="11278472"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160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754A-95BC-463F-A622-C21196D7E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F2BB8-6EF9-464E-A432-1DFD2E7C3B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AE28D-AFC6-4D5E-B257-BA0E30EA1C46}"/>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778D50DE-9E54-47BA-8AF5-029FE2E71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ACFD9-9A31-44B8-8D18-521508A7B5A7}"/>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730870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amp;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 June 2020</a:t>
            </a:r>
            <a:endParaRPr lang="en-US" dirty="0"/>
          </a:p>
        </p:txBody>
      </p:sp>
      <p:sp>
        <p:nvSpPr>
          <p:cNvPr id="3" name="Footer Placeholder 2"/>
          <p:cNvSpPr>
            <a:spLocks noGrp="1"/>
          </p:cNvSpPr>
          <p:nvPr>
            <p:ph type="ftr" sz="quarter" idx="11"/>
          </p:nvPr>
        </p:nvSpPr>
        <p:spPr/>
        <p:txBody>
          <a:bodyPr/>
          <a:lstStyle/>
          <a:p>
            <a:r>
              <a:rPr lang="en-US"/>
              <a:t>Quality of Care in CCM </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sp>
        <p:nvSpPr>
          <p:cNvPr id="5" name="Rectangle 4"/>
          <p:cNvSpPr/>
          <p:nvPr userDrawn="1"/>
        </p:nvSpPr>
        <p:spPr>
          <a:xfrm>
            <a:off x="460239" y="1081129"/>
            <a:ext cx="11278472" cy="18235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6"/>
          <p:cNvSpPr>
            <a:spLocks noGrp="1"/>
          </p:cNvSpPr>
          <p:nvPr>
            <p:ph type="pic" sz="quarter" idx="13"/>
          </p:nvPr>
        </p:nvSpPr>
        <p:spPr>
          <a:xfrm>
            <a:off x="196850" y="147638"/>
            <a:ext cx="11783484" cy="6159500"/>
          </a:xfrm>
        </p:spPr>
        <p:txBody>
          <a:bodyPr/>
          <a:lstStyle/>
          <a:p>
            <a:r>
              <a:rPr lang="en-US"/>
              <a:t>Click icon to add picture</a:t>
            </a:r>
          </a:p>
        </p:txBody>
      </p:sp>
    </p:spTree>
    <p:extLst>
      <p:ext uri="{BB962C8B-B14F-4D97-AF65-F5344CB8AC3E}">
        <p14:creationId xmlns:p14="http://schemas.microsoft.com/office/powerpoint/2010/main" val="3333837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8" name="Rectangle 7"/>
          <p:cNvSpPr/>
          <p:nvPr userDrawn="1"/>
        </p:nvSpPr>
        <p:spPr>
          <a:xfrm>
            <a:off x="0" y="1171574"/>
            <a:ext cx="12192000" cy="5686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96851" y="147638"/>
            <a:ext cx="11777133" cy="671036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r>
              <a:rPr lang="en-US"/>
              <a:t>12 June 2020</a:t>
            </a:r>
            <a:endParaRPr lang="en-US" dirty="0"/>
          </a:p>
        </p:txBody>
      </p:sp>
      <p:sp>
        <p:nvSpPr>
          <p:cNvPr id="3" name="Footer Placeholder 2"/>
          <p:cNvSpPr>
            <a:spLocks noGrp="1"/>
          </p:cNvSpPr>
          <p:nvPr>
            <p:ph type="ftr" sz="quarter" idx="11"/>
          </p:nvPr>
        </p:nvSpPr>
        <p:spPr/>
        <p:txBody>
          <a:bodyPr/>
          <a:lstStyle/>
          <a:p>
            <a:r>
              <a:rPr lang="en-US"/>
              <a:t>Quality of Care in CCM </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cxnSp>
        <p:nvCxnSpPr>
          <p:cNvPr id="13" name="Straight Connector 12"/>
          <p:cNvCxnSpPr/>
          <p:nvPr userDrawn="1"/>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958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3" name="Rectangle 12"/>
          <p:cNvSpPr/>
          <p:nvPr userDrawn="1"/>
        </p:nvSpPr>
        <p:spPr>
          <a:xfrm>
            <a:off x="0" y="0"/>
            <a:ext cx="12192000" cy="630713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r>
              <a:rPr lang="en-US"/>
              <a:t>12 June 2020</a:t>
            </a:r>
            <a:endParaRPr lang="en-US" dirty="0"/>
          </a:p>
        </p:txBody>
      </p:sp>
      <p:sp>
        <p:nvSpPr>
          <p:cNvPr id="3" name="Footer Placeholder 2"/>
          <p:cNvSpPr>
            <a:spLocks noGrp="1"/>
          </p:cNvSpPr>
          <p:nvPr>
            <p:ph type="ftr" sz="quarter" idx="11"/>
          </p:nvPr>
        </p:nvSpPr>
        <p:spPr/>
        <p:txBody>
          <a:bodyPr/>
          <a:lstStyle/>
          <a:p>
            <a:r>
              <a:rPr lang="en-US"/>
              <a:t>Quality of Care in CCM </a:t>
            </a:r>
          </a:p>
        </p:txBody>
      </p:sp>
      <p:sp>
        <p:nvSpPr>
          <p:cNvPr id="4" name="Slide Number Placeholder 3"/>
          <p:cNvSpPr>
            <a:spLocks noGrp="1"/>
          </p:cNvSpPr>
          <p:nvPr>
            <p:ph type="sldNum" sz="quarter" idx="12"/>
          </p:nvPr>
        </p:nvSpPr>
        <p:spPr/>
        <p:txBody>
          <a:bodyPr/>
          <a:lstStyle/>
          <a:p>
            <a:fld id="{C3FDE51E-0052-334C-A4B2-C567FE9F326F}" type="slidenum">
              <a:rPr lang="en-US" smtClean="0"/>
              <a:t>‹#›</a:t>
            </a:fld>
            <a:endParaRPr lang="en-US"/>
          </a:p>
        </p:txBody>
      </p:sp>
      <p:pic>
        <p:nvPicPr>
          <p:cNvPr id="9" name="Picture 8"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spTree>
    <p:extLst>
      <p:ext uri="{BB962C8B-B14F-4D97-AF65-F5344CB8AC3E}">
        <p14:creationId xmlns:p14="http://schemas.microsoft.com/office/powerpoint/2010/main" val="3504125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Picture Placeholder 5"/>
          <p:cNvSpPr>
            <a:spLocks noGrp="1"/>
          </p:cNvSpPr>
          <p:nvPr>
            <p:ph type="pic" sz="quarter" idx="14"/>
          </p:nvPr>
        </p:nvSpPr>
        <p:spPr>
          <a:xfrm>
            <a:off x="6547556" y="4233416"/>
            <a:ext cx="3005179" cy="625148"/>
          </a:xfrm>
        </p:spPr>
        <p:txBody>
          <a:bodyPr/>
          <a:lstStyle>
            <a:lvl1pPr>
              <a:defRPr>
                <a:solidFill>
                  <a:srgbClr val="222221"/>
                </a:solidFill>
                <a:latin typeface="Gill Sans Infant Std" pitchFamily="34" charset="0"/>
              </a:defRPr>
            </a:lvl1pPr>
          </a:lstStyle>
          <a:p>
            <a:r>
              <a:rPr lang="en-US"/>
              <a:t>Click icon to add picture</a:t>
            </a:r>
            <a:endParaRPr lang="en-US" dirty="0"/>
          </a:p>
        </p:txBody>
      </p:sp>
    </p:spTree>
    <p:extLst>
      <p:ext uri="{BB962C8B-B14F-4D97-AF65-F5344CB8AC3E}">
        <p14:creationId xmlns:p14="http://schemas.microsoft.com/office/powerpoint/2010/main" val="3540465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 name="Picture 1" descr="Thank_you_STC_logo_locku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90156" y="2113411"/>
            <a:ext cx="5807456" cy="2023872"/>
          </a:xfrm>
          <a:prstGeom prst="rect">
            <a:avLst/>
          </a:prstGeom>
        </p:spPr>
      </p:pic>
    </p:spTree>
    <p:extLst>
      <p:ext uri="{BB962C8B-B14F-4D97-AF65-F5344CB8AC3E}">
        <p14:creationId xmlns:p14="http://schemas.microsoft.com/office/powerpoint/2010/main" val="160864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ve the Children header">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ounded Rectangle 11"/>
          <p:cNvSpPr/>
          <p:nvPr userDrawn="1"/>
        </p:nvSpPr>
        <p:spPr>
          <a:xfrm>
            <a:off x="1923568" y="2370673"/>
            <a:ext cx="8340629" cy="1583233"/>
          </a:xfrm>
          <a:prstGeom prst="roundRect">
            <a:avLst>
              <a:gd name="adj" fmla="val 855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3200" b="1" i="0" dirty="0">
              <a:solidFill>
                <a:srgbClr val="222221"/>
              </a:solidFill>
              <a:latin typeface="TradeGothic LT CondEighteen"/>
              <a:cs typeface="TradeGothic LT CondEighteen"/>
            </a:endParaRPr>
          </a:p>
        </p:txBody>
      </p:sp>
      <p:pic>
        <p:nvPicPr>
          <p:cNvPr id="13" name="Picture 12" descr="Save_the_Children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78852" y="2562159"/>
            <a:ext cx="7830061" cy="1200282"/>
          </a:xfrm>
          <a:prstGeom prst="rect">
            <a:avLst/>
          </a:prstGeom>
        </p:spPr>
      </p:pic>
    </p:spTree>
    <p:extLst>
      <p:ext uri="{BB962C8B-B14F-4D97-AF65-F5344CB8AC3E}">
        <p14:creationId xmlns:p14="http://schemas.microsoft.com/office/powerpoint/2010/main" val="3179315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 y="0"/>
            <a:ext cx="9308985" cy="6858000"/>
          </a:xfrm>
          <a:prstGeom prst="rect">
            <a:avLst/>
          </a:prstGeom>
          <a:noFill/>
          <a:ln>
            <a:noFill/>
          </a:ln>
        </p:spPr>
      </p:pic>
      <p:sp>
        <p:nvSpPr>
          <p:cNvPr id="17" name="Google Shape;17;p2"/>
          <p:cNvSpPr txBox="1">
            <a:spLocks noGrp="1"/>
          </p:cNvSpPr>
          <p:nvPr>
            <p:ph type="ctrTitle"/>
          </p:nvPr>
        </p:nvSpPr>
        <p:spPr>
          <a:xfrm>
            <a:off x="631596" y="436563"/>
            <a:ext cx="5064354" cy="2482851"/>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chemeClr val="dk1"/>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631596" y="3257551"/>
            <a:ext cx="5064354" cy="385763"/>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accent1"/>
              </a:buClr>
              <a:buSzPts val="1900"/>
              <a:buNone/>
              <a:defRPr sz="1900" b="1">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2"/>
          <p:cNvPicPr preferRelativeResize="0"/>
          <p:nvPr/>
        </p:nvPicPr>
        <p:blipFill rotWithShape="1">
          <a:blip r:embed="rId3">
            <a:alphaModFix/>
          </a:blip>
          <a:srcRect l="11683" t="16576" r="11682" b="16577"/>
          <a:stretch/>
        </p:blipFill>
        <p:spPr>
          <a:xfrm>
            <a:off x="9889331" y="5274899"/>
            <a:ext cx="1919288" cy="1257464"/>
          </a:xfrm>
          <a:prstGeom prst="rect">
            <a:avLst/>
          </a:prstGeom>
          <a:noFill/>
          <a:ln>
            <a:noFill/>
          </a:ln>
        </p:spPr>
      </p:pic>
      <p:pic>
        <p:nvPicPr>
          <p:cNvPr id="20" name="Google Shape;20;p2"/>
          <p:cNvPicPr preferRelativeResize="0"/>
          <p:nvPr/>
        </p:nvPicPr>
        <p:blipFill rotWithShape="1">
          <a:blip r:embed="rId4">
            <a:alphaModFix/>
          </a:blip>
          <a:srcRect/>
          <a:stretch/>
        </p:blipFill>
        <p:spPr>
          <a:xfrm>
            <a:off x="10353246" y="635498"/>
            <a:ext cx="1433943" cy="272449"/>
          </a:xfrm>
          <a:prstGeom prst="rect">
            <a:avLst/>
          </a:prstGeom>
          <a:noFill/>
          <a:ln>
            <a:noFill/>
          </a:ln>
        </p:spPr>
      </p:pic>
      <p:sp>
        <p:nvSpPr>
          <p:cNvPr id="21" name="Google Shape;21;p2"/>
          <p:cNvSpPr txBox="1">
            <a:spLocks noGrp="1"/>
          </p:cNvSpPr>
          <p:nvPr>
            <p:ph type="body" idx="2"/>
          </p:nvPr>
        </p:nvSpPr>
        <p:spPr>
          <a:xfrm>
            <a:off x="631826" y="3657600"/>
            <a:ext cx="5064125" cy="12287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900"/>
              <a:buNone/>
              <a:defRPr sz="1900" b="1">
                <a:solidFill>
                  <a:schemeClr val="lt1"/>
                </a:solidFill>
              </a:defRPr>
            </a:lvl1pPr>
            <a:lvl2pPr marL="914400" lvl="1" indent="-228600" algn="l">
              <a:lnSpc>
                <a:spcPct val="90000"/>
              </a:lnSpc>
              <a:spcBef>
                <a:spcPts val="500"/>
              </a:spcBef>
              <a:spcAft>
                <a:spcPts val="0"/>
              </a:spcAft>
              <a:buClr>
                <a:schemeClr val="dk1"/>
              </a:buClr>
              <a:buSzPts val="1900"/>
              <a:buNone/>
              <a:defRPr sz="19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900"/>
              <a:buNone/>
              <a:defRPr sz="1900" b="1"/>
            </a:lvl4pPr>
            <a:lvl5pPr marL="2286000" lvl="4" indent="-228600" algn="l">
              <a:lnSpc>
                <a:spcPct val="90000"/>
              </a:lnSpc>
              <a:spcBef>
                <a:spcPts val="500"/>
              </a:spcBef>
              <a:spcAft>
                <a:spcPts val="0"/>
              </a:spcAft>
              <a:buClr>
                <a:schemeClr val="dk1"/>
              </a:buClr>
              <a:buSzPts val="1900"/>
              <a:buNone/>
              <a:defRPr sz="19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2"/>
          <p:cNvPicPr preferRelativeResize="0"/>
          <p:nvPr/>
        </p:nvPicPr>
        <p:blipFill rotWithShape="1">
          <a:blip r:embed="rId5">
            <a:alphaModFix/>
          </a:blip>
          <a:srcRect/>
          <a:stretch/>
        </p:blipFill>
        <p:spPr>
          <a:xfrm>
            <a:off x="631596" y="6232845"/>
            <a:ext cx="1677600" cy="111840"/>
          </a:xfrm>
          <a:prstGeom prst="rect">
            <a:avLst/>
          </a:prstGeom>
          <a:noFill/>
          <a:ln>
            <a:noFill/>
          </a:ln>
        </p:spPr>
      </p:pic>
    </p:spTree>
    <p:extLst>
      <p:ext uri="{BB962C8B-B14F-4D97-AF65-F5344CB8AC3E}">
        <p14:creationId xmlns:p14="http://schemas.microsoft.com/office/powerpoint/2010/main" val="887251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Image only slide">
  <p:cSld name="Image only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27" name="Google Shape;27;p3"/>
          <p:cNvSpPr txBox="1"/>
          <p:nvPr/>
        </p:nvSpPr>
        <p:spPr>
          <a:xfrm>
            <a:off x="12192000" y="3410559"/>
            <a:ext cx="1907510"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0" i="0" u="none" strike="noStrike" cap="none" dirty="0">
                <a:solidFill>
                  <a:schemeClr val="dk1"/>
                </a:solidFill>
                <a:latin typeface="Calibri"/>
                <a:ea typeface="Calibri"/>
                <a:cs typeface="Calibri"/>
                <a:sym typeface="Calibri"/>
              </a:rPr>
              <a:t>Use Format Background </a:t>
            </a:r>
            <a:br>
              <a:rPr lang="en-US" sz="1350" b="0" i="0" u="none" strike="noStrike" cap="none" dirty="0">
                <a:solidFill>
                  <a:schemeClr val="dk1"/>
                </a:solidFill>
                <a:latin typeface="Calibri"/>
                <a:ea typeface="Calibri"/>
                <a:cs typeface="Calibri"/>
                <a:sym typeface="Calibri"/>
              </a:rPr>
            </a:br>
            <a:r>
              <a:rPr lang="en-US" sz="1350" b="0" i="0" u="none" strike="noStrike" cap="none" dirty="0">
                <a:solidFill>
                  <a:schemeClr val="dk1"/>
                </a:solidFill>
                <a:latin typeface="Calibri"/>
                <a:ea typeface="Calibri"/>
                <a:cs typeface="Calibri"/>
                <a:sym typeface="Calibri"/>
              </a:rPr>
              <a:t>to change the image fill</a:t>
            </a:r>
            <a:endParaRPr sz="1350" dirty="0">
              <a:solidFill>
                <a:schemeClr val="dk1"/>
              </a:solidFill>
              <a:latin typeface="Calibri"/>
              <a:ea typeface="Calibri"/>
              <a:cs typeface="Calibri"/>
              <a:sym typeface="Calibri"/>
            </a:endParaRPr>
          </a:p>
        </p:txBody>
      </p:sp>
      <p:pic>
        <p:nvPicPr>
          <p:cNvPr id="28" name="Google Shape;28;p3"/>
          <p:cNvPicPr preferRelativeResize="0"/>
          <p:nvPr/>
        </p:nvPicPr>
        <p:blipFill rotWithShape="1">
          <a:blip r:embed="rId3">
            <a:alphaModFix/>
          </a:blip>
          <a:srcRect l="11982" t="16649" r="11981" b="16649"/>
          <a:stretch/>
        </p:blipFill>
        <p:spPr>
          <a:xfrm>
            <a:off x="10683874" y="6033760"/>
            <a:ext cx="1184276" cy="585234"/>
          </a:xfrm>
          <a:prstGeom prst="rect">
            <a:avLst/>
          </a:prstGeom>
          <a:noFill/>
          <a:ln>
            <a:noFill/>
          </a:ln>
        </p:spPr>
      </p:pic>
      <p:grpSp>
        <p:nvGrpSpPr>
          <p:cNvPr id="29" name="Google Shape;29;p3"/>
          <p:cNvGrpSpPr/>
          <p:nvPr/>
        </p:nvGrpSpPr>
        <p:grpSpPr>
          <a:xfrm>
            <a:off x="9095165" y="339759"/>
            <a:ext cx="2587572" cy="3432065"/>
            <a:chOff x="3114" y="882"/>
            <a:chExt cx="1447" cy="2559"/>
          </a:xfrm>
        </p:grpSpPr>
        <p:sp>
          <p:nvSpPr>
            <p:cNvPr id="30" name="Google Shape;30;p3"/>
            <p:cNvSpPr/>
            <p:nvPr/>
          </p:nvSpPr>
          <p:spPr>
            <a:xfrm>
              <a:off x="3425" y="882"/>
              <a:ext cx="526" cy="500"/>
            </a:xfrm>
            <a:custGeom>
              <a:avLst/>
              <a:gdLst/>
              <a:ahLst/>
              <a:cxnLst/>
              <a:rect l="l" t="t" r="r" b="b"/>
              <a:pathLst>
                <a:path w="222" h="211" extrusionOk="0">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1" name="Google Shape;31;p3"/>
            <p:cNvSpPr/>
            <p:nvPr/>
          </p:nvSpPr>
          <p:spPr>
            <a:xfrm>
              <a:off x="4101" y="1524"/>
              <a:ext cx="460" cy="438"/>
            </a:xfrm>
            <a:custGeom>
              <a:avLst/>
              <a:gdLst/>
              <a:ahLst/>
              <a:cxnLst/>
              <a:rect l="l" t="t" r="r" b="b"/>
              <a:pathLst>
                <a:path w="194" h="185" extrusionOk="0">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2" name="Google Shape;32;p3"/>
            <p:cNvSpPr/>
            <p:nvPr/>
          </p:nvSpPr>
          <p:spPr>
            <a:xfrm>
              <a:off x="4096" y="2033"/>
              <a:ext cx="456" cy="735"/>
            </a:xfrm>
            <a:custGeom>
              <a:avLst/>
              <a:gdLst/>
              <a:ahLst/>
              <a:cxnLst/>
              <a:rect l="l" t="t" r="r" b="b"/>
              <a:pathLst>
                <a:path w="192" h="310" extrusionOk="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3" name="Google Shape;33;p3"/>
            <p:cNvSpPr/>
            <p:nvPr/>
          </p:nvSpPr>
          <p:spPr>
            <a:xfrm>
              <a:off x="3114" y="1484"/>
              <a:ext cx="875" cy="1957"/>
            </a:xfrm>
            <a:custGeom>
              <a:avLst/>
              <a:gdLst/>
              <a:ahLst/>
              <a:cxnLst/>
              <a:rect l="l" t="t" r="r" b="b"/>
              <a:pathLst>
                <a:path w="369" h="826" extrusionOk="0">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408540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Image Slide 1">
  <p:cSld name="Image Slide 1">
    <p:spTree>
      <p:nvGrpSpPr>
        <p:cNvPr id="1" name="Shape 34"/>
        <p:cNvGrpSpPr/>
        <p:nvPr/>
      </p:nvGrpSpPr>
      <p:grpSpPr>
        <a:xfrm>
          <a:off x="0" y="0"/>
          <a:ext cx="0" cy="0"/>
          <a:chOff x="0" y="0"/>
          <a:chExt cx="0" cy="0"/>
        </a:xfrm>
      </p:grpSpPr>
      <p:sp>
        <p:nvSpPr>
          <p:cNvPr id="35" name="Google Shape;35;p4"/>
          <p:cNvSpPr>
            <a:spLocks noGrp="1"/>
          </p:cNvSpPr>
          <p:nvPr>
            <p:ph type="pic" idx="2"/>
          </p:nvPr>
        </p:nvSpPr>
        <p:spPr>
          <a:xfrm>
            <a:off x="4651140" y="0"/>
            <a:ext cx="7540861" cy="6858000"/>
          </a:xfrm>
          <a:prstGeom prst="rect">
            <a:avLst/>
          </a:prstGeom>
          <a:solidFill>
            <a:schemeClr val="accent1"/>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6" name="Google Shape;36;p4"/>
          <p:cNvSpPr/>
          <p:nvPr/>
        </p:nvSpPr>
        <p:spPr>
          <a:xfrm>
            <a:off x="0" y="0"/>
            <a:ext cx="6697133" cy="6858000"/>
          </a:xfrm>
          <a:custGeom>
            <a:avLst/>
            <a:gdLst/>
            <a:ahLst/>
            <a:cxnLst/>
            <a:rect l="l" t="t" r="r" b="b"/>
            <a:pathLst>
              <a:path w="1581" h="2160" extrusionOk="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7" name="Google Shape;37;p4"/>
          <p:cNvSpPr txBox="1">
            <a:spLocks noGrp="1"/>
          </p:cNvSpPr>
          <p:nvPr>
            <p:ph type="title"/>
          </p:nvPr>
        </p:nvSpPr>
        <p:spPr>
          <a:xfrm>
            <a:off x="859245" y="2228851"/>
            <a:ext cx="4665255" cy="2597149"/>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chemeClr val="accent1"/>
              </a:buClr>
              <a:buSzPts val="2400"/>
              <a:buFont typeface="Calibri"/>
              <a:buNone/>
              <a:defRPr sz="2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4"/>
          <p:cNvSpPr txBox="1">
            <a:spLocks noGrp="1"/>
          </p:cNvSpPr>
          <p:nvPr>
            <p:ph type="ftr" idx="11"/>
          </p:nvPr>
        </p:nvSpPr>
        <p:spPr>
          <a:xfrm>
            <a:off x="5269584" y="6299791"/>
            <a:ext cx="50621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 name="Google Shape;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accent1"/>
                </a:solidFill>
                <a:latin typeface="Calibri"/>
                <a:ea typeface="Calibri"/>
                <a:cs typeface="Calibri"/>
                <a:sym typeface="Calibri"/>
              </a:defRPr>
            </a:lvl1pPr>
            <a:lvl2pPr marL="0" lvl="1" indent="0" algn="r">
              <a:spcBef>
                <a:spcPts val="0"/>
              </a:spcBef>
              <a:buNone/>
              <a:defRPr sz="1200">
                <a:solidFill>
                  <a:schemeClr val="accent1"/>
                </a:solidFill>
                <a:latin typeface="Calibri"/>
                <a:ea typeface="Calibri"/>
                <a:cs typeface="Calibri"/>
                <a:sym typeface="Calibri"/>
              </a:defRPr>
            </a:lvl2pPr>
            <a:lvl3pPr marL="0" lvl="2" indent="0" algn="r">
              <a:spcBef>
                <a:spcPts val="0"/>
              </a:spcBef>
              <a:buNone/>
              <a:defRPr sz="1200">
                <a:solidFill>
                  <a:schemeClr val="accent1"/>
                </a:solidFill>
                <a:latin typeface="Calibri"/>
                <a:ea typeface="Calibri"/>
                <a:cs typeface="Calibri"/>
                <a:sym typeface="Calibri"/>
              </a:defRPr>
            </a:lvl3pPr>
            <a:lvl4pPr marL="0" lvl="3" indent="0" algn="r">
              <a:spcBef>
                <a:spcPts val="0"/>
              </a:spcBef>
              <a:buNone/>
              <a:defRPr sz="1200">
                <a:solidFill>
                  <a:schemeClr val="accent1"/>
                </a:solidFill>
                <a:latin typeface="Calibri"/>
                <a:ea typeface="Calibri"/>
                <a:cs typeface="Calibri"/>
                <a:sym typeface="Calibri"/>
              </a:defRPr>
            </a:lvl4pPr>
            <a:lvl5pPr marL="0" lvl="4" indent="0" algn="r">
              <a:spcBef>
                <a:spcPts val="0"/>
              </a:spcBef>
              <a:buNone/>
              <a:defRPr sz="1200">
                <a:solidFill>
                  <a:schemeClr val="accent1"/>
                </a:solidFill>
                <a:latin typeface="Calibri"/>
                <a:ea typeface="Calibri"/>
                <a:cs typeface="Calibri"/>
                <a:sym typeface="Calibri"/>
              </a:defRPr>
            </a:lvl5pPr>
            <a:lvl6pPr marL="0" lvl="5" indent="0" algn="r">
              <a:spcBef>
                <a:spcPts val="0"/>
              </a:spcBef>
              <a:buNone/>
              <a:defRPr sz="1200">
                <a:solidFill>
                  <a:schemeClr val="accent1"/>
                </a:solidFill>
                <a:latin typeface="Calibri"/>
                <a:ea typeface="Calibri"/>
                <a:cs typeface="Calibri"/>
                <a:sym typeface="Calibri"/>
              </a:defRPr>
            </a:lvl6pPr>
            <a:lvl7pPr marL="0" lvl="6" indent="0" algn="r">
              <a:spcBef>
                <a:spcPts val="0"/>
              </a:spcBef>
              <a:buNone/>
              <a:defRPr sz="1200">
                <a:solidFill>
                  <a:schemeClr val="accent1"/>
                </a:solidFill>
                <a:latin typeface="Calibri"/>
                <a:ea typeface="Calibri"/>
                <a:cs typeface="Calibri"/>
                <a:sym typeface="Calibri"/>
              </a:defRPr>
            </a:lvl7pPr>
            <a:lvl8pPr marL="0" lvl="7" indent="0" algn="r">
              <a:spcBef>
                <a:spcPts val="0"/>
              </a:spcBef>
              <a:buNone/>
              <a:defRPr sz="1200">
                <a:solidFill>
                  <a:schemeClr val="accent1"/>
                </a:solidFill>
                <a:latin typeface="Calibri"/>
                <a:ea typeface="Calibri"/>
                <a:cs typeface="Calibri"/>
                <a:sym typeface="Calibri"/>
              </a:defRPr>
            </a:lvl8pPr>
            <a:lvl9pPr marL="0" lvl="8" indent="0" algn="r">
              <a:spcBef>
                <a:spcPts val="0"/>
              </a:spcBef>
              <a:buNone/>
              <a:defRPr sz="1200">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41" name="Google Shape;41;p4"/>
          <p:cNvPicPr preferRelativeResize="0"/>
          <p:nvPr/>
        </p:nvPicPr>
        <p:blipFill rotWithShape="1">
          <a:blip r:embed="rId2">
            <a:alphaModFix/>
          </a:blip>
          <a:srcRect/>
          <a:stretch/>
        </p:blipFill>
        <p:spPr>
          <a:xfrm>
            <a:off x="12384132" y="1677987"/>
            <a:ext cx="3833768" cy="2622550"/>
          </a:xfrm>
          <a:prstGeom prst="rect">
            <a:avLst/>
          </a:prstGeom>
          <a:noFill/>
          <a:ln>
            <a:noFill/>
          </a:ln>
        </p:spPr>
      </p:pic>
      <p:pic>
        <p:nvPicPr>
          <p:cNvPr id="42" name="Google Shape;42;p4"/>
          <p:cNvPicPr preferRelativeResize="0"/>
          <p:nvPr/>
        </p:nvPicPr>
        <p:blipFill rotWithShape="1">
          <a:blip r:embed="rId3">
            <a:alphaModFix/>
          </a:blip>
          <a:srcRect l="11982" t="16649" r="11981" b="16649"/>
          <a:stretch/>
        </p:blipFill>
        <p:spPr>
          <a:xfrm>
            <a:off x="10679411" y="6036468"/>
            <a:ext cx="1194093" cy="590090"/>
          </a:xfrm>
          <a:prstGeom prst="rect">
            <a:avLst/>
          </a:prstGeom>
          <a:noFill/>
          <a:ln>
            <a:noFill/>
          </a:ln>
        </p:spPr>
      </p:pic>
    </p:spTree>
    <p:extLst>
      <p:ext uri="{BB962C8B-B14F-4D97-AF65-F5344CB8AC3E}">
        <p14:creationId xmlns:p14="http://schemas.microsoft.com/office/powerpoint/2010/main" val="3678393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4384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302-3551-4449-8312-6708E178D4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675DE6-523C-4BA4-8CBE-AF732E0D1A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D53AB6-525C-4A73-B95F-2D57B9608311}"/>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3C0FC1C6-41A5-445F-8E00-1F86D2C1C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2CDEA-CC72-4050-9262-3CEE3B0AB3B6}"/>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606805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1589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hank You Boing Font">
  <p:cSld name="Thank You Boing Font">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3">
            <a:alphaModFix/>
          </a:blip>
          <a:srcRect/>
          <a:stretch/>
        </p:blipFill>
        <p:spPr>
          <a:xfrm>
            <a:off x="475346" y="4657307"/>
            <a:ext cx="4329301" cy="1791118"/>
          </a:xfrm>
          <a:prstGeom prst="rect">
            <a:avLst/>
          </a:prstGeom>
          <a:noFill/>
          <a:ln>
            <a:noFill/>
          </a:ln>
        </p:spPr>
      </p:pic>
    </p:spTree>
    <p:extLst>
      <p:ext uri="{BB962C8B-B14F-4D97-AF65-F5344CB8AC3E}">
        <p14:creationId xmlns:p14="http://schemas.microsoft.com/office/powerpoint/2010/main" val="474632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8"/>
        <p:cNvGrpSpPr/>
        <p:nvPr/>
      </p:nvGrpSpPr>
      <p:grpSpPr>
        <a:xfrm>
          <a:off x="0" y="0"/>
          <a:ext cx="0" cy="0"/>
          <a:chOff x="0" y="0"/>
          <a:chExt cx="0" cy="0"/>
        </a:xfrm>
      </p:grpSpPr>
      <p:sp>
        <p:nvSpPr>
          <p:cNvPr id="59" name="Google Shape;59;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37969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9" name="Google Shape;6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39261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171318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97928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84193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1" name="Google Shape;9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3" name="Google Shape;9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4" name="Google Shape;9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8226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98" name="Google Shape;9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0" name="Google Shape;10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1" name="Google Shape;10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13532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6" name="Google Shape;10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7" name="Google Shape;10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5556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730C7-95FE-4E86-8C40-1D30DE129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4D17F-CCE6-4A16-B71C-4B968FD46B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EFEB1-BCBB-4661-95DB-5797C4125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DFD73B-5D00-42C1-8287-39FBE3B0235A}"/>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6" name="Footer Placeholder 5">
            <a:extLst>
              <a:ext uri="{FF2B5EF4-FFF2-40B4-BE49-F238E27FC236}">
                <a16:creationId xmlns:a16="http://schemas.microsoft.com/office/drawing/2014/main" id="{1F707584-62EC-4835-9230-CBC1BF829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284D1-A340-4EC5-97EF-D544295080BD}"/>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564440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2" name="Google Shape;11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13" name="Google Shape;11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3974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9845-B7A4-4A53-BD56-A3C167FD7A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0465D-021A-48E2-8CD7-BF5B2E92D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6EC06B-9922-40C0-81C6-DCDCA32B1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37FF94-5948-4B98-93A6-94EF1F156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ED4B9-54F2-4894-96A4-AEE656538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274FA-9A6B-4B09-8ABF-AE3D164E1802}"/>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8" name="Footer Placeholder 7">
            <a:extLst>
              <a:ext uri="{FF2B5EF4-FFF2-40B4-BE49-F238E27FC236}">
                <a16:creationId xmlns:a16="http://schemas.microsoft.com/office/drawing/2014/main" id="{FEC0FAB0-30FA-4038-94B7-0256A7D48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83B14B-65C7-42FF-B75B-0C24F23B33FA}"/>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13688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143E-680E-4DC8-B9EF-9137F7DFB5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E456B-2486-404F-9AF9-1E95110A9845}"/>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4" name="Footer Placeholder 3">
            <a:extLst>
              <a:ext uri="{FF2B5EF4-FFF2-40B4-BE49-F238E27FC236}">
                <a16:creationId xmlns:a16="http://schemas.microsoft.com/office/drawing/2014/main" id="{7EC69504-C68E-4B88-B23B-58C13E55DD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0D379-2C63-4B81-89A0-C79831B5F7A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866581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0B4B7-CB0F-450A-BC9F-DB9C361CF327}"/>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3" name="Footer Placeholder 2">
            <a:extLst>
              <a:ext uri="{FF2B5EF4-FFF2-40B4-BE49-F238E27FC236}">
                <a16:creationId xmlns:a16="http://schemas.microsoft.com/office/drawing/2014/main" id="{B3C10752-C195-45B0-A541-153460AD2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A1549-7ADD-4A01-A826-A5A9C98F99C6}"/>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53547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96CB-2F11-4021-A50A-F8A2833AB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9FC6FC-E904-46AA-A1DA-A2905DC6F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449034-A280-496F-9ABB-55E9AAA7F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DAD0-45F6-4CED-B5C8-B6CF9F5CC32C}"/>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6" name="Footer Placeholder 5">
            <a:extLst>
              <a:ext uri="{FF2B5EF4-FFF2-40B4-BE49-F238E27FC236}">
                <a16:creationId xmlns:a16="http://schemas.microsoft.com/office/drawing/2014/main" id="{7D8BC41B-7BD6-4B80-8285-75D4F0330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01513-9DEF-4ED2-ACF8-ED1E9EB68558}"/>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3233594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895E7-4B1E-4FB0-AD9B-5AEBF9FD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6C0528-812A-4B6E-AA57-3BBBE20E1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D334E-4DA7-4656-AEC2-90B9E5ED6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AE710-D5C7-4A25-A272-AE88A7BEC37E}"/>
              </a:ext>
            </a:extLst>
          </p:cNvPr>
          <p:cNvSpPr>
            <a:spLocks noGrp="1"/>
          </p:cNvSpPr>
          <p:nvPr>
            <p:ph type="dt" sz="half" idx="10"/>
          </p:nvPr>
        </p:nvSpPr>
        <p:spPr/>
        <p:txBody>
          <a:bodyPr/>
          <a:lstStyle/>
          <a:p>
            <a:fld id="{1B4C1893-BD25-447F-ACB6-63E3089CB2C2}" type="datetimeFigureOut">
              <a:rPr lang="en-US" smtClean="0"/>
              <a:t>6/12/20</a:t>
            </a:fld>
            <a:endParaRPr lang="en-US"/>
          </a:p>
        </p:txBody>
      </p:sp>
      <p:sp>
        <p:nvSpPr>
          <p:cNvPr id="6" name="Footer Placeholder 5">
            <a:extLst>
              <a:ext uri="{FF2B5EF4-FFF2-40B4-BE49-F238E27FC236}">
                <a16:creationId xmlns:a16="http://schemas.microsoft.com/office/drawing/2014/main" id="{B12D723D-AD6F-4E0E-B521-8F5E5079F9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9ACD3-B48E-4342-8424-66D5AD7526ED}"/>
              </a:ext>
            </a:extLst>
          </p:cNvPr>
          <p:cNvSpPr>
            <a:spLocks noGrp="1"/>
          </p:cNvSpPr>
          <p:nvPr>
            <p:ph type="sldNum" sz="quarter" idx="12"/>
          </p:nvPr>
        </p:nvSpPr>
        <p:spPr/>
        <p:txBody>
          <a:bodyPr/>
          <a:lstStyle/>
          <a:p>
            <a:fld id="{C1D8FBBF-4CF5-4381-A004-F030D050AD4E}" type="slidenum">
              <a:rPr lang="en-US" smtClean="0"/>
              <a:t>‹#›</a:t>
            </a:fld>
            <a:endParaRPr lang="en-US"/>
          </a:p>
        </p:txBody>
      </p:sp>
    </p:spTree>
    <p:extLst>
      <p:ext uri="{BB962C8B-B14F-4D97-AF65-F5344CB8AC3E}">
        <p14:creationId xmlns:p14="http://schemas.microsoft.com/office/powerpoint/2010/main" val="2548664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92DC8-1C14-4340-A745-D85BF78FE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A333A-5E2C-4945-818F-9CC203052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7E7C0-20D5-4101-B683-C779F94420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C1893-BD25-447F-ACB6-63E3089CB2C2}" type="datetimeFigureOut">
              <a:rPr lang="en-US" smtClean="0"/>
              <a:t>6/12/20</a:t>
            </a:fld>
            <a:endParaRPr lang="en-US"/>
          </a:p>
        </p:txBody>
      </p:sp>
      <p:sp>
        <p:nvSpPr>
          <p:cNvPr id="5" name="Footer Placeholder 4">
            <a:extLst>
              <a:ext uri="{FF2B5EF4-FFF2-40B4-BE49-F238E27FC236}">
                <a16:creationId xmlns:a16="http://schemas.microsoft.com/office/drawing/2014/main" id="{AC3F3B0C-81CD-4AF3-8457-15E9E949FD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7F02E3-D7FB-490E-A4D7-225CBC1DE8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8FBBF-4CF5-4381-A004-F030D050AD4E}" type="slidenum">
              <a:rPr lang="en-US" smtClean="0"/>
              <a:t>‹#›</a:t>
            </a:fld>
            <a:endParaRPr lang="en-US"/>
          </a:p>
        </p:txBody>
      </p:sp>
    </p:spTree>
    <p:extLst>
      <p:ext uri="{BB962C8B-B14F-4D97-AF65-F5344CB8AC3E}">
        <p14:creationId xmlns:p14="http://schemas.microsoft.com/office/powerpoint/2010/main" val="235359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1172308"/>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208411" y="149795"/>
            <a:ext cx="11766495" cy="108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6179" y="202995"/>
            <a:ext cx="11043520" cy="50690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4863" y="1600200"/>
            <a:ext cx="11034836" cy="47069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8656" y="6441020"/>
            <a:ext cx="2108425"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12 June 2020</a:t>
            </a:r>
            <a:endParaRPr lang="en-US" dirty="0"/>
          </a:p>
        </p:txBody>
      </p:sp>
      <p:sp>
        <p:nvSpPr>
          <p:cNvPr id="5" name="Footer Placeholder 4"/>
          <p:cNvSpPr>
            <a:spLocks noGrp="1"/>
          </p:cNvSpPr>
          <p:nvPr>
            <p:ph type="ftr" sz="quarter" idx="3"/>
          </p:nvPr>
        </p:nvSpPr>
        <p:spPr>
          <a:xfrm>
            <a:off x="3366696" y="6441020"/>
            <a:ext cx="5099971" cy="365125"/>
          </a:xfrm>
          <a:prstGeom prst="rect">
            <a:avLst/>
          </a:prstGeom>
        </p:spPr>
        <p:txBody>
          <a:bodyPr vert="horz" lIns="91440" tIns="45720" rIns="91440" bIns="45720" rtlCol="0" anchor="ctr"/>
          <a:lstStyle>
            <a:lvl1pPr algn="l">
              <a:defRPr sz="1000" b="0" i="0">
                <a:solidFill>
                  <a:schemeClr val="tx1"/>
                </a:solidFill>
                <a:latin typeface="Gill Sans Infant Std"/>
                <a:cs typeface="Gill Sans Infant Std"/>
              </a:defRPr>
            </a:lvl1pPr>
          </a:lstStyle>
          <a:p>
            <a:r>
              <a:rPr lang="en-US"/>
              <a:t>Quality of Care in CCM </a:t>
            </a:r>
            <a:endParaRPr lang="en-US" dirty="0"/>
          </a:p>
        </p:txBody>
      </p:sp>
      <p:sp>
        <p:nvSpPr>
          <p:cNvPr id="6" name="Slide Number Placeholder 5"/>
          <p:cNvSpPr>
            <a:spLocks noGrp="1"/>
          </p:cNvSpPr>
          <p:nvPr>
            <p:ph type="sldNum" sz="quarter" idx="4"/>
          </p:nvPr>
        </p:nvSpPr>
        <p:spPr>
          <a:xfrm>
            <a:off x="10707081" y="6441020"/>
            <a:ext cx="1031631" cy="365125"/>
          </a:xfrm>
          <a:prstGeom prst="rect">
            <a:avLst/>
          </a:prstGeom>
        </p:spPr>
        <p:txBody>
          <a:bodyPr vert="horz" lIns="91440" tIns="45720" rIns="91440" bIns="45720" rtlCol="0" anchor="ctr"/>
          <a:lstStyle>
            <a:lvl1pPr algn="r">
              <a:defRPr sz="1000" b="0" i="0">
                <a:solidFill>
                  <a:schemeClr val="tx1"/>
                </a:solidFill>
                <a:latin typeface="Gill Sans Infant Std"/>
                <a:cs typeface="Gill Sans Infant Std"/>
              </a:defRPr>
            </a:lvl1pPr>
          </a:lstStyle>
          <a:p>
            <a:fld id="{C3FDE51E-0052-334C-A4B2-C567FE9F326F}" type="slidenum">
              <a:rPr lang="en-US" smtClean="0"/>
              <a:pPr/>
              <a:t>‹#›</a:t>
            </a:fld>
            <a:endParaRPr lang="en-US"/>
          </a:p>
        </p:txBody>
      </p:sp>
      <p:pic>
        <p:nvPicPr>
          <p:cNvPr id="11" name="Picture 10" descr="Save_the_Children_logo.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3547" y="6425702"/>
            <a:ext cx="2481821" cy="380442"/>
          </a:xfrm>
          <a:prstGeom prst="rect">
            <a:avLst/>
          </a:prstGeom>
        </p:spPr>
      </p:pic>
      <p:cxnSp>
        <p:nvCxnSpPr>
          <p:cNvPr id="13" name="Straight Connector 12"/>
          <p:cNvCxnSpPr/>
          <p:nvPr/>
        </p:nvCxnSpPr>
        <p:spPr>
          <a:xfrm flipH="1">
            <a:off x="3288541"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520499" y="6432216"/>
            <a:ext cx="8684" cy="3651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Underscore_line.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66181" y="1124217"/>
            <a:ext cx="11074400" cy="57912"/>
          </a:xfrm>
          <a:prstGeom prst="rect">
            <a:avLst/>
          </a:prstGeom>
        </p:spPr>
      </p:pic>
    </p:spTree>
    <p:extLst>
      <p:ext uri="{BB962C8B-B14F-4D97-AF65-F5344CB8AC3E}">
        <p14:creationId xmlns:p14="http://schemas.microsoft.com/office/powerpoint/2010/main" val="702938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l" defTabSz="457200" rtl="0" eaLnBrk="1" latinLnBrk="0" hangingPunct="1">
        <a:spcBef>
          <a:spcPct val="0"/>
        </a:spcBef>
        <a:buNone/>
        <a:defRPr sz="2500" b="1" i="0" kern="1200">
          <a:solidFill>
            <a:schemeClr val="tx1"/>
          </a:solidFill>
          <a:latin typeface="Gill Sans Infant Std"/>
          <a:ea typeface="+mj-ea"/>
          <a:cs typeface="Gill Sans Infant Std"/>
        </a:defRPr>
      </a:lvl1pPr>
    </p:titleStyle>
    <p:bodyStyle>
      <a:lvl1pPr marL="0" indent="0" algn="l" defTabSz="457200" rtl="0"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l" defTabSz="457200" rtl="0"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l" defTabSz="457200" rtl="0"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l" defTabSz="457200" rtl="0"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l" defTabSz="457200" rtl="0"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8525810"/>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presentation/d/1bDazTUJZvgsIPJ4YT2S_IdWxVh2iXYXQUKAO0gUKzBU/edit#slide=id.p" TargetMode="Externa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publications/i/item/community-based-health-care-including-outreach-and-campaigns-in-the-context-of-the-covid-19-pandemic" TargetMode="External"/><Relationship Id="rId2" Type="http://schemas.openxmlformats.org/officeDocument/2006/relationships/hyperlink" Target="https://www.ungm.org/Public/Notice/108734"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hyperlink" Target="https://www.childhealthtaskforce.org/news/2020/understanding-child-health-context-covid-19" TargetMode="External"/><Relationship Id="rId2" Type="http://schemas.openxmlformats.org/officeDocument/2006/relationships/hyperlink" Target="https://www.childhealthtaskforce.org/" TargetMode="Externa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6.jpeg"/><Relationship Id="rId4" Type="http://schemas.openxmlformats.org/officeDocument/2006/relationships/hyperlink" Target="https://coregroup.org/resources/covid-19/"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ED6E3E-A63B-4F0B-959E-6C8B316CBF3F}"/>
              </a:ext>
            </a:extLst>
          </p:cNvPr>
          <p:cNvSpPr/>
          <p:nvPr/>
        </p:nvSpPr>
        <p:spPr>
          <a:xfrm>
            <a:off x="0" y="3025831"/>
            <a:ext cx="12192000" cy="1287414"/>
          </a:xfrm>
          <a:prstGeom prst="rect">
            <a:avLst/>
          </a:prstGeom>
          <a:solidFill>
            <a:srgbClr val="008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buClrTx/>
            </a:pPr>
            <a:endParaRPr lang="en-US" sz="1215" kern="1200">
              <a:solidFill>
                <a:prstClr val="white"/>
              </a:solidFill>
              <a:latin typeface="Calibri"/>
            </a:endParaRPr>
          </a:p>
        </p:txBody>
      </p:sp>
      <p:sp>
        <p:nvSpPr>
          <p:cNvPr id="2" name="Title 1">
            <a:extLst>
              <a:ext uri="{FF2B5EF4-FFF2-40B4-BE49-F238E27FC236}">
                <a16:creationId xmlns:a16="http://schemas.microsoft.com/office/drawing/2014/main" id="{615C2D39-87B8-4FC4-8AA2-024C0F247A7B}"/>
              </a:ext>
            </a:extLst>
          </p:cNvPr>
          <p:cNvSpPr>
            <a:spLocks noGrp="1"/>
          </p:cNvSpPr>
          <p:nvPr>
            <p:ph type="ctrTitle"/>
          </p:nvPr>
        </p:nvSpPr>
        <p:spPr>
          <a:xfrm>
            <a:off x="847898" y="3025831"/>
            <a:ext cx="11039302" cy="1287413"/>
          </a:xfrm>
        </p:spPr>
        <p:txBody>
          <a:bodyPr>
            <a:normAutofit fontScale="90000"/>
          </a:bodyPr>
          <a:lstStyle/>
          <a:p>
            <a:br>
              <a:rPr lang="en-US" sz="2700" b="1" dirty="0">
                <a:solidFill>
                  <a:schemeClr val="bg1"/>
                </a:solidFill>
              </a:rPr>
            </a:br>
            <a:br>
              <a:rPr lang="en-US" sz="2700" b="1" dirty="0">
                <a:solidFill>
                  <a:schemeClr val="bg1"/>
                </a:solidFill>
              </a:rPr>
            </a:br>
            <a:br>
              <a:rPr lang="en-US" sz="2700" b="1" dirty="0">
                <a:solidFill>
                  <a:schemeClr val="bg1"/>
                </a:solidFill>
              </a:rPr>
            </a:br>
            <a:br>
              <a:rPr lang="en-US" sz="2700" b="1" dirty="0">
                <a:solidFill>
                  <a:schemeClr val="bg1"/>
                </a:solidFill>
              </a:rPr>
            </a:br>
            <a:br>
              <a:rPr lang="en-US" sz="2700" b="1" dirty="0">
                <a:solidFill>
                  <a:schemeClr val="bg1"/>
                </a:solidFill>
              </a:rPr>
            </a:br>
            <a:r>
              <a:rPr lang="en-US" sz="3600" b="1" dirty="0">
                <a:solidFill>
                  <a:schemeClr val="bg1"/>
                </a:solidFill>
              </a:rPr>
              <a:t>Challenges and Opportunities for Digital Health during COVID-19</a:t>
            </a:r>
            <a:r>
              <a:rPr lang="en-US" sz="3600" dirty="0">
                <a:solidFill>
                  <a:schemeClr val="bg1"/>
                </a:solidFill>
              </a:rPr>
              <a:t> </a:t>
            </a:r>
            <a:br>
              <a:rPr lang="en-US" sz="3600" b="1" dirty="0">
                <a:solidFill>
                  <a:schemeClr val="bg1"/>
                </a:solidFill>
              </a:rPr>
            </a:br>
            <a:endParaRPr lang="en-US" sz="3600" b="1" dirty="0">
              <a:solidFill>
                <a:schemeClr val="bg1"/>
              </a:solidFill>
            </a:endParaRPr>
          </a:p>
        </p:txBody>
      </p:sp>
      <p:pic>
        <p:nvPicPr>
          <p:cNvPr id="4" name="Picture 3" descr="A picture containing drawing&#10;&#10;Description automatically generated">
            <a:extLst>
              <a:ext uri="{FF2B5EF4-FFF2-40B4-BE49-F238E27FC236}">
                <a16:creationId xmlns:a16="http://schemas.microsoft.com/office/drawing/2014/main" id="{4386C7EA-3173-44EC-8326-41A621F42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6" y="598338"/>
            <a:ext cx="4505498" cy="1424663"/>
          </a:xfrm>
          <a:prstGeom prst="rect">
            <a:avLst/>
          </a:prstGeom>
        </p:spPr>
      </p:pic>
      <p:sp>
        <p:nvSpPr>
          <p:cNvPr id="3" name="TextBox 2">
            <a:extLst>
              <a:ext uri="{FF2B5EF4-FFF2-40B4-BE49-F238E27FC236}">
                <a16:creationId xmlns:a16="http://schemas.microsoft.com/office/drawing/2014/main" id="{7C633D96-0CE7-4512-9A7D-D05F2ACC71AB}"/>
              </a:ext>
            </a:extLst>
          </p:cNvPr>
          <p:cNvSpPr txBox="1"/>
          <p:nvPr/>
        </p:nvSpPr>
        <p:spPr>
          <a:xfrm>
            <a:off x="3319475" y="4030613"/>
            <a:ext cx="5553047" cy="2277547"/>
          </a:xfrm>
          <a:prstGeom prst="rect">
            <a:avLst/>
          </a:prstGeom>
          <a:noFill/>
        </p:spPr>
        <p:txBody>
          <a:bodyPr wrap="square" rtlCol="0">
            <a:spAutoFit/>
          </a:bodyPr>
          <a:lstStyle/>
          <a:p>
            <a:pPr algn="ctr"/>
            <a:endParaRPr lang="en-US" sz="3200" dirty="0"/>
          </a:p>
          <a:p>
            <a:pPr algn="ctr"/>
            <a:r>
              <a:rPr lang="en-US" sz="3200" dirty="0"/>
              <a:t>Bi-Weekly COVID-19 Response Global Coordination Call</a:t>
            </a:r>
          </a:p>
          <a:p>
            <a:pPr algn="ctr"/>
            <a:endParaRPr lang="en-US" sz="1400" dirty="0"/>
          </a:p>
          <a:p>
            <a:pPr algn="ctr"/>
            <a:r>
              <a:rPr lang="en-US" sz="3200" dirty="0"/>
              <a:t>June 12, 2020</a:t>
            </a:r>
          </a:p>
        </p:txBody>
      </p:sp>
      <p:pic>
        <p:nvPicPr>
          <p:cNvPr id="6" name="Picture 5">
            <a:extLst>
              <a:ext uri="{FF2B5EF4-FFF2-40B4-BE49-F238E27FC236}">
                <a16:creationId xmlns:a16="http://schemas.microsoft.com/office/drawing/2014/main" id="{F169E4C4-58DD-7D45-8509-B4202E786A95}"/>
              </a:ext>
            </a:extLst>
          </p:cNvPr>
          <p:cNvPicPr>
            <a:picLocks noChangeAspect="1"/>
          </p:cNvPicPr>
          <p:nvPr/>
        </p:nvPicPr>
        <p:blipFill>
          <a:blip r:embed="rId3"/>
          <a:stretch>
            <a:fillRect/>
          </a:stretch>
        </p:blipFill>
        <p:spPr>
          <a:xfrm>
            <a:off x="8578735" y="199505"/>
            <a:ext cx="2733945" cy="2547334"/>
          </a:xfrm>
          <a:prstGeom prst="rect">
            <a:avLst/>
          </a:prstGeom>
        </p:spPr>
      </p:pic>
    </p:spTree>
    <p:extLst>
      <p:ext uri="{BB962C8B-B14F-4D97-AF65-F5344CB8AC3E}">
        <p14:creationId xmlns:p14="http://schemas.microsoft.com/office/powerpoint/2010/main" val="333050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Quality of care during COVID-19</a:t>
            </a:r>
          </a:p>
        </p:txBody>
      </p:sp>
      <p:sp>
        <p:nvSpPr>
          <p:cNvPr id="9" name="Content Placeholder 8"/>
          <p:cNvSpPr>
            <a:spLocks noGrp="1"/>
          </p:cNvSpPr>
          <p:nvPr>
            <p:ph idx="1"/>
          </p:nvPr>
        </p:nvSpPr>
        <p:spPr/>
        <p:txBody>
          <a:bodyPr/>
          <a:lstStyle/>
          <a:p>
            <a:r>
              <a:rPr lang="en-US" dirty="0"/>
              <a:t>Some issues related to quality of care </a:t>
            </a:r>
          </a:p>
          <a:p>
            <a:pPr marL="285750" indent="-285750">
              <a:buFont typeface="Arial" panose="020B0604020202020204" pitchFamily="34" charset="0"/>
              <a:buChar char="•"/>
            </a:pPr>
            <a:r>
              <a:rPr lang="en-US" b="0" dirty="0">
                <a:solidFill>
                  <a:schemeClr val="tx1"/>
                </a:solidFill>
              </a:rPr>
              <a:t>Competing priorities</a:t>
            </a:r>
          </a:p>
          <a:p>
            <a:pPr marL="285750" indent="-285750">
              <a:buFont typeface="Arial" panose="020B0604020202020204" pitchFamily="34" charset="0"/>
              <a:buChar char="•"/>
            </a:pPr>
            <a:r>
              <a:rPr lang="en-US" b="0" dirty="0">
                <a:solidFill>
                  <a:schemeClr val="tx1"/>
                </a:solidFill>
              </a:rPr>
              <a:t>CCM-specific behaviors</a:t>
            </a:r>
          </a:p>
          <a:p>
            <a:pPr marL="552450" lvl="2" indent="-285750">
              <a:buFont typeface="Arial" panose="020B0604020202020204" pitchFamily="34" charset="0"/>
              <a:buChar char="•"/>
            </a:pPr>
            <a:r>
              <a:rPr lang="en-US" b="0" dirty="0">
                <a:solidFill>
                  <a:schemeClr val="tx1"/>
                </a:solidFill>
              </a:rPr>
              <a:t>Counting respiratory rates</a:t>
            </a:r>
          </a:p>
          <a:p>
            <a:pPr marL="552450" lvl="2" indent="-285750">
              <a:buFont typeface="Arial" panose="020B0604020202020204" pitchFamily="34" charset="0"/>
              <a:buChar char="•"/>
            </a:pPr>
            <a:r>
              <a:rPr lang="en-US" dirty="0"/>
              <a:t>RDTs</a:t>
            </a:r>
          </a:p>
          <a:p>
            <a:pPr marL="552450" lvl="2" indent="-285750">
              <a:buFont typeface="Arial" panose="020B0604020202020204" pitchFamily="34" charset="0"/>
              <a:buChar char="•"/>
            </a:pPr>
            <a:r>
              <a:rPr lang="en-US" b="0" dirty="0">
                <a:solidFill>
                  <a:schemeClr val="tx1"/>
                </a:solidFill>
              </a:rPr>
              <a:t>Stock management</a:t>
            </a:r>
          </a:p>
          <a:p>
            <a:pPr marL="285750" indent="-285750">
              <a:buFont typeface="Arial" panose="020B0604020202020204" pitchFamily="34" charset="0"/>
              <a:buChar char="•"/>
            </a:pPr>
            <a:r>
              <a:rPr lang="en-US" b="0" dirty="0" err="1">
                <a:solidFill>
                  <a:schemeClr val="tx1"/>
                </a:solidFill>
              </a:rPr>
              <a:t>Covid</a:t>
            </a:r>
            <a:r>
              <a:rPr lang="en-US" b="0" dirty="0">
                <a:solidFill>
                  <a:schemeClr val="tx1"/>
                </a:solidFill>
              </a:rPr>
              <a:t>-specific behaviors</a:t>
            </a:r>
          </a:p>
          <a:p>
            <a:pPr marL="552450" lvl="2" indent="-285750">
              <a:buFont typeface="Arial" panose="020B0604020202020204" pitchFamily="34" charset="0"/>
              <a:buChar char="•"/>
            </a:pPr>
            <a:r>
              <a:rPr lang="en-US" dirty="0"/>
              <a:t>Knowing currently list of signs / symptoms</a:t>
            </a:r>
          </a:p>
          <a:p>
            <a:pPr marL="552450" lvl="2" indent="-285750">
              <a:buFont typeface="Arial" panose="020B0604020202020204" pitchFamily="34" charset="0"/>
              <a:buChar char="•"/>
            </a:pPr>
            <a:r>
              <a:rPr lang="en-US" dirty="0"/>
              <a:t>Recognizing signs / symptoms</a:t>
            </a:r>
          </a:p>
          <a:p>
            <a:pPr marL="552450" lvl="2" indent="-285750">
              <a:buFont typeface="Arial" panose="020B0604020202020204" pitchFamily="34" charset="0"/>
              <a:buChar char="•"/>
            </a:pPr>
            <a:r>
              <a:rPr lang="en-US" dirty="0"/>
              <a:t>Knowing home treatment versus referral</a:t>
            </a:r>
            <a:endParaRPr lang="en-US" b="0" dirty="0">
              <a:solidFill>
                <a:schemeClr val="tx1"/>
              </a:solidFill>
            </a:endParaRPr>
          </a:p>
          <a:p>
            <a:pPr marL="285750" indent="-285750">
              <a:buFont typeface="Arial" panose="020B0604020202020204" pitchFamily="34" charset="0"/>
              <a:buChar char="•"/>
            </a:pPr>
            <a:r>
              <a:rPr lang="en-US" b="0" dirty="0">
                <a:solidFill>
                  <a:schemeClr val="tx1"/>
                </a:solidFill>
              </a:rPr>
              <a:t>Data quality</a:t>
            </a:r>
          </a:p>
          <a:p>
            <a:pPr marL="285750" indent="-285750">
              <a:buFont typeface="Arial" panose="020B0604020202020204" pitchFamily="34" charset="0"/>
              <a:buChar char="•"/>
            </a:pPr>
            <a:r>
              <a:rPr lang="en-US" b="0" dirty="0">
                <a:solidFill>
                  <a:schemeClr val="tx1"/>
                </a:solidFill>
              </a:rPr>
              <a:t>Counseling </a:t>
            </a:r>
          </a:p>
          <a:p>
            <a:pPr marL="285750" indent="-285750">
              <a:buFont typeface="Arial" panose="020B0604020202020204" pitchFamily="34" charset="0"/>
              <a:buChar char="•"/>
            </a:pPr>
            <a:r>
              <a:rPr lang="en-US" b="0" dirty="0">
                <a:solidFill>
                  <a:schemeClr val="tx1"/>
                </a:solidFill>
              </a:rPr>
              <a:t>Referral gaps</a:t>
            </a:r>
          </a:p>
        </p:txBody>
      </p:sp>
      <p:sp>
        <p:nvSpPr>
          <p:cNvPr id="2" name="Date Placeholder 1"/>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3" name="Footer Placeholder 2"/>
          <p:cNvSpPr>
            <a:spLocks noGrp="1"/>
          </p:cNvSpPr>
          <p:nvPr>
            <p:ph type="ftr" sz="quarter" idx="11"/>
          </p:nvPr>
        </p:nvSpPr>
        <p:spPr/>
        <p:txBody>
          <a:bodyPr/>
          <a:lstStyle/>
          <a:p>
            <a:pPr defTabSz="457200"/>
            <a:r>
              <a:rPr lang="en-US">
                <a:solidFill>
                  <a:srgbClr val="222221"/>
                </a:solidFill>
              </a:rPr>
              <a:t>Quality of Care in CCM </a:t>
            </a:r>
            <a:endParaRPr lang="en-US" dirty="0">
              <a:solidFill>
                <a:srgbClr val="222221"/>
              </a:solidFill>
            </a:endParaRPr>
          </a:p>
        </p:txBody>
      </p:sp>
      <p:sp>
        <p:nvSpPr>
          <p:cNvPr id="4" name="Slide Number Placeholder 3"/>
          <p:cNvSpPr>
            <a:spLocks noGrp="1"/>
          </p:cNvSpPr>
          <p:nvPr>
            <p:ph type="sldNum" sz="quarter" idx="12"/>
          </p:nvPr>
        </p:nvSpPr>
        <p:spPr/>
        <p:txBody>
          <a:bodyPr/>
          <a:lstStyle/>
          <a:p>
            <a:pPr defTabSz="457200"/>
            <a:fld id="{C3FDE51E-0052-334C-A4B2-C567FE9F326F}" type="slidenum">
              <a:rPr lang="en-US">
                <a:solidFill>
                  <a:srgbClr val="222221"/>
                </a:solidFill>
              </a:rPr>
              <a:pPr defTabSz="457200"/>
              <a:t>10</a:t>
            </a:fld>
            <a:endParaRPr lang="en-US">
              <a:solidFill>
                <a:srgbClr val="222221"/>
              </a:solidFill>
            </a:endParaRPr>
          </a:p>
        </p:txBody>
      </p:sp>
      <p:sp>
        <p:nvSpPr>
          <p:cNvPr id="5" name="Text Placeholder 4"/>
          <p:cNvSpPr>
            <a:spLocks noGrp="1"/>
          </p:cNvSpPr>
          <p:nvPr>
            <p:ph type="body" sz="quarter" idx="13"/>
          </p:nvPr>
        </p:nvSpPr>
        <p:spPr/>
        <p:txBody>
          <a:bodyPr>
            <a:normAutofit lnSpcReduction="10000"/>
          </a:bodyPr>
          <a:lstStyle/>
          <a:p>
            <a:endParaRPr lang="en-US"/>
          </a:p>
        </p:txBody>
      </p:sp>
      <p:sp>
        <p:nvSpPr>
          <p:cNvPr id="6" name="Content Placeholder 5"/>
          <p:cNvSpPr>
            <a:spLocks noGrp="1"/>
          </p:cNvSpPr>
          <p:nvPr>
            <p:ph idx="14"/>
          </p:nvPr>
        </p:nvSpPr>
        <p:spPr/>
        <p:txBody>
          <a:bodyPr/>
          <a:lstStyle/>
          <a:p>
            <a:pPr marL="285750" indent="-285750">
              <a:buFont typeface="Arial" panose="020B0604020202020204" pitchFamily="34" charset="0"/>
              <a:buChar char="•"/>
            </a:pPr>
            <a:endParaRPr lang="en-US" b="0" dirty="0">
              <a:solidFill>
                <a:schemeClr val="tx1"/>
              </a:solidFill>
            </a:endParaRPr>
          </a:p>
          <a:p>
            <a:endParaRPr lang="en-US" dirty="0"/>
          </a:p>
          <a:p>
            <a:endParaRPr lang="en-US" dirty="0"/>
          </a:p>
          <a:p>
            <a:endParaRPr lang="en-US" dirty="0"/>
          </a:p>
          <a:p>
            <a:endParaRPr lang="en-US" dirty="0"/>
          </a:p>
          <a:p>
            <a:r>
              <a:rPr lang="en-US" dirty="0"/>
              <a:t>Poll – which of these concerns you the most?</a:t>
            </a:r>
          </a:p>
          <a:p>
            <a:endParaRPr lang="en-US" dirty="0"/>
          </a:p>
        </p:txBody>
      </p:sp>
    </p:spTree>
    <p:extLst>
      <p:ext uri="{BB962C8B-B14F-4D97-AF65-F5344CB8AC3E}">
        <p14:creationId xmlns:p14="http://schemas.microsoft.com/office/powerpoint/2010/main" val="1768676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Supervision is NOT the answer</a:t>
            </a:r>
          </a:p>
        </p:txBody>
      </p:sp>
      <p:sp>
        <p:nvSpPr>
          <p:cNvPr id="3" name="Content Placeholder 2"/>
          <p:cNvSpPr>
            <a:spLocks noGrp="1"/>
          </p:cNvSpPr>
          <p:nvPr>
            <p:ph idx="1"/>
          </p:nvPr>
        </p:nvSpPr>
        <p:spPr/>
        <p:txBody>
          <a:bodyPr/>
          <a:lstStyle/>
          <a:p>
            <a:r>
              <a:rPr lang="en-US" sz="2000" dirty="0">
                <a:solidFill>
                  <a:schemeClr val="tx1"/>
                </a:solidFill>
              </a:rPr>
              <a:t>Supervision not happening</a:t>
            </a:r>
          </a:p>
          <a:p>
            <a:pPr marL="571500" indent="-342900">
              <a:lnSpc>
                <a:spcPct val="115000"/>
              </a:lnSpc>
              <a:spcAft>
                <a:spcPts val="0"/>
              </a:spcAft>
              <a:buFont typeface="Arial" panose="020B0604020202020204" pitchFamily="34" charset="0"/>
              <a:buChar char="•"/>
            </a:pPr>
            <a:r>
              <a:rPr lang="en-US" sz="2000" b="0" dirty="0">
                <a:solidFill>
                  <a:schemeClr val="tx1"/>
                </a:solidFill>
              </a:rPr>
              <a:t>Lack of human resources</a:t>
            </a:r>
          </a:p>
          <a:p>
            <a:pPr marL="838200" lvl="2" indent="-342900">
              <a:lnSpc>
                <a:spcPct val="115000"/>
              </a:lnSpc>
              <a:spcAft>
                <a:spcPts val="0"/>
              </a:spcAft>
              <a:buFont typeface="Arial" panose="020B0604020202020204" pitchFamily="34" charset="0"/>
              <a:buChar char="•"/>
            </a:pPr>
            <a:r>
              <a:rPr lang="en-US" sz="1600" dirty="0"/>
              <a:t>No time to supervise</a:t>
            </a:r>
          </a:p>
          <a:p>
            <a:pPr marL="838200" lvl="2" indent="-342900">
              <a:lnSpc>
                <a:spcPct val="115000"/>
              </a:lnSpc>
              <a:spcAft>
                <a:spcPts val="0"/>
              </a:spcAft>
              <a:buFont typeface="Arial" panose="020B0604020202020204" pitchFamily="34" charset="0"/>
              <a:buChar char="•"/>
            </a:pPr>
            <a:r>
              <a:rPr lang="en-US" sz="1600" dirty="0"/>
              <a:t>Changing staff </a:t>
            </a:r>
          </a:p>
          <a:p>
            <a:pPr marL="571500" indent="-342900">
              <a:lnSpc>
                <a:spcPct val="115000"/>
              </a:lnSpc>
              <a:spcAft>
                <a:spcPts val="0"/>
              </a:spcAft>
              <a:buFont typeface="Arial" panose="020B0604020202020204" pitchFamily="34" charset="0"/>
              <a:buChar char="•"/>
            </a:pPr>
            <a:r>
              <a:rPr lang="en-US" sz="2000" b="0" dirty="0">
                <a:solidFill>
                  <a:schemeClr val="tx1"/>
                </a:solidFill>
              </a:rPr>
              <a:t>No money</a:t>
            </a:r>
          </a:p>
          <a:p>
            <a:pPr marL="838200" lvl="2" indent="-342900">
              <a:lnSpc>
                <a:spcPct val="115000"/>
              </a:lnSpc>
              <a:spcAft>
                <a:spcPts val="0"/>
              </a:spcAft>
              <a:buFont typeface="Arial" panose="020B0604020202020204" pitchFamily="34" charset="0"/>
              <a:buChar char="•"/>
            </a:pPr>
            <a:r>
              <a:rPr lang="en-US" sz="1600" dirty="0"/>
              <a:t>No transport </a:t>
            </a:r>
          </a:p>
          <a:p>
            <a:pPr marL="838200" lvl="2" indent="-342900">
              <a:lnSpc>
                <a:spcPct val="115000"/>
              </a:lnSpc>
              <a:spcAft>
                <a:spcPts val="0"/>
              </a:spcAft>
              <a:buFont typeface="Arial" panose="020B0604020202020204" pitchFamily="34" charset="0"/>
              <a:buChar char="•"/>
            </a:pPr>
            <a:r>
              <a:rPr lang="en-US" sz="1600" dirty="0"/>
              <a:t>Incentives</a:t>
            </a:r>
          </a:p>
          <a:p>
            <a:pPr marL="571500" indent="-342900">
              <a:lnSpc>
                <a:spcPct val="115000"/>
              </a:lnSpc>
              <a:spcAft>
                <a:spcPts val="0"/>
              </a:spcAft>
              <a:buFont typeface="Arial" panose="020B0604020202020204" pitchFamily="34" charset="0"/>
              <a:buChar char="•"/>
            </a:pPr>
            <a:r>
              <a:rPr lang="en-US" sz="2000" b="0" dirty="0">
                <a:solidFill>
                  <a:schemeClr val="tx1"/>
                </a:solidFill>
              </a:rPr>
              <a:t>Preferential supervision</a:t>
            </a:r>
          </a:p>
          <a:p>
            <a:pPr marL="228600">
              <a:lnSpc>
                <a:spcPct val="115000"/>
              </a:lnSpc>
              <a:spcAft>
                <a:spcPts val="0"/>
              </a:spcAft>
            </a:pPr>
            <a:endParaRPr lang="en-US" sz="2000" b="0" dirty="0">
              <a:solidFill>
                <a:schemeClr val="tx1"/>
              </a:solidFill>
            </a:endParaRPr>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11</a:t>
            </a:fld>
            <a:endParaRPr lang="en-US">
              <a:solidFill>
                <a:srgbClr val="222221"/>
              </a:solidFill>
            </a:endParaRPr>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3509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 </a:t>
            </a:r>
          </a:p>
        </p:txBody>
      </p:sp>
      <p:sp>
        <p:nvSpPr>
          <p:cNvPr id="8" name="Content Placeholder 7"/>
          <p:cNvSpPr>
            <a:spLocks noGrp="1"/>
          </p:cNvSpPr>
          <p:nvPr>
            <p:ph idx="1"/>
          </p:nvPr>
        </p:nvSpPr>
        <p:spPr/>
        <p:txBody>
          <a:bodyPr/>
          <a:lstStyle/>
          <a:p>
            <a:r>
              <a:rPr lang="en-US" dirty="0"/>
              <a:t>Challenges</a:t>
            </a:r>
          </a:p>
          <a:p>
            <a:pPr marL="552450" lvl="2" indent="-285750">
              <a:buFont typeface="Arial" panose="020B0604020202020204" pitchFamily="34" charset="0"/>
              <a:buChar char="•"/>
            </a:pPr>
            <a:r>
              <a:rPr lang="en-US" sz="2400" dirty="0"/>
              <a:t>Too much to do</a:t>
            </a:r>
          </a:p>
          <a:p>
            <a:pPr marL="552450" lvl="2" indent="-285750">
              <a:buFont typeface="Arial" panose="020B0604020202020204" pitchFamily="34" charset="0"/>
              <a:buChar char="•"/>
            </a:pPr>
            <a:r>
              <a:rPr lang="en-US" sz="2400" dirty="0"/>
              <a:t>No clarity in priorities</a:t>
            </a:r>
          </a:p>
          <a:p>
            <a:pPr marL="285750" indent="-28575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12</a:t>
            </a:fld>
            <a:endParaRPr lang="en-US">
              <a:solidFill>
                <a:srgbClr val="222221"/>
              </a:solidFill>
            </a:endParaRPr>
          </a:p>
        </p:txBody>
      </p:sp>
      <p:sp>
        <p:nvSpPr>
          <p:cNvPr id="7" name="Text Placeholder 6"/>
          <p:cNvSpPr>
            <a:spLocks noGrp="1"/>
          </p:cNvSpPr>
          <p:nvPr>
            <p:ph type="body" sz="quarter" idx="13"/>
          </p:nvPr>
        </p:nvSpPr>
        <p:spPr/>
        <p:txBody>
          <a:bodyPr>
            <a:normAutofit lnSpcReduction="10000"/>
          </a:bodyPr>
          <a:lstStyle/>
          <a:p>
            <a:r>
              <a:rPr lang="en-US" dirty="0"/>
              <a:t>Competing priorities</a:t>
            </a:r>
          </a:p>
        </p:txBody>
      </p:sp>
      <p:sp>
        <p:nvSpPr>
          <p:cNvPr id="9" name="Content Placeholder 8"/>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400" dirty="0"/>
              <a:t>E-learning</a:t>
            </a:r>
          </a:p>
          <a:p>
            <a:pPr marL="552450" lvl="2" indent="-285750">
              <a:buFont typeface="Arial" panose="020B0604020202020204" pitchFamily="34" charset="0"/>
              <a:buChar char="•"/>
            </a:pPr>
            <a:r>
              <a:rPr lang="en-US" sz="2400" dirty="0"/>
              <a:t>E-updates</a:t>
            </a:r>
          </a:p>
          <a:p>
            <a:pPr marL="552450" lvl="2" indent="-285750">
              <a:buFont typeface="Arial" panose="020B0604020202020204" pitchFamily="34" charset="0"/>
              <a:buChar char="•"/>
            </a:pPr>
            <a:r>
              <a:rPr lang="en-US" sz="2400" dirty="0"/>
              <a:t>WhatsApp</a:t>
            </a:r>
          </a:p>
          <a:p>
            <a:pPr marL="552450" lvl="2" indent="-285750">
              <a:buFont typeface="Arial" panose="020B0604020202020204" pitchFamily="34" charset="0"/>
              <a:buChar char="•"/>
            </a:pPr>
            <a:endParaRPr lang="en-US" sz="2400" dirty="0"/>
          </a:p>
          <a:p>
            <a:pPr lvl="2" indent="0">
              <a:buNone/>
            </a:pPr>
            <a:r>
              <a:rPr lang="en-US" sz="2400" i="1" dirty="0"/>
              <a:t>Open this file to add your apps</a:t>
            </a:r>
          </a:p>
          <a:p>
            <a:pPr lvl="2" indent="0">
              <a:buNone/>
            </a:pPr>
            <a:r>
              <a:rPr lang="en-US" sz="2400" dirty="0">
                <a:hlinkClick r:id="rId2"/>
              </a:rPr>
              <a:t>https://docs.google.com/presentation/d/1bDazTUJZvgsIPJ4YT2S_IdWxVh2iXYXQUKAO0gUKzBU/edit#slide=id.p</a:t>
            </a:r>
            <a:endParaRPr lang="en-US" sz="2400" dirty="0"/>
          </a:p>
          <a:p>
            <a:pPr marL="552450" lvl="2" indent="-285750">
              <a:buFont typeface="Arial" panose="020B0604020202020204" pitchFamily="34" charset="0"/>
              <a:buChar char="•"/>
            </a:pPr>
            <a:endParaRPr lang="en-US" sz="2400" dirty="0"/>
          </a:p>
          <a:p>
            <a:pPr marL="552450" lvl="2"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925579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a:t>
            </a:r>
          </a:p>
        </p:txBody>
      </p:sp>
      <p:sp>
        <p:nvSpPr>
          <p:cNvPr id="9" name="Content Placeholder 8"/>
          <p:cNvSpPr>
            <a:spLocks noGrp="1"/>
          </p:cNvSpPr>
          <p:nvPr>
            <p:ph idx="1"/>
          </p:nvPr>
        </p:nvSpPr>
        <p:spPr/>
        <p:txBody>
          <a:bodyPr/>
          <a:lstStyle/>
          <a:p>
            <a:pPr lvl="2" indent="0">
              <a:buNone/>
            </a:pPr>
            <a:r>
              <a:rPr lang="en-US" sz="2400" b="1" dirty="0">
                <a:solidFill>
                  <a:schemeClr val="tx2"/>
                </a:solidFill>
              </a:rPr>
              <a:t>Challenges</a:t>
            </a:r>
            <a:endParaRPr lang="en-US" sz="2400" dirty="0"/>
          </a:p>
          <a:p>
            <a:pPr marL="552450" lvl="2" indent="-285750">
              <a:buFont typeface="Arial" panose="020B0604020202020204" pitchFamily="34" charset="0"/>
              <a:buChar char="•"/>
            </a:pPr>
            <a:r>
              <a:rPr lang="en-US" sz="2400" dirty="0"/>
              <a:t>Counting respiratory rates</a:t>
            </a:r>
          </a:p>
          <a:p>
            <a:pPr marL="552450" lvl="2" indent="-285750">
              <a:buFont typeface="Arial" panose="020B0604020202020204" pitchFamily="34" charset="0"/>
              <a:buChar char="•"/>
            </a:pPr>
            <a:r>
              <a:rPr lang="en-US" sz="2400" dirty="0"/>
              <a:t>RDTs</a:t>
            </a:r>
          </a:p>
          <a:p>
            <a:pPr marL="552450" lvl="2" indent="-285750">
              <a:buFont typeface="Arial" panose="020B0604020202020204" pitchFamily="34" charset="0"/>
              <a:buChar char="•"/>
            </a:pPr>
            <a:r>
              <a:rPr lang="en-US" sz="2400" dirty="0"/>
              <a:t>Stock management</a:t>
            </a:r>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13</a:t>
            </a:fld>
            <a:endParaRPr lang="en-US">
              <a:solidFill>
                <a:srgbClr val="222221"/>
              </a:solidFill>
            </a:endParaRPr>
          </a:p>
        </p:txBody>
      </p:sp>
      <p:sp>
        <p:nvSpPr>
          <p:cNvPr id="8" name="Text Placeholder 7"/>
          <p:cNvSpPr>
            <a:spLocks noGrp="1"/>
          </p:cNvSpPr>
          <p:nvPr>
            <p:ph type="body" sz="quarter" idx="13"/>
          </p:nvPr>
        </p:nvSpPr>
        <p:spPr/>
        <p:txBody>
          <a:bodyPr>
            <a:normAutofit fontScale="92500" lnSpcReduction="20000"/>
          </a:bodyPr>
          <a:lstStyle/>
          <a:p>
            <a:r>
              <a:rPr lang="en-US" dirty="0"/>
              <a:t>CCM specific issues</a:t>
            </a:r>
          </a:p>
          <a:p>
            <a:endParaRPr lang="en-US" dirty="0"/>
          </a:p>
        </p:txBody>
      </p:sp>
      <p:sp>
        <p:nvSpPr>
          <p:cNvPr id="10" name="Content Placeholder 9"/>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400" dirty="0"/>
              <a:t>Algorithms</a:t>
            </a:r>
          </a:p>
          <a:p>
            <a:pPr marL="552450" lvl="2" indent="-285750">
              <a:buFont typeface="Arial" panose="020B0604020202020204" pitchFamily="34" charset="0"/>
              <a:buChar char="•"/>
            </a:pPr>
            <a:r>
              <a:rPr lang="en-US" sz="2400" dirty="0"/>
              <a:t>E-learning</a:t>
            </a:r>
          </a:p>
          <a:p>
            <a:pPr marL="552450" lvl="2" indent="-285750">
              <a:buFont typeface="Arial" panose="020B0604020202020204" pitchFamily="34" charset="0"/>
              <a:buChar char="•"/>
            </a:pPr>
            <a:r>
              <a:rPr lang="en-US" sz="2400" dirty="0"/>
              <a:t>Videos for specific skills</a:t>
            </a:r>
          </a:p>
          <a:p>
            <a:pPr marL="552450" lvl="2" indent="-285750">
              <a:buFont typeface="Arial" panose="020B0604020202020204" pitchFamily="34" charset="0"/>
              <a:buChar char="•"/>
            </a:pPr>
            <a:r>
              <a:rPr lang="en-US" sz="2400" dirty="0"/>
              <a:t>Specific devices</a:t>
            </a:r>
          </a:p>
          <a:p>
            <a:pPr marL="552450" lvl="2" indent="-285750">
              <a:buFont typeface="Arial" panose="020B0604020202020204" pitchFamily="34" charset="0"/>
              <a:buChar char="•"/>
            </a:pPr>
            <a:r>
              <a:rPr lang="en-US" sz="2400" dirty="0"/>
              <a:t>Photos</a:t>
            </a:r>
          </a:p>
          <a:p>
            <a:pPr marL="552450" lvl="2" indent="-285750">
              <a:buFont typeface="Arial" panose="020B0604020202020204" pitchFamily="34" charset="0"/>
              <a:buChar char="•"/>
            </a:pPr>
            <a:r>
              <a:rPr lang="en-US" sz="2400" dirty="0"/>
              <a:t>Stock reporting forms</a:t>
            </a:r>
          </a:p>
          <a:p>
            <a:pPr marL="552450" lvl="2" indent="-285750">
              <a:buFont typeface="Arial" panose="020B0604020202020204" pitchFamily="34" charset="0"/>
              <a:buChar char="•"/>
            </a:pPr>
            <a:r>
              <a:rPr lang="en-US" sz="2400" dirty="0"/>
              <a:t>Phone calls</a:t>
            </a:r>
          </a:p>
          <a:p>
            <a:pPr marL="552450" lvl="2"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29973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a:t>
            </a:r>
          </a:p>
        </p:txBody>
      </p:sp>
      <p:sp>
        <p:nvSpPr>
          <p:cNvPr id="8" name="Content Placeholder 7"/>
          <p:cNvSpPr>
            <a:spLocks noGrp="1"/>
          </p:cNvSpPr>
          <p:nvPr>
            <p:ph idx="1"/>
          </p:nvPr>
        </p:nvSpPr>
        <p:spPr/>
        <p:txBody>
          <a:bodyPr/>
          <a:lstStyle/>
          <a:p>
            <a:pPr lvl="2" indent="0">
              <a:buNone/>
            </a:pPr>
            <a:r>
              <a:rPr lang="en-US" sz="2000" b="1" dirty="0">
                <a:solidFill>
                  <a:schemeClr val="tx2"/>
                </a:solidFill>
              </a:rPr>
              <a:t>Challenges</a:t>
            </a:r>
          </a:p>
          <a:p>
            <a:pPr marL="552450" lvl="2" indent="-285750">
              <a:buFont typeface="Arial" panose="020B0604020202020204" pitchFamily="34" charset="0"/>
              <a:buChar char="•"/>
            </a:pPr>
            <a:r>
              <a:rPr lang="en-US" sz="2000" dirty="0"/>
              <a:t>Knowing currently list of signs / symptoms</a:t>
            </a:r>
          </a:p>
          <a:p>
            <a:pPr marL="552450" lvl="2" indent="-285750">
              <a:buFont typeface="Arial" panose="020B0604020202020204" pitchFamily="34" charset="0"/>
              <a:buChar char="•"/>
            </a:pPr>
            <a:r>
              <a:rPr lang="en-US" sz="2000" dirty="0"/>
              <a:t>Recognizing signs / symptoms</a:t>
            </a:r>
          </a:p>
          <a:p>
            <a:pPr marL="552450" lvl="2" indent="-285750">
              <a:buFont typeface="Arial" panose="020B0604020202020204" pitchFamily="34" charset="0"/>
              <a:buChar char="•"/>
            </a:pPr>
            <a:r>
              <a:rPr lang="en-US" sz="2000" dirty="0"/>
              <a:t>Knowing home treatment versus referral</a:t>
            </a:r>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14</a:t>
            </a:fld>
            <a:endParaRPr lang="en-US">
              <a:solidFill>
                <a:srgbClr val="222221"/>
              </a:solidFill>
            </a:endParaRPr>
          </a:p>
        </p:txBody>
      </p:sp>
      <p:sp>
        <p:nvSpPr>
          <p:cNvPr id="7" name="Text Placeholder 6"/>
          <p:cNvSpPr>
            <a:spLocks noGrp="1"/>
          </p:cNvSpPr>
          <p:nvPr>
            <p:ph type="body" sz="quarter" idx="13"/>
          </p:nvPr>
        </p:nvSpPr>
        <p:spPr/>
        <p:txBody>
          <a:bodyPr>
            <a:normAutofit lnSpcReduction="10000"/>
          </a:bodyPr>
          <a:lstStyle/>
          <a:p>
            <a:r>
              <a:rPr lang="en-US" dirty="0" err="1"/>
              <a:t>Covid</a:t>
            </a:r>
            <a:r>
              <a:rPr lang="en-US" dirty="0"/>
              <a:t> specific issues</a:t>
            </a:r>
          </a:p>
        </p:txBody>
      </p:sp>
      <p:sp>
        <p:nvSpPr>
          <p:cNvPr id="9" name="Content Placeholder 8"/>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400" dirty="0"/>
              <a:t>Updates on home screen</a:t>
            </a:r>
          </a:p>
          <a:p>
            <a:pPr marL="552450" lvl="2" indent="-285750">
              <a:buFont typeface="Arial" panose="020B0604020202020204" pitchFamily="34" charset="0"/>
              <a:buChar char="•"/>
            </a:pPr>
            <a:r>
              <a:rPr lang="en-US" sz="2400" dirty="0"/>
              <a:t>Algorithms</a:t>
            </a:r>
          </a:p>
          <a:p>
            <a:pPr marL="552450" lvl="2" indent="-285750">
              <a:buFont typeface="Arial" panose="020B0604020202020204" pitchFamily="34" charset="0"/>
              <a:buChar char="•"/>
            </a:pPr>
            <a:r>
              <a:rPr lang="en-US" sz="2400" dirty="0"/>
              <a:t>E-learning</a:t>
            </a:r>
          </a:p>
          <a:p>
            <a:pPr marL="552450" lvl="2" indent="-285750">
              <a:buFont typeface="Arial" panose="020B0604020202020204" pitchFamily="34" charset="0"/>
              <a:buChar char="•"/>
            </a:pPr>
            <a:r>
              <a:rPr lang="en-US" sz="2400" dirty="0"/>
              <a:t>Videos for specific skills</a:t>
            </a:r>
          </a:p>
          <a:p>
            <a:pPr marL="552450" lvl="2" indent="-285750">
              <a:buFont typeface="Arial" panose="020B0604020202020204" pitchFamily="34" charset="0"/>
              <a:buChar char="•"/>
            </a:pPr>
            <a:r>
              <a:rPr lang="en-US" sz="2400" dirty="0"/>
              <a:t>Photos</a:t>
            </a:r>
          </a:p>
          <a:p>
            <a:pPr marL="552450" lvl="2" indent="-285750">
              <a:buFont typeface="Arial" panose="020B0604020202020204" pitchFamily="34" charset="0"/>
              <a:buChar char="•"/>
            </a:pPr>
            <a:r>
              <a:rPr lang="en-US" sz="2400" dirty="0"/>
              <a:t>Phone calls</a:t>
            </a:r>
          </a:p>
          <a:p>
            <a:pPr marL="552450" lvl="2" indent="-285750">
              <a:buFont typeface="Arial" panose="020B0604020202020204" pitchFamily="34" charset="0"/>
              <a:buChar char="•"/>
            </a:pPr>
            <a:r>
              <a:rPr lang="en-US" sz="2400" dirty="0"/>
              <a:t>“YELP”-type referrals for private providers</a:t>
            </a:r>
          </a:p>
        </p:txBody>
      </p:sp>
    </p:spTree>
    <p:extLst>
      <p:ext uri="{BB962C8B-B14F-4D97-AF65-F5344CB8AC3E}">
        <p14:creationId xmlns:p14="http://schemas.microsoft.com/office/powerpoint/2010/main" val="184535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a:t>
            </a:r>
          </a:p>
        </p:txBody>
      </p:sp>
      <p:sp>
        <p:nvSpPr>
          <p:cNvPr id="3" name="Content Placeholder 2"/>
          <p:cNvSpPr>
            <a:spLocks noGrp="1"/>
          </p:cNvSpPr>
          <p:nvPr>
            <p:ph idx="1"/>
          </p:nvPr>
        </p:nvSpPr>
        <p:spPr/>
        <p:txBody>
          <a:bodyPr/>
          <a:lstStyle/>
          <a:p>
            <a:r>
              <a:rPr lang="en-US" dirty="0"/>
              <a:t>Challenges</a:t>
            </a:r>
          </a:p>
          <a:p>
            <a:pPr marL="552450" lvl="2" indent="-285750">
              <a:buFont typeface="Arial" panose="020B0604020202020204" pitchFamily="34" charset="0"/>
              <a:buChar char="•"/>
            </a:pPr>
            <a:r>
              <a:rPr lang="en-US" sz="2000" dirty="0"/>
              <a:t>Data entered multiple times</a:t>
            </a:r>
          </a:p>
          <a:p>
            <a:pPr marL="552450" lvl="2" indent="-285750">
              <a:buFont typeface="Arial" panose="020B0604020202020204" pitchFamily="34" charset="0"/>
              <a:buChar char="•"/>
            </a:pPr>
            <a:r>
              <a:rPr lang="en-US" sz="2000" dirty="0"/>
              <a:t>Data not used locally; </a:t>
            </a:r>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15</a:t>
            </a:fld>
            <a:endParaRPr lang="en-US">
              <a:solidFill>
                <a:srgbClr val="222221"/>
              </a:solidFill>
            </a:endParaRPr>
          </a:p>
        </p:txBody>
      </p:sp>
      <p:sp>
        <p:nvSpPr>
          <p:cNvPr id="7" name="Text Placeholder 6"/>
          <p:cNvSpPr>
            <a:spLocks noGrp="1"/>
          </p:cNvSpPr>
          <p:nvPr>
            <p:ph type="body" sz="quarter" idx="13"/>
          </p:nvPr>
        </p:nvSpPr>
        <p:spPr/>
        <p:txBody>
          <a:bodyPr>
            <a:normAutofit lnSpcReduction="10000"/>
          </a:bodyPr>
          <a:lstStyle/>
          <a:p>
            <a:r>
              <a:rPr lang="en-US" dirty="0"/>
              <a:t>Poor quality of data / low utilization by front-line workers</a:t>
            </a:r>
          </a:p>
        </p:txBody>
      </p:sp>
      <p:sp>
        <p:nvSpPr>
          <p:cNvPr id="8" name="Content Placeholder 7"/>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000" dirty="0"/>
              <a:t>Algorithms feeding into report</a:t>
            </a:r>
          </a:p>
          <a:p>
            <a:pPr marL="552450" lvl="2" indent="-285750">
              <a:buFont typeface="Arial" panose="020B0604020202020204" pitchFamily="34" charset="0"/>
              <a:buChar char="•"/>
            </a:pPr>
            <a:r>
              <a:rPr lang="en-US" sz="2000" dirty="0"/>
              <a:t>Real time data</a:t>
            </a:r>
          </a:p>
          <a:p>
            <a:pPr marL="552450" lvl="2" indent="-285750">
              <a:buFont typeface="Arial" panose="020B0604020202020204" pitchFamily="34" charset="0"/>
              <a:buChar char="•"/>
            </a:pPr>
            <a:r>
              <a:rPr lang="en-US" sz="2000" dirty="0"/>
              <a:t>Dashboards available to CHWs and higher levels </a:t>
            </a:r>
          </a:p>
          <a:p>
            <a:endParaRPr lang="en-US" dirty="0"/>
          </a:p>
        </p:txBody>
      </p:sp>
    </p:spTree>
    <p:extLst>
      <p:ext uri="{BB962C8B-B14F-4D97-AF65-F5344CB8AC3E}">
        <p14:creationId xmlns:p14="http://schemas.microsoft.com/office/powerpoint/2010/main" val="3864631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a:t>
            </a:r>
          </a:p>
        </p:txBody>
      </p:sp>
      <p:sp>
        <p:nvSpPr>
          <p:cNvPr id="8" name="Content Placeholder 7"/>
          <p:cNvSpPr>
            <a:spLocks noGrp="1"/>
          </p:cNvSpPr>
          <p:nvPr>
            <p:ph idx="1"/>
          </p:nvPr>
        </p:nvSpPr>
        <p:spPr>
          <a:xfrm>
            <a:off x="1981201" y="1617662"/>
            <a:ext cx="3997571" cy="4706938"/>
          </a:xfrm>
        </p:spPr>
        <p:txBody>
          <a:bodyPr/>
          <a:lstStyle/>
          <a:p>
            <a:r>
              <a:rPr lang="en-US" dirty="0"/>
              <a:t>Challenges</a:t>
            </a:r>
          </a:p>
          <a:p>
            <a:pPr marL="552450" lvl="2" indent="-285750">
              <a:buFont typeface="Arial" panose="020B0604020202020204" pitchFamily="34" charset="0"/>
              <a:buChar char="•"/>
            </a:pPr>
            <a:r>
              <a:rPr lang="en-US" sz="2000" dirty="0"/>
              <a:t>Having the correct information</a:t>
            </a:r>
          </a:p>
          <a:p>
            <a:pPr marL="552450" lvl="2" indent="-285750">
              <a:buFont typeface="Arial" panose="020B0604020202020204" pitchFamily="34" charset="0"/>
              <a:buChar char="•"/>
            </a:pPr>
            <a:r>
              <a:rPr lang="en-US" sz="2000" dirty="0"/>
              <a:t>Making it understood</a:t>
            </a:r>
          </a:p>
          <a:p>
            <a:pPr marL="552450" lvl="2" indent="-285750">
              <a:buFont typeface="Arial" panose="020B0604020202020204" pitchFamily="34" charset="0"/>
              <a:buChar char="•"/>
            </a:pPr>
            <a:endParaRPr lang="en-US" sz="2000" dirty="0"/>
          </a:p>
          <a:p>
            <a:pPr marL="552450" lvl="2" indent="-285750">
              <a:buFont typeface="Arial" panose="020B0604020202020204" pitchFamily="34" charset="0"/>
              <a:buChar char="•"/>
            </a:pPr>
            <a:r>
              <a:rPr lang="en-US" sz="2000" dirty="0"/>
              <a:t> </a:t>
            </a:r>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16</a:t>
            </a:fld>
            <a:endParaRPr lang="en-US">
              <a:solidFill>
                <a:srgbClr val="222221"/>
              </a:solidFill>
            </a:endParaRPr>
          </a:p>
        </p:txBody>
      </p:sp>
      <p:sp>
        <p:nvSpPr>
          <p:cNvPr id="7" name="Text Placeholder 6"/>
          <p:cNvSpPr>
            <a:spLocks noGrp="1"/>
          </p:cNvSpPr>
          <p:nvPr>
            <p:ph type="body" sz="quarter" idx="13"/>
          </p:nvPr>
        </p:nvSpPr>
        <p:spPr/>
        <p:txBody>
          <a:bodyPr>
            <a:normAutofit lnSpcReduction="10000"/>
          </a:bodyPr>
          <a:lstStyle/>
          <a:p>
            <a:r>
              <a:rPr lang="en-US" dirty="0"/>
              <a:t>Counseling</a:t>
            </a:r>
          </a:p>
        </p:txBody>
      </p:sp>
      <p:sp>
        <p:nvSpPr>
          <p:cNvPr id="9" name="Content Placeholder 8"/>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000" dirty="0"/>
              <a:t>Videos / flipcharts on phone / tablet</a:t>
            </a:r>
          </a:p>
          <a:p>
            <a:pPr marL="552450" lvl="2" indent="-285750">
              <a:buFont typeface="Arial" panose="020B0604020202020204" pitchFamily="34" charset="0"/>
              <a:buChar char="•"/>
            </a:pPr>
            <a:r>
              <a:rPr lang="en-US" sz="2000" dirty="0"/>
              <a:t>E-learning</a:t>
            </a:r>
          </a:p>
          <a:p>
            <a:pPr marL="552450" lvl="2" indent="-285750">
              <a:buFont typeface="Arial" panose="020B0604020202020204" pitchFamily="34" charset="0"/>
              <a:buChar char="•"/>
            </a:pPr>
            <a:r>
              <a:rPr lang="en-US" sz="2000" dirty="0"/>
              <a:t>SMS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660" y="2808575"/>
            <a:ext cx="3498564" cy="3498564"/>
          </a:xfrm>
          <a:prstGeom prst="rect">
            <a:avLst/>
          </a:prstGeom>
        </p:spPr>
      </p:pic>
    </p:spTree>
    <p:extLst>
      <p:ext uri="{BB962C8B-B14F-4D97-AF65-F5344CB8AC3E}">
        <p14:creationId xmlns:p14="http://schemas.microsoft.com/office/powerpoint/2010/main" val="1818032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quality and potential digital solutions</a:t>
            </a:r>
          </a:p>
        </p:txBody>
      </p:sp>
      <p:sp>
        <p:nvSpPr>
          <p:cNvPr id="8" name="Content Placeholder 7"/>
          <p:cNvSpPr>
            <a:spLocks noGrp="1"/>
          </p:cNvSpPr>
          <p:nvPr>
            <p:ph idx="1"/>
          </p:nvPr>
        </p:nvSpPr>
        <p:spPr/>
        <p:txBody>
          <a:bodyPr/>
          <a:lstStyle/>
          <a:p>
            <a:r>
              <a:rPr lang="en-US" dirty="0"/>
              <a:t>Challenges</a:t>
            </a:r>
          </a:p>
          <a:p>
            <a:pPr marL="552450" lvl="2" indent="-285750">
              <a:buFont typeface="Arial" panose="020B0604020202020204" pitchFamily="34" charset="0"/>
              <a:buChar char="•"/>
            </a:pPr>
            <a:r>
              <a:rPr lang="en-US" sz="2000" dirty="0"/>
              <a:t>When to refer</a:t>
            </a:r>
          </a:p>
          <a:p>
            <a:pPr marL="552450" lvl="2" indent="-285750">
              <a:buFont typeface="Arial" panose="020B0604020202020204" pitchFamily="34" charset="0"/>
              <a:buChar char="•"/>
            </a:pPr>
            <a:r>
              <a:rPr lang="en-US" sz="2000" dirty="0"/>
              <a:t>Following up with families</a:t>
            </a:r>
          </a:p>
          <a:p>
            <a:pPr marL="552450" lvl="2" indent="-285750">
              <a:buFont typeface="Arial" panose="020B0604020202020204" pitchFamily="34" charset="0"/>
              <a:buChar char="•"/>
            </a:pPr>
            <a:endParaRPr lang="en-US" sz="2000" dirty="0"/>
          </a:p>
          <a:p>
            <a:endParaRPr lang="en-US" dirty="0"/>
          </a:p>
          <a:p>
            <a:endParaRPr lang="en-US" dirty="0"/>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17</a:t>
            </a:fld>
            <a:endParaRPr lang="en-US">
              <a:solidFill>
                <a:srgbClr val="222221"/>
              </a:solidFill>
            </a:endParaRPr>
          </a:p>
        </p:txBody>
      </p:sp>
      <p:sp>
        <p:nvSpPr>
          <p:cNvPr id="7" name="Text Placeholder 6"/>
          <p:cNvSpPr>
            <a:spLocks noGrp="1"/>
          </p:cNvSpPr>
          <p:nvPr>
            <p:ph type="body" sz="quarter" idx="13"/>
          </p:nvPr>
        </p:nvSpPr>
        <p:spPr/>
        <p:txBody>
          <a:bodyPr>
            <a:normAutofit lnSpcReduction="10000"/>
          </a:bodyPr>
          <a:lstStyle/>
          <a:p>
            <a:r>
              <a:rPr lang="en-US" dirty="0"/>
              <a:t>Referral gaps</a:t>
            </a:r>
          </a:p>
        </p:txBody>
      </p:sp>
      <p:sp>
        <p:nvSpPr>
          <p:cNvPr id="9" name="Content Placeholder 8"/>
          <p:cNvSpPr>
            <a:spLocks noGrp="1"/>
          </p:cNvSpPr>
          <p:nvPr>
            <p:ph idx="14"/>
          </p:nvPr>
        </p:nvSpPr>
        <p:spPr/>
        <p:txBody>
          <a:bodyPr/>
          <a:lstStyle/>
          <a:p>
            <a:r>
              <a:rPr lang="en-US" dirty="0"/>
              <a:t>Potential solutions</a:t>
            </a:r>
          </a:p>
          <a:p>
            <a:pPr marL="552450" lvl="2" indent="-285750">
              <a:buFont typeface="Arial" panose="020B0604020202020204" pitchFamily="34" charset="0"/>
              <a:buChar char="•"/>
            </a:pPr>
            <a:r>
              <a:rPr lang="en-US" sz="2000" dirty="0"/>
              <a:t>WhatsApp</a:t>
            </a:r>
          </a:p>
          <a:p>
            <a:pPr marL="552450" lvl="2" indent="-28575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3433222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alternatives to supervision</a:t>
            </a:r>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2400" b="0" dirty="0">
                <a:solidFill>
                  <a:schemeClr val="tx1"/>
                </a:solidFill>
              </a:rPr>
              <a:t>Post-service surveys </a:t>
            </a:r>
          </a:p>
          <a:p>
            <a:pPr marL="285750" indent="-285750">
              <a:buFont typeface="Arial" panose="020B0604020202020204" pitchFamily="34" charset="0"/>
              <a:buChar char="•"/>
            </a:pPr>
            <a:r>
              <a:rPr lang="en-US" sz="2400" b="0" dirty="0">
                <a:solidFill>
                  <a:schemeClr val="tx1"/>
                </a:solidFill>
              </a:rPr>
              <a:t>WhatsApp groups </a:t>
            </a:r>
          </a:p>
          <a:p>
            <a:pPr marL="285750" indent="-285750">
              <a:buFont typeface="Arial" panose="020B0604020202020204" pitchFamily="34" charset="0"/>
              <a:buChar char="•"/>
            </a:pPr>
            <a:endParaRPr lang="en-US" sz="2400" b="0" dirty="0">
              <a:solidFill>
                <a:schemeClr val="tx1"/>
              </a:solidFill>
            </a:endParaRPr>
          </a:p>
          <a:p>
            <a:pPr marL="285750" indent="-285750">
              <a:buFont typeface="Arial" panose="020B0604020202020204" pitchFamily="34" charset="0"/>
              <a:buChar char="•"/>
            </a:pPr>
            <a:endParaRPr lang="en-US" sz="2400" b="0" dirty="0">
              <a:solidFill>
                <a:schemeClr val="tx1"/>
              </a:solidFill>
            </a:endParaRPr>
          </a:p>
          <a:p>
            <a:pPr marL="285750" indent="-28575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18</a:t>
            </a:fld>
            <a:endParaRPr lang="en-US">
              <a:solidFill>
                <a:srgbClr val="222221"/>
              </a:solidFill>
            </a:endParaRPr>
          </a:p>
        </p:txBody>
      </p:sp>
      <p:sp>
        <p:nvSpPr>
          <p:cNvPr id="7" name="Text Placeholder 6"/>
          <p:cNvSpPr>
            <a:spLocks noGrp="1"/>
          </p:cNvSpPr>
          <p:nvPr>
            <p:ph type="body" sz="quarter" idx="13"/>
          </p:nvPr>
        </p:nvSpPr>
        <p:spPr/>
        <p:txBody>
          <a:body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114" y="2514601"/>
            <a:ext cx="5449532" cy="3633021"/>
          </a:xfrm>
          <a:prstGeom prst="rect">
            <a:avLst/>
          </a:prstGeom>
        </p:spPr>
      </p:pic>
    </p:spTree>
    <p:extLst>
      <p:ext uri="{BB962C8B-B14F-4D97-AF65-F5344CB8AC3E}">
        <p14:creationId xmlns:p14="http://schemas.microsoft.com/office/powerpoint/2010/main" val="553937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Resources</a:t>
            </a:r>
          </a:p>
        </p:txBody>
      </p:sp>
      <p:sp>
        <p:nvSpPr>
          <p:cNvPr id="9" name="Content Placeholder 8"/>
          <p:cNvSpPr>
            <a:spLocks noGrp="1"/>
          </p:cNvSpPr>
          <p:nvPr>
            <p:ph idx="1"/>
          </p:nvPr>
        </p:nvSpPr>
        <p:spPr/>
        <p:txBody>
          <a:bodyPr/>
          <a:lstStyle/>
          <a:p>
            <a:r>
              <a:rPr lang="en-US" b="0" dirty="0">
                <a:solidFill>
                  <a:schemeClr val="tx1"/>
                </a:solidFill>
              </a:rPr>
              <a:t>If you HAVE an app, have it included in the UNICEF catalog:</a:t>
            </a:r>
          </a:p>
          <a:p>
            <a:r>
              <a:rPr lang="en-US" dirty="0">
                <a:hlinkClick r:id="rId2"/>
              </a:rPr>
              <a:t>https://www.ungm.org/Public/Notice/108734</a:t>
            </a:r>
            <a:r>
              <a:rPr lang="en-US" dirty="0"/>
              <a:t> </a:t>
            </a:r>
          </a:p>
          <a:p>
            <a:endParaRPr lang="en-US" dirty="0"/>
          </a:p>
          <a:p>
            <a:r>
              <a:rPr lang="en-US" b="0" dirty="0">
                <a:solidFill>
                  <a:schemeClr val="tx1"/>
                </a:solidFill>
              </a:rPr>
              <a:t>WHO, Community-based health care, including outreach and </a:t>
            </a:r>
            <a:r>
              <a:rPr lang="en-US" b="0" dirty="0" err="1">
                <a:solidFill>
                  <a:schemeClr val="tx1"/>
                </a:solidFill>
              </a:rPr>
              <a:t>campaigns,in</a:t>
            </a:r>
            <a:r>
              <a:rPr lang="en-US" b="0" dirty="0">
                <a:solidFill>
                  <a:schemeClr val="tx1"/>
                </a:solidFill>
              </a:rPr>
              <a:t> the context of the COVID-19 pandemic, 5 May 2020. </a:t>
            </a:r>
          </a:p>
          <a:p>
            <a:r>
              <a:rPr lang="en-US" dirty="0">
                <a:hlinkClick r:id="rId3"/>
              </a:rPr>
              <a:t>https://www.who.int/publications/i/item/community-based-health-care-including-outreach-and-campaigns-in-the-context-of-the-covid-19-pandemic</a:t>
            </a:r>
            <a:endParaRPr lang="en-US" dirty="0"/>
          </a:p>
        </p:txBody>
      </p:sp>
      <p:sp>
        <p:nvSpPr>
          <p:cNvPr id="2" name="Date Placeholder 1"/>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3" name="Footer Placeholder 2"/>
          <p:cNvSpPr>
            <a:spLocks noGrp="1"/>
          </p:cNvSpPr>
          <p:nvPr>
            <p:ph type="ftr" sz="quarter" idx="11"/>
          </p:nvPr>
        </p:nvSpPr>
        <p:spPr/>
        <p:txBody>
          <a:bodyPr/>
          <a:lstStyle/>
          <a:p>
            <a:pPr defTabSz="457200"/>
            <a:r>
              <a:rPr lang="en-US">
                <a:solidFill>
                  <a:srgbClr val="222221"/>
                </a:solidFill>
              </a:rPr>
              <a:t>Quality of Care in CCM </a:t>
            </a:r>
          </a:p>
        </p:txBody>
      </p:sp>
      <p:sp>
        <p:nvSpPr>
          <p:cNvPr id="4" name="Slide Number Placeholder 3"/>
          <p:cNvSpPr>
            <a:spLocks noGrp="1"/>
          </p:cNvSpPr>
          <p:nvPr>
            <p:ph type="sldNum" sz="quarter" idx="12"/>
          </p:nvPr>
        </p:nvSpPr>
        <p:spPr/>
        <p:txBody>
          <a:bodyPr/>
          <a:lstStyle/>
          <a:p>
            <a:pPr defTabSz="457200"/>
            <a:fld id="{C3FDE51E-0052-334C-A4B2-C567FE9F326F}" type="slidenum">
              <a:rPr lang="en-US">
                <a:solidFill>
                  <a:srgbClr val="222221"/>
                </a:solidFill>
              </a:rPr>
              <a:pPr defTabSz="457200"/>
              <a:t>19</a:t>
            </a:fld>
            <a:endParaRPr lang="en-US">
              <a:solidFill>
                <a:srgbClr val="222221"/>
              </a:solidFill>
            </a:endParaRPr>
          </a:p>
        </p:txBody>
      </p:sp>
      <p:sp>
        <p:nvSpPr>
          <p:cNvPr id="10" name="Text Placeholder 9"/>
          <p:cNvSpPr>
            <a:spLocks noGrp="1"/>
          </p:cNvSpPr>
          <p:nvPr>
            <p:ph type="body" sz="quarter" idx="13"/>
          </p:nvPr>
        </p:nvSpPr>
        <p:spPr/>
        <p:txBody>
          <a:bodyPr>
            <a:normAutofit lnSpcReduction="10000"/>
          </a:bodyPr>
          <a:lstStyle/>
          <a:p>
            <a:r>
              <a:rPr lang="en-US" dirty="0"/>
              <a:t>Sub-title goes here</a:t>
            </a:r>
          </a:p>
        </p:txBody>
      </p:sp>
    </p:spTree>
    <p:extLst>
      <p:ext uri="{BB962C8B-B14F-4D97-AF65-F5344CB8AC3E}">
        <p14:creationId xmlns:p14="http://schemas.microsoft.com/office/powerpoint/2010/main" val="157298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532016" y="1662545"/>
            <a:ext cx="11659984" cy="4854633"/>
          </a:xfrm>
        </p:spPr>
        <p:txBody>
          <a:bodyPr>
            <a:noAutofit/>
          </a:bodyPr>
          <a:lstStyle/>
          <a:p>
            <a:pPr marL="0" indent="0">
              <a:buNone/>
            </a:pPr>
            <a:endParaRPr lang="en-US" sz="1050" b="1" dirty="0">
              <a:solidFill>
                <a:srgbClr val="C00000"/>
              </a:solidFill>
              <a:latin typeface="Helvetica" pitchFamily="2" charset="0"/>
            </a:endParaRPr>
          </a:p>
          <a:p>
            <a:pPr marL="0" indent="0">
              <a:buNone/>
            </a:pPr>
            <a:r>
              <a:rPr lang="en-US" sz="1800" dirty="0">
                <a:latin typeface="Helvetica" pitchFamily="2" charset="0"/>
              </a:rPr>
              <a:t>10:00 – 10:05: </a:t>
            </a:r>
            <a:r>
              <a:rPr lang="en-US" sz="1800" b="1" dirty="0">
                <a:solidFill>
                  <a:srgbClr val="C00000"/>
                </a:solidFill>
                <a:latin typeface="Helvetica" pitchFamily="2" charset="0"/>
              </a:rPr>
              <a:t>Welcome, Agenda, Introduce Presenters: </a:t>
            </a:r>
            <a:r>
              <a:rPr lang="en-US" sz="1800" b="1" dirty="0">
                <a:latin typeface="Helvetica" pitchFamily="2" charset="0"/>
              </a:rPr>
              <a:t>Julie Dargis, </a:t>
            </a:r>
            <a:r>
              <a:rPr lang="en-US" sz="1800" dirty="0">
                <a:latin typeface="Helvetica" pitchFamily="2" charset="0"/>
              </a:rPr>
              <a:t>Senior Advisor, COVID-19 Response, 	CORE Group</a:t>
            </a:r>
          </a:p>
          <a:p>
            <a:pPr marL="0" indent="0">
              <a:buNone/>
            </a:pPr>
            <a:endParaRPr lang="en-US" sz="800" dirty="0">
              <a:latin typeface="Helvetica" pitchFamily="2" charset="0"/>
            </a:endParaRPr>
          </a:p>
          <a:p>
            <a:pPr marL="0" indent="0">
              <a:buNone/>
            </a:pPr>
            <a:r>
              <a:rPr lang="en-US" sz="1800" dirty="0">
                <a:latin typeface="Helvetica" pitchFamily="2" charset="0"/>
              </a:rPr>
              <a:t>10:05 – 10:15:</a:t>
            </a:r>
            <a:r>
              <a:rPr lang="en-US" sz="1800" b="1" dirty="0">
                <a:solidFill>
                  <a:srgbClr val="C00000"/>
                </a:solidFill>
                <a:latin typeface="Helvetica" pitchFamily="2" charset="0"/>
              </a:rPr>
              <a:t> Opening Comments by Moderator:</a:t>
            </a:r>
            <a:r>
              <a:rPr lang="en-US" sz="1800" dirty="0">
                <a:solidFill>
                  <a:srgbClr val="C00000"/>
                </a:solidFill>
                <a:latin typeface="Helvetica" pitchFamily="2" charset="0"/>
              </a:rPr>
              <a:t> </a:t>
            </a:r>
            <a:r>
              <a:rPr lang="en-US" sz="1800" b="1" dirty="0">
                <a:latin typeface="Helvetica" pitchFamily="2" charset="0"/>
              </a:rPr>
              <a:t>Steve Ollis, </a:t>
            </a:r>
            <a:r>
              <a:rPr lang="en-US" sz="1800" dirty="0">
                <a:latin typeface="Helvetica" pitchFamily="2" charset="0"/>
              </a:rPr>
              <a:t>Senior Digital Health Advisor, JSI</a:t>
            </a:r>
          </a:p>
          <a:p>
            <a:pPr marL="0" indent="0">
              <a:buNone/>
            </a:pPr>
            <a:endParaRPr lang="en-US" sz="800" dirty="0">
              <a:latin typeface="Helvetica" pitchFamily="2" charset="0"/>
            </a:endParaRPr>
          </a:p>
          <a:p>
            <a:pPr marL="0" lvl="0" indent="0">
              <a:buNone/>
            </a:pPr>
            <a:r>
              <a:rPr lang="en-US" sz="1800" dirty="0">
                <a:latin typeface="Helvetica" pitchFamily="2" charset="0"/>
              </a:rPr>
              <a:t>10:15– 10:45 </a:t>
            </a:r>
            <a:r>
              <a:rPr lang="en-US" sz="1800" b="1" dirty="0">
                <a:latin typeface="Helvetica" pitchFamily="2" charset="0"/>
              </a:rPr>
              <a:t>Part I: Challenges and Creative Solutions for Quality of Care.</a:t>
            </a:r>
            <a:endParaRPr lang="en-US" sz="1800" dirty="0">
              <a:solidFill>
                <a:srgbClr val="C00000"/>
              </a:solidFill>
              <a:latin typeface="Helvetica" pitchFamily="2" charset="0"/>
            </a:endParaRPr>
          </a:p>
          <a:p>
            <a:pPr marL="0" indent="0">
              <a:buNone/>
            </a:pPr>
            <a:r>
              <a:rPr lang="en-US" sz="1800" b="1" dirty="0">
                <a:solidFill>
                  <a:srgbClr val="C00000"/>
                </a:solidFill>
                <a:latin typeface="Helvetica" pitchFamily="2" charset="0"/>
              </a:rPr>
              <a:t>	Featured Speaker:</a:t>
            </a:r>
            <a:r>
              <a:rPr lang="en-US" sz="1800" b="1" dirty="0">
                <a:latin typeface="Helvetica" pitchFamily="2" charset="0"/>
              </a:rPr>
              <a:t> Jeanne Koepsell, </a:t>
            </a:r>
            <a:r>
              <a:rPr lang="en-US" sz="1800" dirty="0">
                <a:latin typeface="Helvetica" pitchFamily="2" charset="0"/>
              </a:rPr>
              <a:t>Community Case Management Advisor, SCF</a:t>
            </a:r>
            <a:endParaRPr lang="en-US" sz="800" dirty="0">
              <a:latin typeface="Helvetica" pitchFamily="2" charset="0"/>
            </a:endParaRPr>
          </a:p>
          <a:p>
            <a:pPr marL="0" indent="0">
              <a:buNone/>
            </a:pPr>
            <a:r>
              <a:rPr lang="en-US" sz="1800" dirty="0">
                <a:latin typeface="Helvetica" pitchFamily="2" charset="0"/>
              </a:rPr>
              <a:t>10:45 – 10:50 </a:t>
            </a:r>
            <a:r>
              <a:rPr lang="en-US" sz="1800" i="1" dirty="0">
                <a:solidFill>
                  <a:schemeClr val="tx1">
                    <a:lumMod val="95000"/>
                    <a:lumOff val="5000"/>
                  </a:schemeClr>
                </a:solidFill>
                <a:latin typeface="Helvetica" pitchFamily="2" charset="0"/>
              </a:rPr>
              <a:t>Pause for Discussion</a:t>
            </a:r>
            <a:endParaRPr lang="en-US" sz="1800" dirty="0">
              <a:latin typeface="Helvetica" pitchFamily="2" charset="0"/>
            </a:endParaRPr>
          </a:p>
          <a:p>
            <a:pPr marL="0" indent="0">
              <a:buNone/>
            </a:pPr>
            <a:endParaRPr lang="en-US" sz="800" dirty="0">
              <a:latin typeface="Helvetica" pitchFamily="2" charset="0"/>
            </a:endParaRPr>
          </a:p>
          <a:p>
            <a:pPr marL="0" lvl="0" indent="0">
              <a:buNone/>
            </a:pPr>
            <a:r>
              <a:rPr lang="en-US" sz="1800" dirty="0">
                <a:latin typeface="Helvetica" pitchFamily="2" charset="0"/>
              </a:rPr>
              <a:t>10:50 – 11:20: </a:t>
            </a:r>
            <a:r>
              <a:rPr lang="en-US" sz="1800" b="1" dirty="0">
                <a:latin typeface="Helvetica" pitchFamily="2" charset="0"/>
              </a:rPr>
              <a:t>Part II: Mitigation Strategies for Service Disruption</a:t>
            </a:r>
            <a:r>
              <a:rPr lang="en-US" sz="1800" dirty="0">
                <a:latin typeface="Helvetica" pitchFamily="2" charset="0"/>
              </a:rPr>
              <a:t> </a:t>
            </a:r>
          </a:p>
          <a:p>
            <a:pPr marL="0" lvl="0" indent="0">
              <a:buNone/>
            </a:pPr>
            <a:r>
              <a:rPr lang="en-US" sz="1800" b="1" dirty="0">
                <a:solidFill>
                  <a:srgbClr val="C00000"/>
                </a:solidFill>
                <a:latin typeface="Helvetica" pitchFamily="2" charset="0"/>
              </a:rPr>
              <a:t>	Featured Speaker:</a:t>
            </a:r>
            <a:r>
              <a:rPr lang="en-US" sz="1800" b="1" dirty="0">
                <a:latin typeface="Helvetica" pitchFamily="2" charset="0"/>
              </a:rPr>
              <a:t> Darlene Irby</a:t>
            </a:r>
            <a:r>
              <a:rPr lang="en-US" sz="1800" dirty="0">
                <a:latin typeface="Helvetica" pitchFamily="2" charset="0"/>
              </a:rPr>
              <a:t>, Director of Digital Health and Health Information, Jhpiego </a:t>
            </a:r>
            <a:endParaRPr lang="en-US" sz="800" dirty="0">
              <a:solidFill>
                <a:schemeClr val="tx1">
                  <a:lumMod val="95000"/>
                  <a:lumOff val="5000"/>
                </a:schemeClr>
              </a:solidFill>
              <a:latin typeface="Helvetica" pitchFamily="2" charset="0"/>
            </a:endParaRPr>
          </a:p>
          <a:p>
            <a:pPr marL="0" indent="0">
              <a:buNone/>
            </a:pPr>
            <a:r>
              <a:rPr lang="en-US" sz="1800" dirty="0">
                <a:solidFill>
                  <a:schemeClr val="tx1">
                    <a:lumMod val="95000"/>
                    <a:lumOff val="5000"/>
                  </a:schemeClr>
                </a:solidFill>
                <a:latin typeface="Helvetica" pitchFamily="2" charset="0"/>
              </a:rPr>
              <a:t>11:20 – 11:30:  </a:t>
            </a:r>
            <a:r>
              <a:rPr lang="en-US" sz="1800" i="1" dirty="0">
                <a:solidFill>
                  <a:schemeClr val="tx1">
                    <a:lumMod val="95000"/>
                    <a:lumOff val="5000"/>
                  </a:schemeClr>
                </a:solidFill>
                <a:latin typeface="Helvetica" pitchFamily="2" charset="0"/>
              </a:rPr>
              <a:t>Pause for Discussion</a:t>
            </a:r>
          </a:p>
          <a:p>
            <a:pPr marL="0" indent="0">
              <a:buNone/>
            </a:pPr>
            <a:endParaRPr lang="en-US" sz="800" dirty="0">
              <a:latin typeface="Helvetica" pitchFamily="2" charset="0"/>
            </a:endParaRPr>
          </a:p>
          <a:p>
            <a:pPr marL="0" indent="0">
              <a:buNone/>
            </a:pPr>
            <a:r>
              <a:rPr lang="en-US" sz="1800" dirty="0">
                <a:latin typeface="Helvetica" pitchFamily="2" charset="0"/>
              </a:rPr>
              <a:t>11:30:  </a:t>
            </a:r>
            <a:r>
              <a:rPr lang="en-US" sz="1800" dirty="0">
                <a:solidFill>
                  <a:srgbClr val="C00000"/>
                </a:solidFill>
                <a:latin typeface="Helvetica" pitchFamily="2" charset="0"/>
              </a:rPr>
              <a:t>Closure</a:t>
            </a: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1205346"/>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8909135" cy="1066800"/>
          </a:xfrm>
        </p:spPr>
        <p:txBody>
          <a:bodyPr>
            <a:normAutofit/>
          </a:bodyPr>
          <a:lstStyle/>
          <a:p>
            <a:r>
              <a:rPr lang="en-US" sz="4800" b="1" dirty="0">
                <a:solidFill>
                  <a:schemeClr val="bg1"/>
                </a:solidFill>
              </a:rPr>
              <a:t>Agenda -- 10:00 – 11:30 am EDT</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4BA2E1A5-3033-2548-BDA0-949507345D8D}"/>
              </a:ext>
            </a:extLst>
          </p:cNvPr>
          <p:cNvPicPr>
            <a:picLocks noChangeAspect="1"/>
          </p:cNvPicPr>
          <p:nvPr/>
        </p:nvPicPr>
        <p:blipFill>
          <a:blip r:embed="rId3"/>
          <a:stretch>
            <a:fillRect/>
          </a:stretch>
        </p:blipFill>
        <p:spPr>
          <a:xfrm>
            <a:off x="10283399" y="457199"/>
            <a:ext cx="1308517" cy="1219201"/>
          </a:xfrm>
          <a:prstGeom prst="rect">
            <a:avLst/>
          </a:prstGeom>
        </p:spPr>
      </p:pic>
    </p:spTree>
    <p:extLst>
      <p:ext uri="{BB962C8B-B14F-4D97-AF65-F5344CB8AC3E}">
        <p14:creationId xmlns:p14="http://schemas.microsoft.com/office/powerpoint/2010/main" val="112538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62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1194421"/>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240804"/>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384F0ACE-F8FB-534D-98C3-64C52DFB5CC3}"/>
              </a:ext>
            </a:extLst>
          </p:cNvPr>
          <p:cNvPicPr>
            <a:picLocks noChangeAspect="1"/>
          </p:cNvPicPr>
          <p:nvPr/>
        </p:nvPicPr>
        <p:blipFill>
          <a:blip r:embed="rId3"/>
          <a:stretch>
            <a:fillRect/>
          </a:stretch>
        </p:blipFill>
        <p:spPr>
          <a:xfrm>
            <a:off x="10365141" y="432419"/>
            <a:ext cx="1308517" cy="1219201"/>
          </a:xfrm>
          <a:prstGeom prst="rect">
            <a:avLst/>
          </a:prstGeom>
        </p:spPr>
      </p:pic>
      <p:sp>
        <p:nvSpPr>
          <p:cNvPr id="2" name="Rectangle 1">
            <a:extLst>
              <a:ext uri="{FF2B5EF4-FFF2-40B4-BE49-F238E27FC236}">
                <a16:creationId xmlns:a16="http://schemas.microsoft.com/office/drawing/2014/main" id="{60CED925-566A-AE4A-9878-7452B179045C}"/>
              </a:ext>
            </a:extLst>
          </p:cNvPr>
          <p:cNvSpPr/>
          <p:nvPr/>
        </p:nvSpPr>
        <p:spPr>
          <a:xfrm>
            <a:off x="3670271" y="2801289"/>
            <a:ext cx="4702367" cy="1754326"/>
          </a:xfrm>
          <a:prstGeom prst="rect">
            <a:avLst/>
          </a:prstGeom>
        </p:spPr>
        <p:txBody>
          <a:bodyPr wrap="square">
            <a:spAutoFit/>
          </a:bodyPr>
          <a:lstStyle/>
          <a:p>
            <a:pPr algn="ctr"/>
            <a:r>
              <a:rPr lang="en-US" sz="5400" b="1" dirty="0">
                <a:solidFill>
                  <a:srgbClr val="C00000"/>
                </a:solidFill>
              </a:rPr>
              <a:t>Discussion and polling</a:t>
            </a:r>
          </a:p>
        </p:txBody>
      </p:sp>
    </p:spTree>
    <p:extLst>
      <p:ext uri="{BB962C8B-B14F-4D97-AF65-F5344CB8AC3E}">
        <p14:creationId xmlns:p14="http://schemas.microsoft.com/office/powerpoint/2010/main" val="3166335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ctrTitle"/>
          </p:nvPr>
        </p:nvSpPr>
        <p:spPr>
          <a:xfrm>
            <a:off x="631596" y="436563"/>
            <a:ext cx="6569304" cy="2482851"/>
          </a:xfrm>
        </p:spPr>
        <p:txBody>
          <a:bodyPr/>
          <a:lstStyle/>
          <a:p>
            <a:pPr lvl="0"/>
            <a:br>
              <a:rPr lang="en-US" dirty="0"/>
            </a:br>
            <a:br>
              <a:rPr lang="en-US" dirty="0"/>
            </a:br>
            <a:br>
              <a:rPr lang="en-US" dirty="0"/>
            </a:br>
            <a:br>
              <a:rPr lang="en-US" dirty="0"/>
            </a:br>
            <a:br>
              <a:rPr lang="en-US" dirty="0"/>
            </a:br>
            <a:br>
              <a:rPr lang="en-US" dirty="0"/>
            </a:br>
            <a:br>
              <a:rPr lang="en-US" b="1" dirty="0">
                <a:solidFill>
                  <a:srgbClr val="006580"/>
                </a:solidFill>
              </a:rPr>
            </a:br>
            <a:r>
              <a:rPr lang="en-US" b="1" dirty="0">
                <a:solidFill>
                  <a:srgbClr val="006580"/>
                </a:solidFill>
              </a:rPr>
              <a:t>Mitigation Strategies for Service Disruption</a:t>
            </a:r>
            <a:br>
              <a:rPr lang="en-US" dirty="0"/>
            </a:br>
            <a:endParaRPr lang="en-US" dirty="0"/>
          </a:p>
        </p:txBody>
      </p:sp>
      <p:sp>
        <p:nvSpPr>
          <p:cNvPr id="132" name="Google Shape;132;p19"/>
          <p:cNvSpPr txBox="1">
            <a:spLocks noGrp="1"/>
          </p:cNvSpPr>
          <p:nvPr>
            <p:ph type="body" idx="2"/>
          </p:nvPr>
        </p:nvSpPr>
        <p:spPr>
          <a:xfrm>
            <a:off x="631826" y="3657600"/>
            <a:ext cx="6569074" cy="1228725"/>
          </a:xfrm>
        </p:spPr>
        <p:txBody>
          <a:bodyPr/>
          <a:lstStyle/>
          <a:p>
            <a:r>
              <a:rPr lang="en-US" sz="2000" dirty="0"/>
              <a:t>Darlene Irby</a:t>
            </a:r>
          </a:p>
          <a:p>
            <a:pPr lvl="0"/>
            <a:r>
              <a:rPr lang="en-US" b="0" dirty="0"/>
              <a:t>Director Digital Health, Jhpiego</a:t>
            </a:r>
          </a:p>
          <a:p>
            <a:pPr lvl="0"/>
            <a:r>
              <a:rPr lang="en-US" b="0" dirty="0"/>
              <a:t>Senior Director, Data Science, Learning and Impact (Interim) Jhpiego</a:t>
            </a:r>
          </a:p>
          <a:p>
            <a:pPr lvl="0"/>
            <a:r>
              <a:rPr lang="en-US" b="0" dirty="0"/>
              <a:t>Co-chair, Digital Health and Innovations Working Group- CHTF</a:t>
            </a:r>
          </a:p>
          <a:p>
            <a:pPr lvl="0"/>
            <a:endParaRPr lang="en-US" dirty="0"/>
          </a:p>
          <a:p>
            <a:pPr lvl="0"/>
            <a:r>
              <a:rPr lang="en-US" dirty="0"/>
              <a:t>June 12, 2020</a:t>
            </a:r>
          </a:p>
        </p:txBody>
      </p:sp>
    </p:spTree>
    <p:extLst>
      <p:ext uri="{BB962C8B-B14F-4D97-AF65-F5344CB8AC3E}">
        <p14:creationId xmlns:p14="http://schemas.microsoft.com/office/powerpoint/2010/main" val="1654474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4033165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1"/>
          <p:cNvPicPr preferRelativeResize="0">
            <a:picLocks noGrp="1"/>
          </p:cNvPicPr>
          <p:nvPr>
            <p:ph type="pic" idx="2"/>
          </p:nvPr>
        </p:nvPicPr>
        <p:blipFill rotWithShape="1">
          <a:blip r:embed="rId3">
            <a:alphaModFix/>
          </a:blip>
          <a:srcRect t="12489" b="12489"/>
          <a:stretch/>
        </p:blipFill>
        <p:spPr/>
      </p:pic>
      <p:sp>
        <p:nvSpPr>
          <p:cNvPr id="142" name="Google Shape;142;p21"/>
          <p:cNvSpPr txBox="1">
            <a:spLocks noGrp="1"/>
          </p:cNvSpPr>
          <p:nvPr>
            <p:ph type="title"/>
          </p:nvPr>
        </p:nvSpPr>
        <p:spPr>
          <a:xfrm>
            <a:off x="363945" y="1058890"/>
            <a:ext cx="4287195" cy="5276595"/>
          </a:xfrm>
          <a:solidFill>
            <a:schemeClr val="bg1"/>
          </a:solidFill>
        </p:spPr>
        <p:txBody>
          <a:bodyPr/>
          <a:lstStyle/>
          <a:p>
            <a:pPr lvl="0"/>
            <a:br>
              <a:rPr lang="en-US" dirty="0">
                <a:solidFill>
                  <a:srgbClr val="006580"/>
                </a:solidFill>
              </a:rPr>
            </a:br>
            <a:r>
              <a:rPr lang="en-US" dirty="0">
                <a:solidFill>
                  <a:srgbClr val="006580"/>
                </a:solidFill>
              </a:rPr>
              <a:t>Present </a:t>
            </a:r>
            <a:r>
              <a:rPr lang="en-US" b="1" dirty="0">
                <a:solidFill>
                  <a:srgbClr val="006580"/>
                </a:solidFill>
              </a:rPr>
              <a:t>examples and tools from organizations of service disruption data</a:t>
            </a:r>
            <a:br>
              <a:rPr lang="en-US" dirty="0">
                <a:solidFill>
                  <a:srgbClr val="006580"/>
                </a:solidFill>
              </a:rPr>
            </a:br>
            <a:br>
              <a:rPr lang="en-US" dirty="0">
                <a:solidFill>
                  <a:srgbClr val="006580"/>
                </a:solidFill>
              </a:rPr>
            </a:br>
            <a:r>
              <a:rPr lang="en-US" dirty="0">
                <a:solidFill>
                  <a:srgbClr val="006580"/>
                </a:solidFill>
              </a:rPr>
              <a:t>Discuss the bottle necks and </a:t>
            </a:r>
            <a:r>
              <a:rPr lang="en-US" b="1" dirty="0">
                <a:solidFill>
                  <a:srgbClr val="006580"/>
                </a:solidFill>
              </a:rPr>
              <a:t>challenges with service disruption data collection and data quality</a:t>
            </a:r>
            <a:r>
              <a:rPr lang="en-US" dirty="0">
                <a:solidFill>
                  <a:srgbClr val="006580"/>
                </a:solidFill>
              </a:rPr>
              <a:t> during COVID 19</a:t>
            </a:r>
            <a:br>
              <a:rPr lang="en-US" dirty="0">
                <a:solidFill>
                  <a:srgbClr val="006580"/>
                </a:solidFill>
              </a:rPr>
            </a:br>
            <a:br>
              <a:rPr lang="en-US" dirty="0">
                <a:solidFill>
                  <a:srgbClr val="006580"/>
                </a:solidFill>
              </a:rPr>
            </a:br>
            <a:r>
              <a:rPr lang="en-US" dirty="0">
                <a:solidFill>
                  <a:srgbClr val="006580"/>
                </a:solidFill>
              </a:rPr>
              <a:t>Consider </a:t>
            </a:r>
            <a:r>
              <a:rPr lang="en-US" b="1" dirty="0">
                <a:solidFill>
                  <a:srgbClr val="006580"/>
                </a:solidFill>
              </a:rPr>
              <a:t>how partners are mitigating the effects of service disruption, using digital health</a:t>
            </a:r>
            <a:br>
              <a:rPr lang="en-US" dirty="0">
                <a:solidFill>
                  <a:srgbClr val="006580"/>
                </a:solidFill>
              </a:rPr>
            </a:br>
            <a:br>
              <a:rPr lang="en-US" dirty="0">
                <a:solidFill>
                  <a:srgbClr val="006580"/>
                </a:solidFill>
              </a:rPr>
            </a:br>
            <a:endParaRPr lang="en-US" dirty="0">
              <a:solidFill>
                <a:srgbClr val="006580"/>
              </a:solidFill>
            </a:endParaRPr>
          </a:p>
        </p:txBody>
      </p:sp>
      <p:sp>
        <p:nvSpPr>
          <p:cNvPr id="2" name="Rectangle 1">
            <a:extLst>
              <a:ext uri="{FF2B5EF4-FFF2-40B4-BE49-F238E27FC236}">
                <a16:creationId xmlns:a16="http://schemas.microsoft.com/office/drawing/2014/main" id="{8E8F6A47-8D7A-4AB5-94E9-ED12117D904A}"/>
              </a:ext>
            </a:extLst>
          </p:cNvPr>
          <p:cNvSpPr/>
          <p:nvPr/>
        </p:nvSpPr>
        <p:spPr>
          <a:xfrm>
            <a:off x="0" y="375557"/>
            <a:ext cx="5029200" cy="707886"/>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 Objectives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350626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ext Placeholder 2">
            <a:extLst>
              <a:ext uri="{FF2B5EF4-FFF2-40B4-BE49-F238E27FC236}">
                <a16:creationId xmlns:a16="http://schemas.microsoft.com/office/drawing/2014/main" id="{6D5B780A-DC90-4AAB-B8FC-48B5627BAEE3}"/>
              </a:ext>
            </a:extLst>
          </p:cNvPr>
          <p:cNvSpPr>
            <a:spLocks noGrp="1"/>
          </p:cNvSpPr>
          <p:nvPr>
            <p:ph type="body" idx="1"/>
          </p:nvPr>
        </p:nvSpPr>
        <p:spPr/>
        <p:txBody>
          <a:bodyPr/>
          <a:lstStyle/>
          <a:p>
            <a:r>
              <a:rPr lang="en-US" dirty="0"/>
              <a:t>Modeling of service disruption</a:t>
            </a:r>
          </a:p>
          <a:p>
            <a:pPr lvl="1"/>
            <a:r>
              <a:rPr lang="en-US" dirty="0"/>
              <a:t>Lives Saved Tool (</a:t>
            </a:r>
            <a:r>
              <a:rPr lang="en-US" dirty="0" err="1"/>
              <a:t>LiST</a:t>
            </a:r>
            <a:r>
              <a:rPr lang="en-US" dirty="0"/>
              <a:t>)</a:t>
            </a:r>
          </a:p>
          <a:p>
            <a:pPr lvl="1"/>
            <a:r>
              <a:rPr lang="en-US" dirty="0"/>
              <a:t>Developing and testing hypothetical scenarios of changes in health services provided to population</a:t>
            </a:r>
          </a:p>
          <a:p>
            <a:pPr lvl="1"/>
            <a:endParaRPr lang="en-US" dirty="0"/>
          </a:p>
          <a:p>
            <a:r>
              <a:rPr lang="en-US" dirty="0"/>
              <a:t>Global Fund COVID 19 Country Monitoring Tools </a:t>
            </a:r>
          </a:p>
          <a:p>
            <a:pPr lvl="1"/>
            <a:r>
              <a:rPr lang="en-US" dirty="0"/>
              <a:t>Newly launched</a:t>
            </a:r>
          </a:p>
          <a:p>
            <a:pPr lvl="1"/>
            <a:endParaRPr lang="en-US" dirty="0"/>
          </a:p>
          <a:p>
            <a:r>
              <a:rPr lang="en-US" dirty="0"/>
              <a:t>National health information systems</a:t>
            </a:r>
          </a:p>
          <a:p>
            <a:pPr lvl="1"/>
            <a:r>
              <a:rPr lang="en-US" dirty="0"/>
              <a:t>Leveraging existing platforms and assessing changes in data</a:t>
            </a:r>
          </a:p>
          <a:p>
            <a:pPr lvl="1"/>
            <a:endParaRPr lang="en-US" dirty="0"/>
          </a:p>
        </p:txBody>
      </p:sp>
      <p:sp>
        <p:nvSpPr>
          <p:cNvPr id="7" name="Rectangle 6">
            <a:extLst>
              <a:ext uri="{FF2B5EF4-FFF2-40B4-BE49-F238E27FC236}">
                <a16:creationId xmlns:a16="http://schemas.microsoft.com/office/drawing/2014/main" id="{7E5493E2-1B2C-478B-9E40-FA14E71020F5}"/>
              </a:ext>
            </a:extLst>
          </p:cNvPr>
          <p:cNvSpPr/>
          <p:nvPr/>
        </p:nvSpPr>
        <p:spPr>
          <a:xfrm>
            <a:off x="0" y="375557"/>
            <a:ext cx="835152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Digital tools and platforms in use: assessing COVID 19 service disruption</a:t>
            </a:r>
          </a:p>
        </p:txBody>
      </p:sp>
    </p:spTree>
    <p:extLst>
      <p:ext uri="{BB962C8B-B14F-4D97-AF65-F5344CB8AC3E}">
        <p14:creationId xmlns:p14="http://schemas.microsoft.com/office/powerpoint/2010/main" val="274983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4" name="Text Placeholder 3">
            <a:extLst>
              <a:ext uri="{FF2B5EF4-FFF2-40B4-BE49-F238E27FC236}">
                <a16:creationId xmlns:a16="http://schemas.microsoft.com/office/drawing/2014/main" id="{1662E7FB-1117-4CD2-9EB0-87BF157CEEED}"/>
              </a:ext>
            </a:extLst>
          </p:cNvPr>
          <p:cNvSpPr>
            <a:spLocks noGrp="1"/>
          </p:cNvSpPr>
          <p:nvPr>
            <p:ph type="body" idx="1"/>
          </p:nvPr>
        </p:nvSpPr>
        <p:spPr>
          <a:xfrm>
            <a:off x="534353" y="1651270"/>
            <a:ext cx="5157787" cy="823912"/>
          </a:xfrm>
        </p:spPr>
        <p:txBody>
          <a:bodyPr/>
          <a:lstStyle/>
          <a:p>
            <a:r>
              <a:rPr lang="en-US" dirty="0"/>
              <a:t>Develop parameter driven scenarios for coverage of health services</a:t>
            </a:r>
          </a:p>
        </p:txBody>
      </p:sp>
      <p:sp>
        <p:nvSpPr>
          <p:cNvPr id="6" name="Text Placeholder 5">
            <a:extLst>
              <a:ext uri="{FF2B5EF4-FFF2-40B4-BE49-F238E27FC236}">
                <a16:creationId xmlns:a16="http://schemas.microsoft.com/office/drawing/2014/main" id="{6308CAC5-8101-4FE6-9F13-89FED9321472}"/>
              </a:ext>
            </a:extLst>
          </p:cNvPr>
          <p:cNvSpPr>
            <a:spLocks noGrp="1"/>
          </p:cNvSpPr>
          <p:nvPr>
            <p:ph type="body" idx="3"/>
          </p:nvPr>
        </p:nvSpPr>
        <p:spPr>
          <a:xfrm>
            <a:off x="6172200" y="1681163"/>
            <a:ext cx="5183188" cy="823912"/>
          </a:xfrm>
        </p:spPr>
        <p:txBody>
          <a:bodyPr/>
          <a:lstStyle/>
          <a:p>
            <a:r>
              <a:rPr lang="en-US" dirty="0"/>
              <a:t>Assess difference in Lives Saved as compared to baseline scenario</a:t>
            </a:r>
          </a:p>
        </p:txBody>
      </p:sp>
      <p:sp>
        <p:nvSpPr>
          <p:cNvPr id="358" name="Google Shape;358;p40"/>
          <p:cNvSpPr/>
          <p:nvPr/>
        </p:nvSpPr>
        <p:spPr>
          <a:xfrm>
            <a:off x="706582" y="1379636"/>
            <a:ext cx="12192000" cy="0"/>
          </a:xfrm>
          <a:prstGeom prst="rect">
            <a:avLst/>
          </a:prstGeom>
          <a:solidFill>
            <a:srgbClr val="323232"/>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59" name="Google Shape;359;p40" descr="Figure thumbnail gr1"/>
          <p:cNvPicPr preferRelativeResize="0"/>
          <p:nvPr/>
        </p:nvPicPr>
        <p:blipFill rotWithShape="1">
          <a:blip r:embed="rId3">
            <a:alphaModFix/>
          </a:blip>
          <a:srcRect/>
          <a:stretch/>
        </p:blipFill>
        <p:spPr>
          <a:xfrm>
            <a:off x="121920" y="2645849"/>
            <a:ext cx="5593080" cy="3543809"/>
          </a:xfrm>
          <a:prstGeom prst="rect">
            <a:avLst/>
          </a:prstGeom>
          <a:noFill/>
          <a:ln>
            <a:noFill/>
          </a:ln>
        </p:spPr>
      </p:pic>
      <p:sp>
        <p:nvSpPr>
          <p:cNvPr id="360" name="Google Shape;360;p40"/>
          <p:cNvSpPr/>
          <p:nvPr/>
        </p:nvSpPr>
        <p:spPr>
          <a:xfrm>
            <a:off x="706582" y="1379636"/>
            <a:ext cx="12192000" cy="0"/>
          </a:xfrm>
          <a:prstGeom prst="rect">
            <a:avLst/>
          </a:prstGeom>
          <a:solidFill>
            <a:srgbClr val="3232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Calibri"/>
              <a:buNone/>
              <a:tabLst/>
              <a:defRPr/>
            </a:pPr>
            <a:endParaRPr kumimoji="0" sz="1300" b="0" i="0" u="none" strike="noStrike" kern="0" cap="none" spc="0" normalizeH="0" baseline="0" noProof="0" dirty="0">
              <a:ln>
                <a:noFill/>
              </a:ln>
              <a:solidFill>
                <a:srgbClr val="505050"/>
              </a:solidFill>
              <a:effectLst/>
              <a:uLnTx/>
              <a:uFillTx/>
              <a:latin typeface="Source Sans Pro"/>
              <a:ea typeface="Source Sans Pro"/>
              <a:cs typeface="Source Sans Pro"/>
              <a:sym typeface="Source Sans Pr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 name="Google Shape;396;p42">
            <a:extLst>
              <a:ext uri="{FF2B5EF4-FFF2-40B4-BE49-F238E27FC236}">
                <a16:creationId xmlns:a16="http://schemas.microsoft.com/office/drawing/2014/main" id="{6FF9C6B5-1CC0-454A-AEFB-DE38EDBE0186}"/>
              </a:ext>
            </a:extLst>
          </p:cNvPr>
          <p:cNvPicPr preferRelativeResize="0">
            <a:picLocks noGrp="1"/>
          </p:cNvPicPr>
          <p:nvPr>
            <p:ph type="body" idx="1"/>
          </p:nvPr>
        </p:nvPicPr>
        <p:blipFill rotWithShape="1">
          <a:blip r:embed="rId4">
            <a:alphaModFix/>
          </a:blip>
          <a:srcRect l="6135" t="18362" r="1522" b="3035"/>
          <a:stretch/>
        </p:blipFill>
        <p:spPr>
          <a:xfrm>
            <a:off x="5875655" y="2645849"/>
            <a:ext cx="6194425" cy="3901093"/>
          </a:xfrm>
          <a:prstGeom prst="rect">
            <a:avLst/>
          </a:prstGeom>
          <a:noFill/>
          <a:ln>
            <a:noFill/>
          </a:ln>
        </p:spPr>
      </p:pic>
      <p:sp>
        <p:nvSpPr>
          <p:cNvPr id="13" name="Rectangle 12">
            <a:extLst>
              <a:ext uri="{FF2B5EF4-FFF2-40B4-BE49-F238E27FC236}">
                <a16:creationId xmlns:a16="http://schemas.microsoft.com/office/drawing/2014/main" id="{3BDB6AA5-689C-4424-8242-6619C6C961BB}"/>
              </a:ext>
            </a:extLst>
          </p:cNvPr>
          <p:cNvSpPr/>
          <p:nvPr/>
        </p:nvSpPr>
        <p:spPr>
          <a:xfrm>
            <a:off x="0" y="375557"/>
            <a:ext cx="5029200" cy="707886"/>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a:noFill/>
                </a:ln>
                <a:solidFill>
                  <a:srgbClr val="006580"/>
                </a:solidFill>
                <a:effectLst/>
                <a:uLnTx/>
                <a:uFillTx/>
                <a:latin typeface="Calibri" panose="020F0502020204030204" pitchFamily="34" charset="0"/>
                <a:cs typeface="Calibri" panose="020F0502020204030204" pitchFamily="34" charset="0"/>
                <a:sym typeface="Arial"/>
              </a:rPr>
              <a:t>LiST</a:t>
            </a: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 Framework</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49610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p40"/>
          <p:cNvSpPr/>
          <p:nvPr/>
        </p:nvSpPr>
        <p:spPr>
          <a:xfrm>
            <a:off x="706582" y="1379636"/>
            <a:ext cx="12192000" cy="0"/>
          </a:xfrm>
          <a:prstGeom prst="rect">
            <a:avLst/>
          </a:prstGeom>
          <a:solidFill>
            <a:srgbClr val="323232"/>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0" name="Google Shape;360;p40"/>
          <p:cNvSpPr/>
          <p:nvPr/>
        </p:nvSpPr>
        <p:spPr>
          <a:xfrm>
            <a:off x="706582" y="1379636"/>
            <a:ext cx="12192000" cy="0"/>
          </a:xfrm>
          <a:prstGeom prst="rect">
            <a:avLst/>
          </a:prstGeom>
          <a:solidFill>
            <a:srgbClr val="3232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Calibri"/>
              <a:buNone/>
              <a:tabLst/>
              <a:defRPr/>
            </a:pPr>
            <a:endParaRPr kumimoji="0" sz="1300" b="0" i="0" u="none" strike="noStrike" kern="0" cap="none" spc="0" normalizeH="0" baseline="0" noProof="0" dirty="0">
              <a:ln>
                <a:noFill/>
              </a:ln>
              <a:solidFill>
                <a:srgbClr val="505050"/>
              </a:solidFill>
              <a:effectLst/>
              <a:uLnTx/>
              <a:uFillTx/>
              <a:latin typeface="Source Sans Pro"/>
              <a:ea typeface="Source Sans Pro"/>
              <a:cs typeface="Source Sans Pro"/>
              <a:sym typeface="Source Sans Pr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6" name="Diagram 15">
            <a:extLst>
              <a:ext uri="{FF2B5EF4-FFF2-40B4-BE49-F238E27FC236}">
                <a16:creationId xmlns:a16="http://schemas.microsoft.com/office/drawing/2014/main" id="{8AC4B16E-29CD-4256-8B80-8D0B1C37296B}"/>
              </a:ext>
            </a:extLst>
          </p:cNvPr>
          <p:cNvGraphicFramePr/>
          <p:nvPr/>
        </p:nvGraphicFramePr>
        <p:xfrm>
          <a:off x="919480" y="1880112"/>
          <a:ext cx="9809480" cy="4439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itle 37">
            <a:extLst>
              <a:ext uri="{FF2B5EF4-FFF2-40B4-BE49-F238E27FC236}">
                <a16:creationId xmlns:a16="http://schemas.microsoft.com/office/drawing/2014/main" id="{044E8038-2562-442A-A409-5ED0B09B51E1}"/>
              </a:ext>
            </a:extLst>
          </p:cNvPr>
          <p:cNvSpPr>
            <a:spLocks noGrp="1"/>
          </p:cNvSpPr>
          <p:nvPr>
            <p:ph type="title"/>
          </p:nvPr>
        </p:nvSpPr>
        <p:spPr/>
        <p:txBody>
          <a:bodyPr/>
          <a:lstStyle/>
          <a:p>
            <a:r>
              <a:rPr lang="en-US" dirty="0"/>
              <a:t>Applying </a:t>
            </a:r>
            <a:r>
              <a:rPr lang="en-US" dirty="0" err="1"/>
              <a:t>LiST</a:t>
            </a:r>
            <a:r>
              <a:rPr lang="en-US" dirty="0"/>
              <a:t> to COVID 19 disruption</a:t>
            </a:r>
          </a:p>
        </p:txBody>
      </p:sp>
      <p:sp>
        <p:nvSpPr>
          <p:cNvPr id="43" name="Google Shape;161;p22">
            <a:extLst>
              <a:ext uri="{FF2B5EF4-FFF2-40B4-BE49-F238E27FC236}">
                <a16:creationId xmlns:a16="http://schemas.microsoft.com/office/drawing/2014/main" id="{952695BA-EA75-4035-B8C0-30F8358C590E}"/>
              </a:ext>
            </a:extLst>
          </p:cNvPr>
          <p:cNvSpPr txBox="1"/>
          <p:nvPr/>
        </p:nvSpPr>
        <p:spPr>
          <a:xfrm>
            <a:off x="219107" y="6403341"/>
            <a:ext cx="11752028" cy="4308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Source: Early estimates of the indirect effects of the COVID-19 pandemic on maternal and child mortality in low-income and middle-income countries: a modelling study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Timothy Roberton, DrPH, et al, The Lancet Global Health :2020DOI:https://doi.org/10.1016/S2214-109X(20)30229-1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2412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91378" y="320675"/>
            <a:ext cx="11407487" cy="1034596"/>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5000"/>
              <a:buFont typeface="Calibri"/>
              <a:buNone/>
            </a:pPr>
            <a:r>
              <a:rPr lang="en-US" dirty="0"/>
              <a:t>Modeled impact of service interruption on maternal and child mortality</a:t>
            </a:r>
            <a:endParaRPr sz="3600" dirty="0"/>
          </a:p>
        </p:txBody>
      </p:sp>
      <p:sp>
        <p:nvSpPr>
          <p:cNvPr id="149" name="Google Shape;149;p22"/>
          <p:cNvSpPr/>
          <p:nvPr/>
        </p:nvSpPr>
        <p:spPr>
          <a:xfrm>
            <a:off x="334845" y="1618041"/>
            <a:ext cx="2789356" cy="463429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0" name="Google Shape;150;p22"/>
          <p:cNvSpPr txBox="1"/>
          <p:nvPr/>
        </p:nvSpPr>
        <p:spPr>
          <a:xfrm>
            <a:off x="334844" y="1786794"/>
            <a:ext cx="2789357" cy="4462719"/>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LiST analysis shows that if the COVID-19 pandemic results in widespread disruption to health systems and reduced access to food, LMICs can expect to see large increases in maternal and child deaths.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22"/>
          <p:cNvSpPr/>
          <p:nvPr/>
        </p:nvSpPr>
        <p:spPr>
          <a:xfrm>
            <a:off x="3663231" y="1647881"/>
            <a:ext cx="2432770" cy="2138903"/>
          </a:xfrm>
          <a:prstGeom prst="rect">
            <a:avLst/>
          </a:prstGeom>
          <a:solidFill>
            <a:srgbClr val="DB784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2" name="Google Shape;152;p22"/>
          <p:cNvSpPr txBox="1"/>
          <p:nvPr/>
        </p:nvSpPr>
        <p:spPr>
          <a:xfrm>
            <a:off x="3662355" y="1662800"/>
            <a:ext cx="2433646" cy="2138903"/>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First scenario </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endPar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Coverage reductions of 9·8–18·5% </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and wasting increase of 10%</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3" name="Google Shape;153;p22"/>
          <p:cNvSpPr/>
          <p:nvPr/>
        </p:nvSpPr>
        <p:spPr>
          <a:xfrm>
            <a:off x="6635031" y="4018151"/>
            <a:ext cx="2432769" cy="2138903"/>
          </a:xfrm>
          <a:prstGeom prst="rect">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Over 6 months there would be 1 157 000 additional child deaths and 56 700 additional maternal deaths.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Google Shape;154;p22"/>
          <p:cNvSpPr txBox="1"/>
          <p:nvPr/>
        </p:nvSpPr>
        <p:spPr>
          <a:xfrm>
            <a:off x="3662354" y="4018152"/>
            <a:ext cx="2432767" cy="2138903"/>
          </a:xfrm>
          <a:prstGeom prst="rect">
            <a:avLst/>
          </a:prstGeom>
          <a:solidFill>
            <a:srgbClr val="DB784A"/>
          </a:solid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Over 6 months there would be 253 500 additional child deaths and 12 200 additional maternal deaths.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155;p22"/>
          <p:cNvSpPr/>
          <p:nvPr/>
        </p:nvSpPr>
        <p:spPr>
          <a:xfrm>
            <a:off x="6635029" y="1662800"/>
            <a:ext cx="2432769" cy="2138903"/>
          </a:xfrm>
          <a:prstGeom prst="rect">
            <a:avLst/>
          </a:prstGeom>
          <a:solidFill>
            <a:srgbClr val="BC85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6" name="Google Shape;156;p22"/>
          <p:cNvSpPr txBox="1"/>
          <p:nvPr/>
        </p:nvSpPr>
        <p:spPr>
          <a:xfrm>
            <a:off x="6635031" y="1632961"/>
            <a:ext cx="2432766" cy="2138903"/>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400" b="1" i="0" u="none" strike="noStrike" kern="0" cap="none" spc="0" normalizeH="0" baseline="0" noProof="0" dirty="0">
                <a:ln>
                  <a:noFill/>
                </a:ln>
                <a:solidFill>
                  <a:srgbClr val="FFFFFF"/>
                </a:solidFill>
                <a:effectLst/>
                <a:uLnTx/>
                <a:uFillTx/>
                <a:latin typeface="Calibri"/>
                <a:ea typeface="Calibri"/>
                <a:cs typeface="Calibri"/>
                <a:sym typeface="Calibri"/>
              </a:rPr>
              <a:t>Third scenario</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endPar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Coverage reductions of 39·3–51·9% </a:t>
            </a:r>
          </a:p>
          <a:p>
            <a:pPr marL="0" marR="0" lvl="0" indent="0" algn="ctr" defTabSz="914400" rtl="0" eaLnBrk="1" fontAlgn="auto" latinLnBrk="0" hangingPunct="1">
              <a:lnSpc>
                <a:spcPct val="90000"/>
              </a:lnSpc>
              <a:spcBef>
                <a:spcPts val="0"/>
              </a:spcBef>
              <a:spcAft>
                <a:spcPts val="0"/>
              </a:spcAft>
              <a:buClr>
                <a:srgbClr val="FFFFFF"/>
              </a:buClr>
              <a:buSzPts val="2100"/>
              <a:buFont typeface="Arial"/>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and wasting increase of 50%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159;p22"/>
          <p:cNvSpPr/>
          <p:nvPr/>
        </p:nvSpPr>
        <p:spPr>
          <a:xfrm>
            <a:off x="9309561" y="1681916"/>
            <a:ext cx="2432769" cy="4570416"/>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0" name="Google Shape;160;p22"/>
          <p:cNvSpPr txBox="1"/>
          <p:nvPr/>
        </p:nvSpPr>
        <p:spPr>
          <a:xfrm>
            <a:off x="9309561" y="1696836"/>
            <a:ext cx="2432769" cy="4555496"/>
          </a:xfrm>
          <a:prstGeom prst="rect">
            <a:avLst/>
          </a:prstGeom>
          <a:solidFill>
            <a:schemeClr val="tx1">
              <a:lumMod val="65000"/>
              <a:lumOff val="35000"/>
            </a:schemeClr>
          </a:solid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These deaths would represent a </a:t>
            </a:r>
          </a:p>
          <a:p>
            <a:pPr marL="0" marR="0" lvl="0" indent="0" algn="ctr"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1" i="0" u="none" strike="noStrike" kern="0" cap="none" spc="0" normalizeH="0" baseline="0" noProof="0" dirty="0">
                <a:ln>
                  <a:noFill/>
                </a:ln>
                <a:solidFill>
                  <a:srgbClr val="FFFFFF"/>
                </a:solidFill>
                <a:effectLst/>
                <a:uLnTx/>
                <a:uFillTx/>
                <a:latin typeface="Calibri"/>
                <a:ea typeface="Calibri"/>
                <a:cs typeface="Calibri"/>
                <a:sym typeface="Calibri"/>
              </a:rPr>
              <a:t>9·8–44·7% increase in under-5 child deaths per month</a:t>
            </a: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 and an </a:t>
            </a:r>
          </a:p>
          <a:p>
            <a:pPr marL="0" marR="0" lvl="0" indent="0" algn="ctr"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1" i="0" u="none" strike="noStrike" kern="0" cap="none" spc="0" normalizeH="0" baseline="0" noProof="0" dirty="0">
                <a:ln>
                  <a:noFill/>
                </a:ln>
                <a:solidFill>
                  <a:srgbClr val="FFFFFF"/>
                </a:solidFill>
                <a:effectLst/>
                <a:uLnTx/>
                <a:uFillTx/>
                <a:latin typeface="Calibri"/>
                <a:ea typeface="Calibri"/>
                <a:cs typeface="Calibri"/>
                <a:sym typeface="Calibri"/>
              </a:rPr>
              <a:t>8·3–38·6% increase in maternal deaths per month</a:t>
            </a: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 </a:t>
            </a:r>
          </a:p>
          <a:p>
            <a:pPr marL="0" marR="0" lvl="0" indent="0" algn="ctr" defTabSz="914400" rtl="0" eaLnBrk="1" fontAlgn="auto" latinLnBrk="0" hangingPunct="1">
              <a:lnSpc>
                <a:spcPct val="90000"/>
              </a:lnSpc>
              <a:spcBef>
                <a:spcPts val="0"/>
              </a:spcBef>
              <a:spcAft>
                <a:spcPts val="0"/>
              </a:spcAft>
              <a:buClr>
                <a:srgbClr val="FFFFFF"/>
              </a:buClr>
              <a:buSzPts val="2100"/>
              <a:buFont typeface="Calibri"/>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across the 118 countries.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1" name="Google Shape;161;p22"/>
          <p:cNvSpPr txBox="1"/>
          <p:nvPr/>
        </p:nvSpPr>
        <p:spPr>
          <a:xfrm>
            <a:off x="219107" y="6403341"/>
            <a:ext cx="11752028" cy="4308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Source: Early estimates of the indirect effects of the COVID-19 pandemic on maternal and child mortality in low-income and middle-income countries: a modelling study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Timothy Roberton, DrPH, et al, The Lancet Global Health :2020DOI:https://doi.org/10.1016/S2214-109X(20)30229-1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9816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p:nvPr/>
        </p:nvSpPr>
        <p:spPr>
          <a:xfrm>
            <a:off x="0" y="-10391"/>
            <a:ext cx="12192000" cy="19430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96" name="Google Shape;296;p36"/>
          <p:cNvSpPr txBox="1">
            <a:spLocks noGrp="1"/>
          </p:cNvSpPr>
          <p:nvPr>
            <p:ph type="title"/>
          </p:nvPr>
        </p:nvSpPr>
        <p:spPr>
          <a:xfrm>
            <a:off x="391378" y="320675"/>
            <a:ext cx="11407487"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200"/>
              <a:buFont typeface="Calibri"/>
              <a:buNone/>
            </a:pPr>
            <a:r>
              <a:rPr lang="en-US" sz="4200" dirty="0">
                <a:solidFill>
                  <a:schemeClr val="lt1"/>
                </a:solidFill>
              </a:rPr>
              <a:t>Global Fund COVID 19 Country Monitoring Tools </a:t>
            </a:r>
            <a:br>
              <a:rPr lang="en-US" sz="4200" dirty="0">
                <a:solidFill>
                  <a:schemeClr val="lt1"/>
                </a:solidFill>
              </a:rPr>
            </a:br>
            <a:r>
              <a:rPr lang="en-US" sz="4200" dirty="0">
                <a:solidFill>
                  <a:schemeClr val="lt1"/>
                </a:solidFill>
              </a:rPr>
              <a:t>( May 2020)</a:t>
            </a:r>
            <a:endParaRPr dirty="0"/>
          </a:p>
        </p:txBody>
      </p:sp>
      <p:grpSp>
        <p:nvGrpSpPr>
          <p:cNvPr id="297" name="Google Shape;297;p36"/>
          <p:cNvGrpSpPr/>
          <p:nvPr/>
        </p:nvGrpSpPr>
        <p:grpSpPr>
          <a:xfrm>
            <a:off x="833752" y="2188332"/>
            <a:ext cx="10522737" cy="4348993"/>
            <a:chOff x="442374" y="1172"/>
            <a:chExt cx="10522737" cy="4348993"/>
          </a:xfrm>
        </p:grpSpPr>
        <p:sp>
          <p:nvSpPr>
            <p:cNvPr id="298" name="Google Shape;298;p36"/>
            <p:cNvSpPr/>
            <p:nvPr/>
          </p:nvSpPr>
          <p:spPr>
            <a:xfrm>
              <a:off x="3481828" y="867828"/>
              <a:ext cx="668888" cy="91440"/>
            </a:xfrm>
            <a:custGeom>
              <a:avLst/>
              <a:gdLst/>
              <a:ahLst/>
              <a:cxnLst/>
              <a:rect l="l" t="t" r="r" b="b"/>
              <a:pathLst>
                <a:path w="120000" h="120000" extrusionOk="0">
                  <a:moveTo>
                    <a:pt x="0" y="60000"/>
                  </a:moveTo>
                  <a:lnTo>
                    <a:pt x="120000" y="60000"/>
                  </a:lnTo>
                </a:path>
              </a:pathLst>
            </a:custGeom>
            <a:noFill/>
            <a:ln w="9525" cap="flat" cmpd="sng">
              <a:solidFill>
                <a:schemeClr val="accent2"/>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99" name="Google Shape;299;p36"/>
            <p:cNvSpPr txBox="1"/>
            <p:nvPr/>
          </p:nvSpPr>
          <p:spPr>
            <a:xfrm>
              <a:off x="3798785" y="910051"/>
              <a:ext cx="34974" cy="6994"/>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00"/>
                <a:buFont typeface="Calibri"/>
                <a:buNone/>
                <a:tabLst/>
                <a:defRPr/>
              </a:pPr>
              <a:endParaRPr kumimoji="0" sz="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00" name="Google Shape;300;p36"/>
            <p:cNvSpPr/>
            <p:nvPr/>
          </p:nvSpPr>
          <p:spPr>
            <a:xfrm>
              <a:off x="442374" y="1172"/>
              <a:ext cx="3041253" cy="1824752"/>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1" name="Google Shape;301;p36"/>
            <p:cNvSpPr txBox="1"/>
            <p:nvPr/>
          </p:nvSpPr>
          <p:spPr>
            <a:xfrm>
              <a:off x="442374" y="1172"/>
              <a:ext cx="3041253" cy="1824752"/>
            </a:xfrm>
            <a:prstGeom prst="rect">
              <a:avLst/>
            </a:prstGeom>
            <a:noFill/>
            <a:ln>
              <a:noFill/>
            </a:ln>
          </p:spPr>
          <p:txBody>
            <a:bodyPr spcFirstLastPara="1" wrap="square" lIns="149000" tIns="156425" rIns="149000" bIns="156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GF Country COVID -19 monitoring tool has been developed to detect early risk of disruptions to Global Fund supported programs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2" name="Google Shape;302;p36"/>
            <p:cNvSpPr/>
            <p:nvPr/>
          </p:nvSpPr>
          <p:spPr>
            <a:xfrm>
              <a:off x="7222570" y="867828"/>
              <a:ext cx="668888" cy="91440"/>
            </a:xfrm>
            <a:custGeom>
              <a:avLst/>
              <a:gdLst/>
              <a:ahLst/>
              <a:cxnLst/>
              <a:rect l="l" t="t" r="r" b="b"/>
              <a:pathLst>
                <a:path w="120000" h="120000" extrusionOk="0">
                  <a:moveTo>
                    <a:pt x="0" y="60000"/>
                  </a:moveTo>
                  <a:lnTo>
                    <a:pt x="120000" y="60000"/>
                  </a:lnTo>
                </a:path>
              </a:pathLst>
            </a:custGeom>
            <a:noFill/>
            <a:ln w="9525" cap="flat" cmpd="sng">
              <a:solidFill>
                <a:schemeClr val="accent3"/>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3" name="Google Shape;303;p36"/>
            <p:cNvSpPr txBox="1"/>
            <p:nvPr/>
          </p:nvSpPr>
          <p:spPr>
            <a:xfrm>
              <a:off x="7539527" y="910051"/>
              <a:ext cx="34974" cy="6994"/>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00"/>
                <a:buFont typeface="Calibri"/>
                <a:buNone/>
                <a:tabLst/>
                <a:defRPr/>
              </a:pPr>
              <a:endParaRPr kumimoji="0" sz="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04" name="Google Shape;304;p36"/>
            <p:cNvSpPr/>
            <p:nvPr/>
          </p:nvSpPr>
          <p:spPr>
            <a:xfrm>
              <a:off x="4183116" y="1172"/>
              <a:ext cx="3041253" cy="1824752"/>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5" name="Google Shape;305;p36"/>
            <p:cNvSpPr txBox="1"/>
            <p:nvPr/>
          </p:nvSpPr>
          <p:spPr>
            <a:xfrm>
              <a:off x="4183116" y="1172"/>
              <a:ext cx="3041253" cy="1824752"/>
            </a:xfrm>
            <a:prstGeom prst="rect">
              <a:avLst/>
            </a:prstGeom>
            <a:noFill/>
            <a:ln>
              <a:noFill/>
            </a:ln>
          </p:spPr>
          <p:txBody>
            <a:bodyPr spcFirstLastPara="1" wrap="square" lIns="149000" tIns="156425" rIns="149000" bIns="156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tool is not meant to be a rigorous monitoring system; due to the challenging situation, data is not validated or cross-checked</a:t>
              </a:r>
              <a:b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06" name="Google Shape;306;p36"/>
            <p:cNvSpPr/>
            <p:nvPr/>
          </p:nvSpPr>
          <p:spPr>
            <a:xfrm>
              <a:off x="1963001" y="1824124"/>
              <a:ext cx="7481484" cy="668888"/>
            </a:xfrm>
            <a:custGeom>
              <a:avLst/>
              <a:gdLst/>
              <a:ahLst/>
              <a:cxnLst/>
              <a:rect l="l" t="t" r="r" b="b"/>
              <a:pathLst>
                <a:path w="120000" h="120000" extrusionOk="0">
                  <a:moveTo>
                    <a:pt x="120000" y="0"/>
                  </a:moveTo>
                  <a:lnTo>
                    <a:pt x="120000" y="63068"/>
                  </a:lnTo>
                  <a:lnTo>
                    <a:pt x="0" y="63068"/>
                  </a:lnTo>
                  <a:lnTo>
                    <a:pt x="0" y="120000"/>
                  </a:lnTo>
                </a:path>
              </a:pathLst>
            </a:custGeom>
            <a:noFill/>
            <a:ln w="9525" cap="flat" cmpd="sng">
              <a:solidFill>
                <a:schemeClr val="accent4"/>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7" name="Google Shape;307;p36"/>
            <p:cNvSpPr txBox="1"/>
            <p:nvPr/>
          </p:nvSpPr>
          <p:spPr>
            <a:xfrm>
              <a:off x="5515890" y="2155071"/>
              <a:ext cx="375705" cy="6994"/>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00"/>
                <a:buFont typeface="Calibri"/>
                <a:buNone/>
                <a:tabLst/>
                <a:defRPr/>
              </a:pPr>
              <a:endParaRPr kumimoji="0" sz="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08" name="Google Shape;308;p36"/>
            <p:cNvSpPr/>
            <p:nvPr/>
          </p:nvSpPr>
          <p:spPr>
            <a:xfrm>
              <a:off x="7923858" y="1172"/>
              <a:ext cx="3041253" cy="1824752"/>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09" name="Google Shape;309;p36"/>
            <p:cNvSpPr txBox="1"/>
            <p:nvPr/>
          </p:nvSpPr>
          <p:spPr>
            <a:xfrm>
              <a:off x="7923858" y="1172"/>
              <a:ext cx="3041253" cy="1824752"/>
            </a:xfrm>
            <a:prstGeom prst="rect">
              <a:avLst/>
            </a:prstGeom>
            <a:noFill/>
            <a:ln>
              <a:noFill/>
            </a:ln>
          </p:spPr>
          <p:txBody>
            <a:bodyPr spcFirstLastPara="1" wrap="square" lIns="149000" tIns="156425" rIns="149000" bIns="156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tool is administered to all Local Fund Agents (LFAs) through an on-line survey platform.  The(LFAs collect information through interviews with in-country stakeholders and CTs</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0" name="Google Shape;310;p36"/>
            <p:cNvSpPr/>
            <p:nvPr/>
          </p:nvSpPr>
          <p:spPr>
            <a:xfrm>
              <a:off x="3481828" y="3392069"/>
              <a:ext cx="66888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1" name="Google Shape;311;p36"/>
            <p:cNvSpPr txBox="1"/>
            <p:nvPr/>
          </p:nvSpPr>
          <p:spPr>
            <a:xfrm>
              <a:off x="3798785" y="3434291"/>
              <a:ext cx="34974" cy="6994"/>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00"/>
                <a:buFont typeface="Calibri"/>
                <a:buNone/>
                <a:tabLst/>
                <a:defRPr/>
              </a:pPr>
              <a:endParaRPr kumimoji="0" sz="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2" name="Google Shape;312;p36"/>
            <p:cNvSpPr/>
            <p:nvPr/>
          </p:nvSpPr>
          <p:spPr>
            <a:xfrm>
              <a:off x="442374" y="2525413"/>
              <a:ext cx="3041253" cy="1824752"/>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442374" y="2525413"/>
              <a:ext cx="3041253" cy="1824752"/>
            </a:xfrm>
            <a:prstGeom prst="rect">
              <a:avLst/>
            </a:prstGeom>
            <a:noFill/>
            <a:ln>
              <a:noFill/>
            </a:ln>
          </p:spPr>
          <p:txBody>
            <a:bodyPr spcFirstLastPara="1" wrap="square" lIns="149000" tIns="156425" rIns="149000" bIns="156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LFAs review and update survey responses every 2 weeks (as and when there are changes in the country situation)</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4" name="Google Shape;314;p36"/>
            <p:cNvSpPr/>
            <p:nvPr/>
          </p:nvSpPr>
          <p:spPr>
            <a:xfrm>
              <a:off x="4183116" y="2525413"/>
              <a:ext cx="3041253" cy="1824752"/>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5" name="Google Shape;315;p36"/>
            <p:cNvSpPr txBox="1"/>
            <p:nvPr/>
          </p:nvSpPr>
          <p:spPr>
            <a:xfrm>
              <a:off x="4183116" y="2525413"/>
              <a:ext cx="3041253" cy="1824752"/>
            </a:xfrm>
            <a:prstGeom prst="rect">
              <a:avLst/>
            </a:prstGeom>
            <a:noFill/>
            <a:ln>
              <a:noFill/>
            </a:ln>
          </p:spPr>
          <p:txBody>
            <a:bodyPr spcFirstLastPara="1" wrap="square" lIns="149000" tIns="156425" rIns="149000" bIns="156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 typeface="Calibri"/>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survey was launched on 24thApril 2020 and the first batch of survey results extracted on 6thMay with a response rate of 100% (survey entries received for 106 countries)  </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93683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838200" y="1679171"/>
            <a:ext cx="10515600" cy="4738254"/>
          </a:xfrm>
        </p:spPr>
        <p:txBody>
          <a:bodyPr>
            <a:normAutofit fontScale="92500" lnSpcReduction="20000"/>
          </a:bodyPr>
          <a:lstStyle/>
          <a:p>
            <a:endParaRPr lang="en-US" b="1" dirty="0"/>
          </a:p>
          <a:p>
            <a:r>
              <a:rPr lang="en-US" b="1" dirty="0"/>
              <a:t>Moderator</a:t>
            </a:r>
            <a:r>
              <a:rPr lang="en-US" dirty="0"/>
              <a:t>:  Steve Ollis, Senior Digital Health Advisor, </a:t>
            </a:r>
            <a:r>
              <a:rPr lang="en-US" dirty="0">
                <a:solidFill>
                  <a:srgbClr val="C00000"/>
                </a:solidFill>
              </a:rPr>
              <a:t>JSI.</a:t>
            </a:r>
          </a:p>
          <a:p>
            <a:endParaRPr lang="en-US" sz="1200" dirty="0"/>
          </a:p>
          <a:p>
            <a:r>
              <a:rPr lang="en-US" b="1" dirty="0"/>
              <a:t>Facilitators and Thought Leaders: </a:t>
            </a:r>
            <a:r>
              <a:rPr lang="en-US" dirty="0">
                <a:solidFill>
                  <a:srgbClr val="C00000"/>
                </a:solidFill>
              </a:rPr>
              <a:t>Co-Chairs of the Child Health Task Force’s Digital Health and Innovations Sub-group.</a:t>
            </a:r>
            <a:r>
              <a:rPr lang="en-US" dirty="0"/>
              <a:t>  </a:t>
            </a:r>
          </a:p>
          <a:p>
            <a:pPr marL="0" indent="0">
              <a:buNone/>
            </a:pPr>
            <a:endParaRPr lang="en-US" sz="1100" dirty="0"/>
          </a:p>
          <a:p>
            <a:pPr lvl="1"/>
            <a:r>
              <a:rPr lang="en-US" b="1" dirty="0"/>
              <a:t>Darlene Irby</a:t>
            </a:r>
            <a:r>
              <a:rPr lang="en-US" dirty="0"/>
              <a:t>, </a:t>
            </a:r>
            <a:r>
              <a:rPr lang="en-US" b="1" dirty="0"/>
              <a:t>Director of Digital Health and Health Information at Jhpiego</a:t>
            </a:r>
            <a:r>
              <a:rPr lang="en-US" dirty="0"/>
              <a:t> also serves as the Interim Senior Director of Data Science, Learning at Impact.  In addition, Darlene is the Senior Digital Health Advisor for MOMENTUM 2A.</a:t>
            </a:r>
          </a:p>
          <a:p>
            <a:pPr lvl="1"/>
            <a:endParaRPr lang="en-US" dirty="0"/>
          </a:p>
          <a:p>
            <a:pPr lvl="1"/>
            <a:r>
              <a:rPr lang="en-US" dirty="0"/>
              <a:t> </a:t>
            </a:r>
            <a:r>
              <a:rPr lang="en-US" b="1" dirty="0"/>
              <a:t>Jeanne Koepsell</a:t>
            </a:r>
            <a:r>
              <a:rPr lang="en-US" dirty="0"/>
              <a:t>, </a:t>
            </a:r>
            <a:r>
              <a:rPr lang="en-US" b="1" dirty="0"/>
              <a:t>Save the Children’s Community Case Management Advisor</a:t>
            </a:r>
            <a:r>
              <a:rPr lang="en-US" dirty="0"/>
              <a:t> is the point person for digital health and innovations and is currently the point person for Save the Children’s COVID-19 response.  She was instrumental in designing Save the Children’s digital health and innovations strategies, and has provided technical support for SC’s connected health projects as co-founder of SCI’s Connected Health Strategy Group.  Jeanne has been on the advisory council of the Global Digital Health Network since its inception.  </a:t>
            </a:r>
          </a:p>
          <a:p>
            <a:pPr marL="0" indent="0">
              <a:buNone/>
            </a:pPr>
            <a:endParaRPr lang="en-US" sz="4000" b="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200"/>
            <a:ext cx="12192000" cy="1172816"/>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5"/>
            <a:ext cx="11373677" cy="1219201"/>
          </a:xfrm>
        </p:spPr>
        <p:txBody>
          <a:bodyPr>
            <a:normAutofit/>
          </a:bodyPr>
          <a:lstStyle/>
          <a:p>
            <a:r>
              <a:rPr lang="en-US" sz="4800" b="1" dirty="0">
                <a:solidFill>
                  <a:schemeClr val="bg1"/>
                </a:solidFill>
              </a:rPr>
              <a:t>Presenters</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E75E5256-664B-2D4C-BCF9-9811E529B86D}"/>
              </a:ext>
            </a:extLst>
          </p:cNvPr>
          <p:cNvPicPr>
            <a:picLocks noChangeAspect="1"/>
          </p:cNvPicPr>
          <p:nvPr/>
        </p:nvPicPr>
        <p:blipFill>
          <a:blip r:embed="rId3"/>
          <a:stretch>
            <a:fillRect/>
          </a:stretch>
        </p:blipFill>
        <p:spPr>
          <a:xfrm>
            <a:off x="10233523" y="410816"/>
            <a:ext cx="1308517" cy="1219201"/>
          </a:xfrm>
          <a:prstGeom prst="rect">
            <a:avLst/>
          </a:prstGeom>
        </p:spPr>
      </p:pic>
    </p:spTree>
    <p:extLst>
      <p:ext uri="{BB962C8B-B14F-4D97-AF65-F5344CB8AC3E}">
        <p14:creationId xmlns:p14="http://schemas.microsoft.com/office/powerpoint/2010/main" val="390960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p:cNvSpPr/>
          <p:nvPr/>
        </p:nvSpPr>
        <p:spPr>
          <a:xfrm>
            <a:off x="327547" y="321731"/>
            <a:ext cx="4142096" cy="6213425"/>
          </a:xfrm>
          <a:prstGeom prst="rect">
            <a:avLst/>
          </a:prstGeom>
          <a:solidFill>
            <a:srgbClr val="4472C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21" name="Google Shape;321;p37"/>
          <p:cNvSpPr txBox="1">
            <a:spLocks noGrp="1"/>
          </p:cNvSpPr>
          <p:nvPr>
            <p:ph type="title"/>
          </p:nvPr>
        </p:nvSpPr>
        <p:spPr>
          <a:xfrm>
            <a:off x="524256" y="583616"/>
            <a:ext cx="3722141" cy="55205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US" dirty="0">
                <a:solidFill>
                  <a:srgbClr val="FFFFFF"/>
                </a:solidFill>
              </a:rPr>
              <a:t>Objectives of the Global Fund COVID 19 Country Monitoring</a:t>
            </a:r>
            <a:br>
              <a:rPr lang="en-US" dirty="0">
                <a:solidFill>
                  <a:srgbClr val="FFFFFF"/>
                </a:solidFill>
              </a:rPr>
            </a:br>
            <a:r>
              <a:rPr lang="en-US" dirty="0">
                <a:solidFill>
                  <a:srgbClr val="FFFFFF"/>
                </a:solidFill>
              </a:rPr>
              <a:t>Tool</a:t>
            </a:r>
            <a:endParaRPr dirty="0"/>
          </a:p>
        </p:txBody>
      </p:sp>
      <p:sp>
        <p:nvSpPr>
          <p:cNvPr id="322" name="Google Shape;322;p37"/>
          <p:cNvSpPr/>
          <p:nvPr/>
        </p:nvSpPr>
        <p:spPr>
          <a:xfrm>
            <a:off x="4629503" y="321732"/>
            <a:ext cx="7240765"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323" name="Google Shape;323;p37"/>
          <p:cNvGrpSpPr/>
          <p:nvPr/>
        </p:nvGrpSpPr>
        <p:grpSpPr>
          <a:xfrm>
            <a:off x="4933950" y="1172369"/>
            <a:ext cx="6594475" cy="4343399"/>
            <a:chOff x="0" y="588169"/>
            <a:chExt cx="6594475" cy="4343399"/>
          </a:xfrm>
        </p:grpSpPr>
        <p:sp>
          <p:nvSpPr>
            <p:cNvPr id="324" name="Google Shape;324;p37"/>
            <p:cNvSpPr/>
            <p:nvPr/>
          </p:nvSpPr>
          <p:spPr>
            <a:xfrm>
              <a:off x="0" y="588169"/>
              <a:ext cx="6594475" cy="1044809"/>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5" name="Google Shape;325;p37"/>
            <p:cNvSpPr txBox="1"/>
            <p:nvPr/>
          </p:nvSpPr>
          <p:spPr>
            <a:xfrm>
              <a:off x="51003" y="639172"/>
              <a:ext cx="6492469" cy="942803"/>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1900" b="0" i="0" u="none" strike="noStrike" kern="0" cap="none" spc="0" normalizeH="0" baseline="0" noProof="0" dirty="0">
                  <a:ln>
                    <a:noFill/>
                  </a:ln>
                  <a:solidFill>
                    <a:srgbClr val="FFFFFF"/>
                  </a:solidFill>
                  <a:effectLst/>
                  <a:uLnTx/>
                  <a:uFillTx/>
                  <a:latin typeface="Calibri"/>
                  <a:ea typeface="Calibri"/>
                  <a:cs typeface="Calibri"/>
                  <a:sym typeface="Calibri"/>
                </a:rPr>
                <a:t>Serve as an early warning system for the Global Fund to develop actions and to monitor service disruptions/interruptions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6" name="Google Shape;326;p37"/>
            <p:cNvSpPr/>
            <p:nvPr/>
          </p:nvSpPr>
          <p:spPr>
            <a:xfrm>
              <a:off x="0" y="1687699"/>
              <a:ext cx="6594475" cy="1044809"/>
            </a:xfrm>
            <a:prstGeom prst="roundRect">
              <a:avLst>
                <a:gd name="adj" fmla="val 16667"/>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7" name="Google Shape;327;p37"/>
            <p:cNvSpPr txBox="1"/>
            <p:nvPr/>
          </p:nvSpPr>
          <p:spPr>
            <a:xfrm>
              <a:off x="51003" y="1738702"/>
              <a:ext cx="6492469" cy="942803"/>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1900" b="0" i="0" u="none" strike="noStrike" kern="0" cap="none" spc="0" normalizeH="0" baseline="0" noProof="0" dirty="0">
                  <a:ln>
                    <a:noFill/>
                  </a:ln>
                  <a:solidFill>
                    <a:srgbClr val="FFFFFF"/>
                  </a:solidFill>
                  <a:effectLst/>
                  <a:uLnTx/>
                  <a:uFillTx/>
                  <a:latin typeface="Calibri"/>
                  <a:ea typeface="Calibri"/>
                  <a:cs typeface="Calibri"/>
                  <a:sym typeface="Calibri"/>
                </a:rPr>
                <a:t>Allow the Global Fund to compare trends over time and across countries regions, triangulating sources; with monitoring data from partners and other sources;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8" name="Google Shape;328;p37"/>
            <p:cNvSpPr/>
            <p:nvPr/>
          </p:nvSpPr>
          <p:spPr>
            <a:xfrm>
              <a:off x="0" y="2787229"/>
              <a:ext cx="6594475" cy="1044809"/>
            </a:xfrm>
            <a:prstGeom prst="roundRect">
              <a:avLst>
                <a:gd name="adj" fmla="val 16667"/>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9" name="Google Shape;329;p37"/>
            <p:cNvSpPr txBox="1"/>
            <p:nvPr/>
          </p:nvSpPr>
          <p:spPr>
            <a:xfrm>
              <a:off x="51003" y="2838232"/>
              <a:ext cx="6492469" cy="942803"/>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1900" b="0" i="0" u="none" strike="noStrike" kern="0" cap="none" spc="0" normalizeH="0" baseline="0" noProof="0" dirty="0">
                  <a:ln>
                    <a:noFill/>
                  </a:ln>
                  <a:solidFill>
                    <a:srgbClr val="FFFFFF"/>
                  </a:solidFill>
                  <a:effectLst/>
                  <a:uLnTx/>
                  <a:uFillTx/>
                  <a:latin typeface="Calibri"/>
                  <a:ea typeface="Calibri"/>
                  <a:cs typeface="Calibri"/>
                  <a:sym typeface="Calibri"/>
                </a:rPr>
                <a:t>Reduce the need for ad -hoc requests for information from country teams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0" name="Google Shape;330;p37"/>
            <p:cNvSpPr/>
            <p:nvPr/>
          </p:nvSpPr>
          <p:spPr>
            <a:xfrm>
              <a:off x="0" y="3886759"/>
              <a:ext cx="6594475" cy="1044809"/>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7"/>
            <p:cNvSpPr txBox="1"/>
            <p:nvPr/>
          </p:nvSpPr>
          <p:spPr>
            <a:xfrm>
              <a:off x="51003" y="3937762"/>
              <a:ext cx="6492469" cy="942803"/>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900"/>
                <a:buFont typeface="Calibri"/>
                <a:buNone/>
                <a:tabLst/>
                <a:defRPr/>
              </a:pPr>
              <a:r>
                <a:rPr kumimoji="0" lang="en-US" sz="1900" b="0" i="0" u="none" strike="noStrike" kern="0" cap="none" spc="0" normalizeH="0" baseline="0" noProof="0" dirty="0">
                  <a:ln>
                    <a:noFill/>
                  </a:ln>
                  <a:solidFill>
                    <a:srgbClr val="FFFFFF"/>
                  </a:solidFill>
                  <a:effectLst/>
                  <a:uLnTx/>
                  <a:uFillTx/>
                  <a:latin typeface="Calibri"/>
                  <a:ea typeface="Calibri"/>
                  <a:cs typeface="Calibri"/>
                  <a:sym typeface="Calibri"/>
                </a:rPr>
                <a:t>***Caveat: The tool identifies potential risks and disruptions to programs but is not meant be a rigorous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50943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35"/>
          <p:cNvSpPr/>
          <p:nvPr/>
        </p:nvSpPr>
        <p:spPr>
          <a:xfrm>
            <a:off x="0" y="0"/>
            <a:ext cx="7401919"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88" name="Google Shape;288;p35"/>
          <p:cNvSpPr/>
          <p:nvPr/>
        </p:nvSpPr>
        <p:spPr>
          <a:xfrm>
            <a:off x="0" y="1"/>
            <a:ext cx="7073733" cy="6858000"/>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89" name="Google Shape;289;p35"/>
          <p:cNvPicPr preferRelativeResize="0">
            <a:picLocks noGrp="1"/>
          </p:cNvPicPr>
          <p:nvPr>
            <p:ph type="body" idx="1"/>
          </p:nvPr>
        </p:nvPicPr>
        <p:blipFill rotWithShape="1">
          <a:blip r:embed="rId3">
            <a:alphaModFix/>
          </a:blip>
          <a:srcRect r="6519" b="2"/>
          <a:stretch/>
        </p:blipFill>
        <p:spPr>
          <a:xfrm>
            <a:off x="63777" y="1699652"/>
            <a:ext cx="6808802" cy="4623631"/>
          </a:xfrm>
          <a:prstGeom prst="rect">
            <a:avLst/>
          </a:prstGeom>
          <a:noFill/>
          <a:ln>
            <a:noFill/>
          </a:ln>
        </p:spPr>
      </p:pic>
      <p:sp>
        <p:nvSpPr>
          <p:cNvPr id="290" name="Google Shape;290;p35"/>
          <p:cNvSpPr/>
          <p:nvPr/>
        </p:nvSpPr>
        <p:spPr>
          <a:xfrm>
            <a:off x="7465696" y="1164934"/>
            <a:ext cx="4543424" cy="54339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For each disease, almost 25% of countries estimate high or very high impact of service disruption on GF programs;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Six month supply of key products at risk in approx. quarter of countries;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Over 50% of HMIS, LMIS and supply chains are currently experiencing No to Limited disruption;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However half of countries are facing partial to significant disruption to HIV and/or TB lab services</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For each disease, almost 25% of countries estimate high or very high impact of service disruption on GF programs;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Six month supply of key products at risk in approx. quarter of countries;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Over 50% of HMIS, LMIS and supply chains are currently experiencing No to Limited disruption;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However half of countries are facing partial to significant disruption to HIV and/or TB lab services</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60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Source: The Global Fund COVID 19 Country Monitoring Tool May 2020</a:t>
            </a:r>
          </a:p>
          <a:p>
            <a:pPr marL="0" marR="0" lvl="0" indent="0" algn="l" defTabSz="914400" rtl="0" eaLnBrk="1" fontAlgn="auto" latinLnBrk="0" hangingPunct="1">
              <a:lnSpc>
                <a:spcPct val="90000"/>
              </a:lnSpc>
              <a:spcBef>
                <a:spcPts val="600"/>
              </a:spcBef>
              <a:spcAft>
                <a:spcPts val="0"/>
              </a:spcAft>
              <a:buClr>
                <a:srgbClr val="000000"/>
              </a:buClr>
              <a:buSzPts val="1600"/>
              <a:buFont typeface="Arial"/>
              <a:buChar char="•"/>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00"/>
              </a:spcBef>
              <a:spcAft>
                <a:spcPts val="0"/>
              </a:spcAft>
              <a:buClr>
                <a:srgbClr val="000000"/>
              </a:buClr>
              <a:buSzTx/>
              <a:buFont typeface="Arial"/>
              <a:buNone/>
              <a:tabLst/>
              <a:defRPr/>
            </a:pPr>
            <a:br>
              <a:rPr kumimoji="0" lang="en-US" sz="9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57150" algn="l" defTabSz="914400" rtl="0" eaLnBrk="1" fontAlgn="auto" latinLnBrk="0" hangingPunct="1">
              <a:lnSpc>
                <a:spcPct val="90000"/>
              </a:lnSpc>
              <a:spcBef>
                <a:spcPts val="60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 name="Google Shape;295;p36">
            <a:extLst>
              <a:ext uri="{FF2B5EF4-FFF2-40B4-BE49-F238E27FC236}">
                <a16:creationId xmlns:a16="http://schemas.microsoft.com/office/drawing/2014/main" id="{482C6FEF-5292-4542-BCFF-0C78467518F0}"/>
              </a:ext>
            </a:extLst>
          </p:cNvPr>
          <p:cNvSpPr/>
          <p:nvPr/>
        </p:nvSpPr>
        <p:spPr>
          <a:xfrm>
            <a:off x="0" y="-10391"/>
            <a:ext cx="12192000" cy="1175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86" name="Google Shape;286;p35"/>
          <p:cNvSpPr txBox="1">
            <a:spLocks noGrp="1"/>
          </p:cNvSpPr>
          <p:nvPr>
            <p:ph type="title"/>
          </p:nvPr>
        </p:nvSpPr>
        <p:spPr>
          <a:xfrm>
            <a:off x="63777" y="103166"/>
            <a:ext cx="12064446" cy="10541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en-US" sz="3200" b="1" dirty="0">
                <a:solidFill>
                  <a:schemeClr val="bg1"/>
                </a:solidFill>
                <a:sym typeface="Calibri"/>
              </a:rPr>
              <a:t>What is the level of disruption to HIV, TB and Malaria services and in-country systems?</a:t>
            </a:r>
            <a:endParaRPr sz="3200" b="1" dirty="0">
              <a:solidFill>
                <a:schemeClr val="bg1"/>
              </a:solidFill>
            </a:endParaRPr>
          </a:p>
        </p:txBody>
      </p:sp>
    </p:spTree>
    <p:extLst>
      <p:ext uri="{BB962C8B-B14F-4D97-AF65-F5344CB8AC3E}">
        <p14:creationId xmlns:p14="http://schemas.microsoft.com/office/powerpoint/2010/main" val="602332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11" name="Google Shape;295;p36">
            <a:extLst>
              <a:ext uri="{FF2B5EF4-FFF2-40B4-BE49-F238E27FC236}">
                <a16:creationId xmlns:a16="http://schemas.microsoft.com/office/drawing/2014/main" id="{478C1DE4-9DD3-4F3F-8E59-6AAF1C200F58}"/>
              </a:ext>
            </a:extLst>
          </p:cNvPr>
          <p:cNvSpPr/>
          <p:nvPr/>
        </p:nvSpPr>
        <p:spPr>
          <a:xfrm>
            <a:off x="0" y="-10391"/>
            <a:ext cx="3276600" cy="686839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37" name="Google Shape;337;p38"/>
          <p:cNvSpPr txBox="1">
            <a:spLocks noGrp="1"/>
          </p:cNvSpPr>
          <p:nvPr>
            <p:ph type="title"/>
          </p:nvPr>
        </p:nvSpPr>
        <p:spPr>
          <a:xfrm>
            <a:off x="188626" y="958542"/>
            <a:ext cx="2889853" cy="416469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600" dirty="0">
                <a:solidFill>
                  <a:schemeClr val="bg1"/>
                </a:solidFill>
              </a:rPr>
              <a:t>The Global Fund COVID- 19 Country Monitoring Tool</a:t>
            </a:r>
            <a:br>
              <a:rPr lang="en-US" sz="3600" dirty="0">
                <a:solidFill>
                  <a:schemeClr val="bg1"/>
                </a:solidFill>
              </a:rPr>
            </a:br>
            <a:br>
              <a:rPr lang="en-US" sz="3600" dirty="0">
                <a:solidFill>
                  <a:schemeClr val="bg1"/>
                </a:solidFill>
              </a:rPr>
            </a:br>
            <a:r>
              <a:rPr lang="en-US" sz="3600" dirty="0">
                <a:solidFill>
                  <a:schemeClr val="bg1"/>
                </a:solidFill>
              </a:rPr>
              <a:t>Draft Survey Questions</a:t>
            </a:r>
            <a:endParaRPr dirty="0">
              <a:solidFill>
                <a:schemeClr val="bg1"/>
              </a:solidFill>
            </a:endParaRPr>
          </a:p>
        </p:txBody>
      </p:sp>
      <p:sp>
        <p:nvSpPr>
          <p:cNvPr id="344" name="Google Shape;344;p38"/>
          <p:cNvSpPr txBox="1">
            <a:spLocks noGrp="1"/>
          </p:cNvSpPr>
          <p:nvPr>
            <p:ph type="body" idx="1"/>
          </p:nvPr>
        </p:nvSpPr>
        <p:spPr>
          <a:xfrm>
            <a:off x="3459480" y="409903"/>
            <a:ext cx="8089052" cy="6253657"/>
          </a:xfrm>
          <a:prstGeom prst="rect">
            <a:avLst/>
          </a:prstGeom>
          <a:noFill/>
          <a:ln>
            <a:noFill/>
          </a:ln>
        </p:spPr>
        <p:txBody>
          <a:bodyPr spcFirstLastPara="1" wrap="square" lIns="91425" tIns="45700" rIns="91425" bIns="45700" anchor="ctr" anchorCtr="0">
            <a:noAutofit/>
          </a:bodyPr>
          <a:lstStyle/>
          <a:p>
            <a:pPr marL="0" indent="0">
              <a:spcBef>
                <a:spcPts val="0"/>
              </a:spcBef>
              <a:buSzPts val="1000"/>
              <a:buNone/>
            </a:pPr>
            <a:endParaRPr sz="1000" dirty="0">
              <a:latin typeface="Calibri"/>
              <a:ea typeface="Calibri"/>
              <a:cs typeface="Calibri"/>
              <a:sym typeface="Calibri"/>
            </a:endParaRPr>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 Is there a national COVID-19 response plan in place and is it costed?</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2.Has the government implemented any restrictions for travel, meetings or gatherings as a response to COVID-19?</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3.Can grant implementing and grantmaking stakeholders communicate, either in person or through remote working technologies, to make decisions?</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4.To what extent can the CCM (or equivalent body) still facilitate inclusive engagement with community actors and key populations in Global Fund processes?</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5.To what extent is it estimated that service delivery disruptions will affect implementation of Global Fund grant supported activities and achievement of planned results?</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6.Have there been any disruptions to HMIS and LMIS reporting?</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7.Does the country have an adequate 6-month national stock of key program products?</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8.Are there disruptions to the in-country supply chain systems?</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9.Are there any disruptions in the existing HIV and/or TB lab services due to COVID-19?</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10.Is the CCM (or equivalent body) facing any capacity constraints in relation to the development and submission of the Funding Request (FR)?</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11.When are the final Global Fund grant making document(s) expected to be submitted?</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12.(Optional) Please provide any other relevant information on potential risks and disruptions to GF related programs not mentioned above or anything else specific tot he grant or national situation.</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13.To what degree are LFA services and deliverables impacted by the COVID-19 pandemic?</a:t>
            </a:r>
            <a:endParaRPr sz="1600" dirty="0"/>
          </a:p>
          <a:p>
            <a:pPr marL="0" lvl="0" indent="0" algn="l" rtl="0">
              <a:lnSpc>
                <a:spcPct val="90000"/>
              </a:lnSpc>
              <a:spcBef>
                <a:spcPts val="1000"/>
              </a:spcBef>
              <a:spcAft>
                <a:spcPts val="0"/>
              </a:spcAft>
              <a:buClr>
                <a:schemeClr val="dk1"/>
              </a:buClr>
              <a:buSzPts val="1000"/>
              <a:buNone/>
            </a:pPr>
            <a:r>
              <a:rPr lang="en-US" sz="1600" dirty="0">
                <a:latin typeface="Calibri"/>
                <a:ea typeface="Calibri"/>
                <a:cs typeface="Calibri"/>
                <a:sym typeface="Calibri"/>
              </a:rPr>
              <a:t>14.What are the key barriers affecting the timely delivery of LFA services in your country?</a:t>
            </a:r>
            <a:br>
              <a:rPr lang="en-US" sz="1600" dirty="0">
                <a:latin typeface="Calibri"/>
                <a:ea typeface="Calibri"/>
                <a:cs typeface="Calibri"/>
                <a:sym typeface="Calibri"/>
              </a:rPr>
            </a:br>
            <a:endParaRPr sz="1600" dirty="0">
              <a:latin typeface="Calibri"/>
              <a:ea typeface="Calibri"/>
              <a:cs typeface="Calibri"/>
              <a:sym typeface="Calibri"/>
            </a:endParaRPr>
          </a:p>
          <a:p>
            <a:pPr marL="63500" indent="0">
              <a:buSzPts val="1000"/>
              <a:buNone/>
            </a:pPr>
            <a:endParaRPr sz="1000" dirty="0"/>
          </a:p>
        </p:txBody>
      </p:sp>
    </p:spTree>
    <p:extLst>
      <p:ext uri="{BB962C8B-B14F-4D97-AF65-F5344CB8AC3E}">
        <p14:creationId xmlns:p14="http://schemas.microsoft.com/office/powerpoint/2010/main" val="3860821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3" name="Text Placeholder 2">
            <a:extLst>
              <a:ext uri="{FF2B5EF4-FFF2-40B4-BE49-F238E27FC236}">
                <a16:creationId xmlns:a16="http://schemas.microsoft.com/office/drawing/2014/main" id="{C4DB5831-753B-4CD0-82F0-557FEE145A70}"/>
              </a:ext>
            </a:extLst>
          </p:cNvPr>
          <p:cNvSpPr>
            <a:spLocks noGrp="1"/>
          </p:cNvSpPr>
          <p:nvPr>
            <p:ph type="body" idx="1"/>
          </p:nvPr>
        </p:nvSpPr>
        <p:spPr>
          <a:xfrm>
            <a:off x="838200" y="1524000"/>
            <a:ext cx="10515600" cy="4652963"/>
          </a:xfrm>
        </p:spPr>
        <p:txBody>
          <a:bodyPr/>
          <a:lstStyle/>
          <a:p>
            <a:r>
              <a:rPr lang="en-US" dirty="0"/>
              <a:t>Reasons to use National HMIS, EMR, National Registries, DHIS2, Facility Assessments to capture COVID 19 disruption</a:t>
            </a:r>
          </a:p>
          <a:p>
            <a:pPr lvl="1"/>
            <a:r>
              <a:rPr lang="en-US" dirty="0"/>
              <a:t>Accessible</a:t>
            </a:r>
          </a:p>
          <a:p>
            <a:pPr lvl="2"/>
            <a:r>
              <a:rPr lang="en-US" dirty="0"/>
              <a:t>Health facilities (and sometimes also districts and other subnational areas) that have established RHIS can gather data quickly through queries. </a:t>
            </a:r>
          </a:p>
          <a:p>
            <a:pPr lvl="2"/>
            <a:r>
              <a:rPr lang="en-US" dirty="0"/>
              <a:t>Can be done remotely. </a:t>
            </a:r>
          </a:p>
          <a:p>
            <a:pPr lvl="2"/>
            <a:r>
              <a:rPr lang="en-US" dirty="0"/>
              <a:t>Possibility to  gather data on  a large number of facilities and disease areas.</a:t>
            </a:r>
          </a:p>
          <a:p>
            <a:pPr lvl="1"/>
            <a:r>
              <a:rPr lang="en-US" dirty="0"/>
              <a:t>Capacity Gaps</a:t>
            </a:r>
          </a:p>
          <a:p>
            <a:pPr lvl="2"/>
            <a:r>
              <a:rPr lang="en-US" dirty="0"/>
              <a:t>A cadre of staff already have expertise in using RHISs, eliminating need for training or development/creation of a new solution.</a:t>
            </a:r>
          </a:p>
          <a:p>
            <a:pPr lvl="1"/>
            <a:r>
              <a:rPr lang="en-US" dirty="0"/>
              <a:t>Dashboards </a:t>
            </a:r>
          </a:p>
          <a:p>
            <a:pPr lvl="2"/>
            <a:r>
              <a:rPr lang="en-US" dirty="0"/>
              <a:t>Basic visualization functionality makes basic analysis faster.</a:t>
            </a:r>
          </a:p>
          <a:p>
            <a:pPr marL="1028700" lvl="2" indent="0">
              <a:buNone/>
            </a:pPr>
            <a:endParaRPr lang="en-US" dirty="0"/>
          </a:p>
        </p:txBody>
      </p:sp>
      <p:sp>
        <p:nvSpPr>
          <p:cNvPr id="7" name="Rectangle 6">
            <a:extLst>
              <a:ext uri="{FF2B5EF4-FFF2-40B4-BE49-F238E27FC236}">
                <a16:creationId xmlns:a16="http://schemas.microsoft.com/office/drawing/2014/main" id="{F98E4016-61F0-4827-84D0-E755F050F41A}"/>
              </a:ext>
            </a:extLst>
          </p:cNvPr>
          <p:cNvSpPr/>
          <p:nvPr/>
        </p:nvSpPr>
        <p:spPr>
          <a:xfrm>
            <a:off x="0" y="375557"/>
            <a:ext cx="8168640" cy="707886"/>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 Routine Health Information Systems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FB790F56-AC07-43B5-BF25-ED91FF6E4A7B}"/>
              </a:ext>
            </a:extLst>
          </p:cNvPr>
          <p:cNvSpPr/>
          <p:nvPr/>
        </p:nvSpPr>
        <p:spPr>
          <a:xfrm>
            <a:off x="624840" y="6534993"/>
            <a:ext cx="1094232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E7E6E6">
                    <a:lumMod val="50000"/>
                  </a:srgbClr>
                </a:solidFill>
                <a:effectLst/>
                <a:uLnTx/>
                <a:uFillTx/>
                <a:latin typeface="Arial"/>
                <a:cs typeface="Arial"/>
                <a:sym typeface="Arial"/>
              </a:rPr>
              <a:t>Source: WHO Guidance for national and district planners and managers: analysis and use of health facility data, January 2019</a:t>
            </a:r>
          </a:p>
        </p:txBody>
      </p:sp>
    </p:spTree>
    <p:extLst>
      <p:ext uri="{BB962C8B-B14F-4D97-AF65-F5344CB8AC3E}">
        <p14:creationId xmlns:p14="http://schemas.microsoft.com/office/powerpoint/2010/main" val="3186248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title"/>
          </p:nvPr>
        </p:nvSpPr>
        <p:spPr>
          <a:xfrm>
            <a:off x="321962" y="6104394"/>
            <a:ext cx="5003800" cy="7078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br>
              <a:rPr lang="en-US" sz="2400" dirty="0"/>
            </a:br>
            <a:r>
              <a:rPr lang="en-US" sz="1100" dirty="0"/>
              <a:t>Period December 2019 – April 2020</a:t>
            </a:r>
            <a:endParaRPr dirty="0"/>
          </a:p>
        </p:txBody>
      </p:sp>
      <p:pic>
        <p:nvPicPr>
          <p:cNvPr id="243" name="Google Shape;243;p29"/>
          <p:cNvPicPr preferRelativeResize="0"/>
          <p:nvPr/>
        </p:nvPicPr>
        <p:blipFill rotWithShape="1">
          <a:blip r:embed="rId3">
            <a:alphaModFix/>
          </a:blip>
          <a:srcRect/>
          <a:stretch/>
        </p:blipFill>
        <p:spPr>
          <a:xfrm>
            <a:off x="361476" y="1722120"/>
            <a:ext cx="5029200" cy="4512068"/>
          </a:xfrm>
          <a:prstGeom prst="rect">
            <a:avLst/>
          </a:prstGeom>
          <a:noFill/>
          <a:ln>
            <a:noFill/>
          </a:ln>
        </p:spPr>
      </p:pic>
      <p:sp>
        <p:nvSpPr>
          <p:cNvPr id="4" name="Rectangle 3">
            <a:extLst>
              <a:ext uri="{FF2B5EF4-FFF2-40B4-BE49-F238E27FC236}">
                <a16:creationId xmlns:a16="http://schemas.microsoft.com/office/drawing/2014/main" id="{8A29F2B3-05B3-470A-B411-78531074C0C5}"/>
              </a:ext>
            </a:extLst>
          </p:cNvPr>
          <p:cNvSpPr/>
          <p:nvPr/>
        </p:nvSpPr>
        <p:spPr>
          <a:xfrm>
            <a:off x="0" y="375557"/>
            <a:ext cx="5547360" cy="707886"/>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 National DHIS2 example</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pic>
        <p:nvPicPr>
          <p:cNvPr id="5" name="Google Shape;249;p30">
            <a:extLst>
              <a:ext uri="{FF2B5EF4-FFF2-40B4-BE49-F238E27FC236}">
                <a16:creationId xmlns:a16="http://schemas.microsoft.com/office/drawing/2014/main" id="{07163584-2E51-40D4-9006-01DB63B6EB2B}"/>
              </a:ext>
            </a:extLst>
          </p:cNvPr>
          <p:cNvPicPr preferRelativeResize="0"/>
          <p:nvPr/>
        </p:nvPicPr>
        <p:blipFill rotWithShape="1">
          <a:blip r:embed="rId4">
            <a:alphaModFix/>
          </a:blip>
          <a:srcRect/>
          <a:stretch/>
        </p:blipFill>
        <p:spPr>
          <a:xfrm>
            <a:off x="6248400" y="1722120"/>
            <a:ext cx="5582124" cy="4512068"/>
          </a:xfrm>
          <a:prstGeom prst="rect">
            <a:avLst/>
          </a:prstGeom>
          <a:noFill/>
          <a:ln>
            <a:noFill/>
          </a:ln>
        </p:spPr>
      </p:pic>
      <p:sp>
        <p:nvSpPr>
          <p:cNvPr id="6" name="Google Shape;242;p29">
            <a:extLst>
              <a:ext uri="{FF2B5EF4-FFF2-40B4-BE49-F238E27FC236}">
                <a16:creationId xmlns:a16="http://schemas.microsoft.com/office/drawing/2014/main" id="{A773CBAA-A280-4792-9E6E-911B0BAE9F53}"/>
              </a:ext>
            </a:extLst>
          </p:cNvPr>
          <p:cNvSpPr txBox="1">
            <a:spLocks/>
          </p:cNvSpPr>
          <p:nvPr/>
        </p:nvSpPr>
        <p:spPr>
          <a:xfrm>
            <a:off x="6537562" y="6104394"/>
            <a:ext cx="5003800" cy="70788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800"/>
              <a:buFont typeface="Calibri"/>
              <a:buNone/>
              <a:tabLst/>
              <a:defRPr/>
            </a:pPr>
            <a:br>
              <a:rPr kumimoji="0" lang="en-US" sz="2400" b="0" i="0" u="none" strike="noStrike" kern="0" cap="none" spc="0" normalizeH="0" baseline="0" noProof="0" dirty="0">
                <a:ln>
                  <a:noFill/>
                </a:ln>
                <a:solidFill>
                  <a:srgbClr val="000000"/>
                </a:solidFill>
                <a:effectLst/>
                <a:uLnTx/>
                <a:uFillTx/>
                <a:latin typeface="Calibri"/>
                <a:cs typeface="Calibri"/>
                <a:sym typeface="Calibri"/>
              </a:rPr>
            </a:br>
            <a:r>
              <a:rPr kumimoji="0" lang="en-US" sz="1100" b="0" i="0" u="none" strike="noStrike" kern="0" cap="none" spc="0" normalizeH="0" baseline="0" noProof="0" dirty="0">
                <a:ln>
                  <a:noFill/>
                </a:ln>
                <a:solidFill>
                  <a:srgbClr val="000000"/>
                </a:solidFill>
                <a:effectLst/>
                <a:uLnTx/>
                <a:uFillTx/>
                <a:latin typeface="Calibri"/>
                <a:cs typeface="Calibri"/>
                <a:sym typeface="Calibri"/>
              </a:rPr>
              <a:t>Period December 2019 – April 2020</a:t>
            </a:r>
            <a:endParaRPr kumimoji="0" lang="en-US" sz="44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59839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ext Placeholder 2">
            <a:extLst>
              <a:ext uri="{FF2B5EF4-FFF2-40B4-BE49-F238E27FC236}">
                <a16:creationId xmlns:a16="http://schemas.microsoft.com/office/drawing/2014/main" id="{6D5B780A-DC90-4AAB-B8FC-48B5627BAEE3}"/>
              </a:ext>
            </a:extLst>
          </p:cNvPr>
          <p:cNvSpPr>
            <a:spLocks noGrp="1"/>
          </p:cNvSpPr>
          <p:nvPr>
            <p:ph type="body" idx="1"/>
          </p:nvPr>
        </p:nvSpPr>
        <p:spPr/>
        <p:txBody>
          <a:bodyPr/>
          <a:lstStyle/>
          <a:p>
            <a:r>
              <a:rPr lang="en-US" dirty="0"/>
              <a:t>Lack of understanding exactly where and who the COVID 19 pandemic will impact most </a:t>
            </a:r>
          </a:p>
          <a:p>
            <a:pPr lvl="1"/>
            <a:r>
              <a:rPr lang="en-US" dirty="0"/>
              <a:t>The types of people affected by  the pandemic ( age groups, sex)?</a:t>
            </a:r>
          </a:p>
          <a:p>
            <a:pPr lvl="1"/>
            <a:r>
              <a:rPr lang="en-US" dirty="0"/>
              <a:t>Where are they receiving their services ( age groups, sex)?</a:t>
            </a:r>
          </a:p>
          <a:p>
            <a:pPr lvl="1"/>
            <a:r>
              <a:rPr lang="en-US" dirty="0"/>
              <a:t>What services do they receive?</a:t>
            </a:r>
          </a:p>
          <a:p>
            <a:pPr lvl="1"/>
            <a:endParaRPr lang="en-US" dirty="0"/>
          </a:p>
          <a:p>
            <a:r>
              <a:rPr lang="en-US" dirty="0"/>
              <a:t>Rapidly changing pandemic without targeted data collection objectives leaves decision makers with a lot of unknowns to weigh</a:t>
            </a:r>
          </a:p>
          <a:p>
            <a:pPr lvl="1"/>
            <a:r>
              <a:rPr lang="en-US" dirty="0"/>
              <a:t>How and where to target support and resources</a:t>
            </a:r>
          </a:p>
          <a:p>
            <a:pPr lvl="1"/>
            <a:r>
              <a:rPr lang="en-US" dirty="0"/>
              <a:t>Strengthening performance</a:t>
            </a:r>
          </a:p>
          <a:p>
            <a:pPr lvl="1"/>
            <a:r>
              <a:rPr lang="en-US" dirty="0"/>
              <a:t>Focus on equity and  access</a:t>
            </a:r>
          </a:p>
          <a:p>
            <a:pPr marL="571500" lvl="1" indent="0">
              <a:buNone/>
            </a:pPr>
            <a:endParaRPr lang="en-US" dirty="0"/>
          </a:p>
        </p:txBody>
      </p:sp>
      <p:sp>
        <p:nvSpPr>
          <p:cNvPr id="7" name="Rectangle 6">
            <a:extLst>
              <a:ext uri="{FF2B5EF4-FFF2-40B4-BE49-F238E27FC236}">
                <a16:creationId xmlns:a16="http://schemas.microsoft.com/office/drawing/2014/main" id="{7E5493E2-1B2C-478B-9E40-FA14E71020F5}"/>
              </a:ext>
            </a:extLst>
          </p:cNvPr>
          <p:cNvSpPr/>
          <p:nvPr/>
        </p:nvSpPr>
        <p:spPr>
          <a:xfrm>
            <a:off x="0" y="375557"/>
            <a:ext cx="835152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Digital tools and platforms: Challenges in collection and quality</a:t>
            </a:r>
          </a:p>
        </p:txBody>
      </p:sp>
    </p:spTree>
    <p:extLst>
      <p:ext uri="{BB962C8B-B14F-4D97-AF65-F5344CB8AC3E}">
        <p14:creationId xmlns:p14="http://schemas.microsoft.com/office/powerpoint/2010/main" val="1585399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838200" y="2091790"/>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3600" dirty="0"/>
              <a:t>Service Disruption Indirect Data Implications</a:t>
            </a:r>
            <a:endParaRPr sz="3600" dirty="0"/>
          </a:p>
        </p:txBody>
      </p:sp>
      <p:grpSp>
        <p:nvGrpSpPr>
          <p:cNvPr id="186" name="Google Shape;186;p24"/>
          <p:cNvGrpSpPr/>
          <p:nvPr/>
        </p:nvGrpSpPr>
        <p:grpSpPr>
          <a:xfrm>
            <a:off x="1398000" y="3352774"/>
            <a:ext cx="9396000" cy="2817762"/>
            <a:chOff x="559800" y="766787"/>
            <a:chExt cx="9396000" cy="2817762"/>
          </a:xfrm>
        </p:grpSpPr>
        <p:sp>
          <p:nvSpPr>
            <p:cNvPr id="187" name="Google Shape;187;p24"/>
            <p:cNvSpPr/>
            <p:nvPr/>
          </p:nvSpPr>
          <p:spPr>
            <a:xfrm>
              <a:off x="1963800" y="766787"/>
              <a:ext cx="1512000" cy="1512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 name="Google Shape;188;p24"/>
            <p:cNvSpPr/>
            <p:nvPr/>
          </p:nvSpPr>
          <p:spPr>
            <a:xfrm>
              <a:off x="559800" y="2399951"/>
              <a:ext cx="4320000" cy="648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9" name="Google Shape;189;p24"/>
            <p:cNvSpPr txBox="1"/>
            <p:nvPr/>
          </p:nvSpPr>
          <p:spPr>
            <a:xfrm>
              <a:off x="559800" y="2399951"/>
              <a:ext cx="4320000" cy="648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600"/>
                <a:buFont typeface="Calibri"/>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Demand 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190;p24"/>
            <p:cNvSpPr/>
            <p:nvPr/>
          </p:nvSpPr>
          <p:spPr>
            <a:xfrm>
              <a:off x="559800" y="3104306"/>
              <a:ext cx="4320000" cy="48024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1" name="Google Shape;191;p24"/>
            <p:cNvSpPr txBox="1"/>
            <p:nvPr/>
          </p:nvSpPr>
          <p:spPr>
            <a:xfrm>
              <a:off x="559800" y="3104306"/>
              <a:ext cx="4320000" cy="480243"/>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700"/>
                <a:buFont typeface="Calibri"/>
                <a:buNone/>
                <a:tabLst/>
                <a:defRPr/>
              </a:pPr>
              <a:r>
                <a:rPr kumimoji="0" lang="en-US" sz="1700" b="0" i="0" u="none" strike="noStrike" kern="0" cap="none" spc="0" normalizeH="0" baseline="0" noProof="0" dirty="0">
                  <a:ln>
                    <a:noFill/>
                  </a:ln>
                  <a:solidFill>
                    <a:srgbClr val="000000"/>
                  </a:solidFill>
                  <a:effectLst/>
                  <a:uLnTx/>
                  <a:uFillTx/>
                  <a:latin typeface="Calibri"/>
                  <a:ea typeface="Calibri"/>
                  <a:cs typeface="Calibri"/>
                  <a:sym typeface="Calibri"/>
                </a:rPr>
                <a:t>Stigma, fear, mis- information, lockdowns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2" name="Google Shape;192;p24"/>
            <p:cNvSpPr/>
            <p:nvPr/>
          </p:nvSpPr>
          <p:spPr>
            <a:xfrm>
              <a:off x="7039800" y="766787"/>
              <a:ext cx="1512000" cy="1512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3" name="Google Shape;193;p24"/>
            <p:cNvSpPr/>
            <p:nvPr/>
          </p:nvSpPr>
          <p:spPr>
            <a:xfrm>
              <a:off x="5635800" y="2399951"/>
              <a:ext cx="4320000" cy="648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4" name="Google Shape;194;p24"/>
            <p:cNvSpPr txBox="1"/>
            <p:nvPr/>
          </p:nvSpPr>
          <p:spPr>
            <a:xfrm>
              <a:off x="5635800" y="2399951"/>
              <a:ext cx="4320000" cy="648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3600"/>
                <a:buFont typeface="Calibri"/>
                <a:buNone/>
                <a:tabLst/>
                <a:defRPr/>
              </a:pPr>
              <a:r>
                <a:rPr kumimoji="0" lang="en-US" sz="3600" b="1" i="0" u="none" strike="noStrike" kern="0" cap="none" spc="0" normalizeH="0" baseline="0" noProof="0" dirty="0">
                  <a:ln>
                    <a:noFill/>
                  </a:ln>
                  <a:solidFill>
                    <a:srgbClr val="000000"/>
                  </a:solidFill>
                  <a:effectLst/>
                  <a:uLnTx/>
                  <a:uFillTx/>
                  <a:latin typeface="Calibri"/>
                  <a:ea typeface="Calibri"/>
                  <a:cs typeface="Calibri"/>
                  <a:sym typeface="Calibri"/>
                </a:rPr>
                <a:t>Supply 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5" name="Google Shape;195;p24"/>
            <p:cNvSpPr/>
            <p:nvPr/>
          </p:nvSpPr>
          <p:spPr>
            <a:xfrm>
              <a:off x="5635800" y="3104306"/>
              <a:ext cx="4320000" cy="48024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196;p24"/>
            <p:cNvSpPr txBox="1"/>
            <p:nvPr/>
          </p:nvSpPr>
          <p:spPr>
            <a:xfrm>
              <a:off x="5635800" y="3104306"/>
              <a:ext cx="4320000" cy="480243"/>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700"/>
                <a:buFont typeface="Calibri"/>
                <a:buNone/>
                <a:tabLst/>
                <a:defRPr/>
              </a:pPr>
              <a:r>
                <a:rPr kumimoji="0" lang="en-US" sz="1700" b="0" i="0" u="none" strike="noStrike" kern="0" cap="none" spc="0" normalizeH="0" baseline="0" noProof="0" dirty="0">
                  <a:ln>
                    <a:noFill/>
                  </a:ln>
                  <a:solidFill>
                    <a:srgbClr val="000000"/>
                  </a:solidFill>
                  <a:effectLst/>
                  <a:uLnTx/>
                  <a:uFillTx/>
                  <a:latin typeface="Calibri"/>
                  <a:ea typeface="Calibri"/>
                  <a:cs typeface="Calibri"/>
                  <a:sym typeface="Calibri"/>
                </a:rPr>
                <a:t>Commodities, Stock outs , Health Workforce, paused or diverted services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5" name="Rectangle 14">
            <a:extLst>
              <a:ext uri="{FF2B5EF4-FFF2-40B4-BE49-F238E27FC236}">
                <a16:creationId xmlns:a16="http://schemas.microsoft.com/office/drawing/2014/main" id="{8BB50471-9E48-4BED-B51D-68053B8FA3E8}"/>
              </a:ext>
            </a:extLst>
          </p:cNvPr>
          <p:cNvSpPr/>
          <p:nvPr/>
        </p:nvSpPr>
        <p:spPr>
          <a:xfrm>
            <a:off x="0" y="375557"/>
            <a:ext cx="835152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Digital tools and platforms: Challenges in capturing indirect service disruption</a:t>
            </a:r>
          </a:p>
        </p:txBody>
      </p:sp>
    </p:spTree>
    <p:extLst>
      <p:ext uri="{BB962C8B-B14F-4D97-AF65-F5344CB8AC3E}">
        <p14:creationId xmlns:p14="http://schemas.microsoft.com/office/powerpoint/2010/main" val="2900453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ext Placeholder 2">
            <a:extLst>
              <a:ext uri="{FF2B5EF4-FFF2-40B4-BE49-F238E27FC236}">
                <a16:creationId xmlns:a16="http://schemas.microsoft.com/office/drawing/2014/main" id="{6D5B780A-DC90-4AAB-B8FC-48B5627BAEE3}"/>
              </a:ext>
            </a:extLst>
          </p:cNvPr>
          <p:cNvSpPr>
            <a:spLocks noGrp="1"/>
          </p:cNvSpPr>
          <p:nvPr>
            <p:ph type="body" idx="1"/>
          </p:nvPr>
        </p:nvSpPr>
        <p:spPr>
          <a:xfrm>
            <a:off x="838200" y="1825625"/>
            <a:ext cx="9540240" cy="4351338"/>
          </a:xfrm>
        </p:spPr>
        <p:txBody>
          <a:bodyPr/>
          <a:lstStyle/>
          <a:p>
            <a:r>
              <a:rPr lang="en-US" dirty="0"/>
              <a:t>Applying lessons learned from Ebola</a:t>
            </a:r>
          </a:p>
          <a:p>
            <a:r>
              <a:rPr lang="en-US" dirty="0"/>
              <a:t>Looking at trends and analysis from routine health information systems</a:t>
            </a:r>
          </a:p>
          <a:p>
            <a:r>
              <a:rPr lang="en-US" dirty="0"/>
              <a:t>Thinking ahead to address challenges with RHIS</a:t>
            </a:r>
          </a:p>
          <a:p>
            <a:r>
              <a:rPr lang="en-US" dirty="0"/>
              <a:t>Considering other tools</a:t>
            </a:r>
          </a:p>
          <a:p>
            <a:pPr lvl="1"/>
            <a:r>
              <a:rPr lang="en-US" dirty="0" err="1"/>
              <a:t>LiST</a:t>
            </a:r>
            <a:endParaRPr lang="en-US" dirty="0"/>
          </a:p>
          <a:p>
            <a:pPr lvl="1"/>
            <a:r>
              <a:rPr lang="en-US" dirty="0"/>
              <a:t>DHS</a:t>
            </a:r>
          </a:p>
          <a:p>
            <a:pPr lvl="1"/>
            <a:r>
              <a:rPr lang="en-US" dirty="0"/>
              <a:t>Qualitative/Context Surveys</a:t>
            </a:r>
          </a:p>
          <a:p>
            <a:pPr lvl="1"/>
            <a:endParaRPr lang="en-US" dirty="0"/>
          </a:p>
          <a:p>
            <a:pPr lvl="1"/>
            <a:endParaRPr lang="en-US" dirty="0"/>
          </a:p>
        </p:txBody>
      </p:sp>
      <p:sp>
        <p:nvSpPr>
          <p:cNvPr id="7" name="Rectangle 6">
            <a:extLst>
              <a:ext uri="{FF2B5EF4-FFF2-40B4-BE49-F238E27FC236}">
                <a16:creationId xmlns:a16="http://schemas.microsoft.com/office/drawing/2014/main" id="{7E5493E2-1B2C-478B-9E40-FA14E71020F5}"/>
              </a:ext>
            </a:extLst>
          </p:cNvPr>
          <p:cNvSpPr/>
          <p:nvPr/>
        </p:nvSpPr>
        <p:spPr>
          <a:xfrm>
            <a:off x="0" y="375557"/>
            <a:ext cx="835152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Digital tools and platforms: supporting mitigating effects of digital health</a:t>
            </a:r>
          </a:p>
        </p:txBody>
      </p:sp>
    </p:spTree>
    <p:extLst>
      <p:ext uri="{BB962C8B-B14F-4D97-AF65-F5344CB8AC3E}">
        <p14:creationId xmlns:p14="http://schemas.microsoft.com/office/powerpoint/2010/main" val="184700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838200" y="194466"/>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br>
              <a:rPr lang="en-US" dirty="0"/>
            </a:br>
            <a:r>
              <a:rPr lang="en-US" dirty="0"/>
              <a:t>The Case for Digital Health</a:t>
            </a:r>
            <a:br>
              <a:rPr lang="en-US" dirty="0"/>
            </a:br>
            <a:endParaRPr dirty="0"/>
          </a:p>
        </p:txBody>
      </p:sp>
      <p:sp>
        <p:nvSpPr>
          <p:cNvPr id="202" name="Google Shape;202;p25"/>
          <p:cNvSpPr txBox="1">
            <a:spLocks noGrp="1"/>
          </p:cNvSpPr>
          <p:nvPr>
            <p:ph type="body" idx="1"/>
          </p:nvPr>
        </p:nvSpPr>
        <p:spPr>
          <a:xfrm>
            <a:off x="1997697" y="2803261"/>
            <a:ext cx="3591000" cy="3197491"/>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203" name="Google Shape;203;p25"/>
          <p:cNvPicPr preferRelativeResize="0"/>
          <p:nvPr/>
        </p:nvPicPr>
        <p:blipFill rotWithShape="1">
          <a:blip r:embed="rId3">
            <a:alphaModFix/>
          </a:blip>
          <a:srcRect/>
          <a:stretch/>
        </p:blipFill>
        <p:spPr>
          <a:xfrm>
            <a:off x="6096000" y="1440873"/>
            <a:ext cx="4572270" cy="4904509"/>
          </a:xfrm>
          <a:prstGeom prst="rect">
            <a:avLst/>
          </a:prstGeom>
          <a:noFill/>
          <a:ln>
            <a:noFill/>
          </a:ln>
        </p:spPr>
      </p:pic>
      <p:sp>
        <p:nvSpPr>
          <p:cNvPr id="204" name="Google Shape;204;p25"/>
          <p:cNvSpPr/>
          <p:nvPr/>
        </p:nvSpPr>
        <p:spPr>
          <a:xfrm>
            <a:off x="333955" y="1720840"/>
            <a:ext cx="5176299" cy="424731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Lessons learned from the Ebola Outbreak in 2014, “there was an unclear and asynchronous picture of the disease’s spread - a “fog of information” impeded the response.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Given the importance of information to the response, recommendations focus on data and digital technologies</a:t>
            </a: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Utilize existing digital health information systems at the facility and national levels to monitor the provision and utilization of essential health services and health workforce capacity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Calibri"/>
                <a:ea typeface="Calibri"/>
                <a:cs typeface="Calibri"/>
                <a:sym typeface="Calibri"/>
              </a:rPr>
              <a:t>Source: Considerations for USAID Mission Staff for Programmatic COVID-19 Preparedness and Response: USAID Digital Response April 2020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8207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grpSp>
        <p:nvGrpSpPr>
          <p:cNvPr id="235" name="Google Shape;235;p28"/>
          <p:cNvGrpSpPr/>
          <p:nvPr/>
        </p:nvGrpSpPr>
        <p:grpSpPr>
          <a:xfrm>
            <a:off x="7457374" y="2791730"/>
            <a:ext cx="4355969" cy="1765030"/>
            <a:chOff x="0" y="0"/>
            <a:chExt cx="5257800" cy="1597061"/>
          </a:xfrm>
        </p:grpSpPr>
        <p:sp>
          <p:nvSpPr>
            <p:cNvPr id="236" name="Google Shape;236;p28"/>
            <p:cNvSpPr/>
            <p:nvPr/>
          </p:nvSpPr>
          <p:spPr>
            <a:xfrm>
              <a:off x="0" y="0"/>
              <a:ext cx="5257800" cy="1597061"/>
            </a:xfrm>
            <a:prstGeom prst="roundRect">
              <a:avLst>
                <a:gd name="adj" fmla="val 16667"/>
              </a:avLst>
            </a:prstGeom>
            <a:solidFill>
              <a:srgbClr val="F4B08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237;p28"/>
            <p:cNvSpPr txBox="1"/>
            <p:nvPr/>
          </p:nvSpPr>
          <p:spPr>
            <a:xfrm>
              <a:off x="77962" y="77962"/>
              <a:ext cx="5101876" cy="1441137"/>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dirty="0">
                  <a:ln>
                    <a:noFill/>
                  </a:ln>
                  <a:solidFill>
                    <a:srgbClr val="FFFFFF"/>
                  </a:solidFill>
                  <a:effectLst/>
                  <a:uLnTx/>
                  <a:uFillTx/>
                  <a:latin typeface="Calibri"/>
                  <a:ea typeface="Calibri"/>
                  <a:cs typeface="Calibri"/>
                  <a:sym typeface="Calibri"/>
                </a:rPr>
                <a:t>National HMIS, EMR, National Registries, DHIS2, Facility Assessment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03E5C263-A704-455A-ADC1-AFD23780524B}"/>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Routine Health Information Systems: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Opportunities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7D7E3B8D-73B5-4D5B-8218-711754005131}"/>
              </a:ext>
            </a:extLst>
          </p:cNvPr>
          <p:cNvSpPr/>
          <p:nvPr/>
        </p:nvSpPr>
        <p:spPr>
          <a:xfrm>
            <a:off x="640080" y="2122736"/>
            <a:ext cx="6096000" cy="36317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Looking at Basic Trends and Analyses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can help planners and managers to identify:</a:t>
            </a:r>
          </a:p>
          <a:p>
            <a:pPr marL="342900" marR="0" lvl="0" indent="-34290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whether the occurrence of a disease/health condition is changing over time and whether health service performance is improving over time</a:t>
            </a:r>
          </a:p>
          <a:p>
            <a:pPr marL="342900" marR="0" lvl="0" indent="-34290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places where particular disease/health conditions occur and where programs or interventions are most or less effective</a:t>
            </a:r>
          </a:p>
          <a:p>
            <a:pPr marL="342900" marR="0" lvl="0" indent="-34290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types of people affected by health conditions or receiving the services (sex, age groups)</a:t>
            </a:r>
          </a:p>
        </p:txBody>
      </p:sp>
    </p:spTree>
    <p:extLst>
      <p:ext uri="{BB962C8B-B14F-4D97-AF65-F5344CB8AC3E}">
        <p14:creationId xmlns:p14="http://schemas.microsoft.com/office/powerpoint/2010/main" val="349166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838200" y="1679171"/>
            <a:ext cx="10515600" cy="4738254"/>
          </a:xfrm>
        </p:spPr>
        <p:txBody>
          <a:bodyPr>
            <a:normAutofit fontScale="92500" lnSpcReduction="10000"/>
          </a:bodyPr>
          <a:lstStyle/>
          <a:p>
            <a:pPr marL="0" indent="0" fontAlgn="base">
              <a:buNone/>
            </a:pPr>
            <a:endParaRPr lang="en-US" sz="900" dirty="0"/>
          </a:p>
          <a:p>
            <a:pPr marL="0" indent="0" fontAlgn="base">
              <a:buNone/>
            </a:pPr>
            <a:r>
              <a:rPr lang="en-US" dirty="0"/>
              <a:t>The co-chairs of the </a:t>
            </a:r>
            <a:r>
              <a:rPr lang="en-US" b="1" u="sng" dirty="0"/>
              <a:t>Digital Health &amp; Innovations Subgroup</a:t>
            </a:r>
            <a:r>
              <a:rPr lang="en-US" b="1" dirty="0"/>
              <a:t> </a:t>
            </a:r>
            <a:r>
              <a:rPr lang="en-US" dirty="0"/>
              <a:t>will focus on </a:t>
            </a:r>
            <a:r>
              <a:rPr lang="en-US" b="1" dirty="0">
                <a:solidFill>
                  <a:srgbClr val="C00000"/>
                </a:solidFill>
              </a:rPr>
              <a:t>quality of care and service disruption during COVID-19,</a:t>
            </a:r>
            <a:r>
              <a:rPr lang="en-US" dirty="0"/>
              <a:t>including:</a:t>
            </a:r>
          </a:p>
          <a:p>
            <a:pPr marL="0" indent="0" fontAlgn="base">
              <a:buNone/>
            </a:pPr>
            <a:endParaRPr lang="en-US" sz="900" dirty="0"/>
          </a:p>
          <a:p>
            <a:pPr lvl="1" fontAlgn="base"/>
            <a:r>
              <a:rPr lang="en-US" dirty="0"/>
              <a:t>Determining how to </a:t>
            </a:r>
            <a:r>
              <a:rPr lang="en-US" b="1" dirty="0">
                <a:solidFill>
                  <a:srgbClr val="C00000"/>
                </a:solidFill>
              </a:rPr>
              <a:t>ensure an optimal level of quality of care</a:t>
            </a:r>
            <a:r>
              <a:rPr lang="en-US" dirty="0"/>
              <a:t> during COVID-19 by incorporating digital methodologies into the health system for both short and long-term.</a:t>
            </a:r>
          </a:p>
          <a:p>
            <a:pPr lvl="1" fontAlgn="base"/>
            <a:r>
              <a:rPr lang="en-US" b="1" dirty="0">
                <a:solidFill>
                  <a:srgbClr val="C00000"/>
                </a:solidFill>
              </a:rPr>
              <a:t>Presenting challenges to quality of care,</a:t>
            </a:r>
            <a:r>
              <a:rPr lang="en-US" dirty="0"/>
              <a:t> including responses to those challenges.</a:t>
            </a:r>
          </a:p>
          <a:p>
            <a:pPr lvl="1" fontAlgn="base"/>
            <a:r>
              <a:rPr lang="en-US" dirty="0"/>
              <a:t>Identifying how to </a:t>
            </a:r>
            <a:r>
              <a:rPr lang="en-US" b="1" dirty="0">
                <a:solidFill>
                  <a:srgbClr val="C00000"/>
                </a:solidFill>
              </a:rPr>
              <a:t>ensure that quality of service remains high,</a:t>
            </a:r>
            <a:r>
              <a:rPr lang="en-US" dirty="0">
                <a:solidFill>
                  <a:srgbClr val="C00000"/>
                </a:solidFill>
              </a:rPr>
              <a:t> </a:t>
            </a:r>
            <a:r>
              <a:rPr lang="en-US" dirty="0"/>
              <a:t>even as opportunities for supervision and other in-person connection with the health services are eliminated. </a:t>
            </a:r>
          </a:p>
          <a:p>
            <a:pPr lvl="1" fontAlgn="base"/>
            <a:r>
              <a:rPr lang="en-US" dirty="0"/>
              <a:t>Presenting </a:t>
            </a:r>
            <a:r>
              <a:rPr lang="en-US" b="1" dirty="0">
                <a:solidFill>
                  <a:srgbClr val="C00000"/>
                </a:solidFill>
              </a:rPr>
              <a:t>examples and tools from organizations of service disruption data,</a:t>
            </a:r>
            <a:r>
              <a:rPr lang="en-US" b="1" dirty="0"/>
              <a:t> </a:t>
            </a:r>
            <a:r>
              <a:rPr lang="en-US" dirty="0"/>
              <a:t>and discuss the bottle necks and challenges with service disruption data collection and data quality during COVID-19.</a:t>
            </a:r>
          </a:p>
          <a:p>
            <a:pPr lvl="1" fontAlgn="base"/>
            <a:r>
              <a:rPr lang="en-US" dirty="0"/>
              <a:t>Considering </a:t>
            </a:r>
            <a:r>
              <a:rPr lang="en-US" b="1" dirty="0">
                <a:solidFill>
                  <a:srgbClr val="C00000"/>
                </a:solidFill>
              </a:rPr>
              <a:t>how partners are mitigating the effects of service disruption, using digital health.</a:t>
            </a:r>
            <a:endParaRPr lang="en-US" dirty="0">
              <a:solidFill>
                <a:srgbClr val="C00000"/>
              </a:solidFill>
            </a:endParaRPr>
          </a:p>
          <a:p>
            <a:pPr marL="0" indent="0">
              <a:buNone/>
            </a:pPr>
            <a:endParaRPr lang="en-US" sz="4000" b="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0" y="457200"/>
            <a:ext cx="12192000" cy="1172816"/>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5"/>
            <a:ext cx="11373677" cy="1219201"/>
          </a:xfrm>
        </p:spPr>
        <p:txBody>
          <a:bodyPr>
            <a:normAutofit/>
          </a:bodyPr>
          <a:lstStyle/>
          <a:p>
            <a:r>
              <a:rPr lang="en-US" sz="4800" b="1" dirty="0">
                <a:solidFill>
                  <a:schemeClr val="bg1"/>
                </a:solidFill>
              </a:rPr>
              <a:t>The Objectives of the Call</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E75E5256-664B-2D4C-BCF9-9811E529B86D}"/>
              </a:ext>
            </a:extLst>
          </p:cNvPr>
          <p:cNvPicPr>
            <a:picLocks noChangeAspect="1"/>
          </p:cNvPicPr>
          <p:nvPr/>
        </p:nvPicPr>
        <p:blipFill>
          <a:blip r:embed="rId3"/>
          <a:stretch>
            <a:fillRect/>
          </a:stretch>
        </p:blipFill>
        <p:spPr>
          <a:xfrm>
            <a:off x="10250149" y="410816"/>
            <a:ext cx="1308517" cy="1268356"/>
          </a:xfrm>
          <a:prstGeom prst="rect">
            <a:avLst/>
          </a:prstGeom>
        </p:spPr>
      </p:pic>
    </p:spTree>
    <p:extLst>
      <p:ext uri="{BB962C8B-B14F-4D97-AF65-F5344CB8AC3E}">
        <p14:creationId xmlns:p14="http://schemas.microsoft.com/office/powerpoint/2010/main" val="2530367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519545" y="2225040"/>
            <a:ext cx="6353695" cy="42574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br>
              <a:rPr lang="en-US" sz="2400" dirty="0"/>
            </a:br>
            <a:br>
              <a:rPr lang="en-US" sz="2400" dirty="0"/>
            </a:br>
            <a:br>
              <a:rPr lang="en-US" sz="2400" dirty="0"/>
            </a:br>
            <a:r>
              <a:rPr lang="en-US" sz="2000" dirty="0"/>
              <a:t>An updated national </a:t>
            </a:r>
            <a:r>
              <a:rPr lang="en-US" sz="2000" b="1" dirty="0"/>
              <a:t>Master Facility List </a:t>
            </a:r>
            <a:r>
              <a:rPr lang="en-US" sz="2000" dirty="0"/>
              <a:t>should ideally provide a list of all health facilities (by type and ownership) in the country. </a:t>
            </a:r>
            <a:br>
              <a:rPr lang="en-US" sz="2000" dirty="0"/>
            </a:br>
            <a:br>
              <a:rPr lang="en-US" sz="2000" dirty="0"/>
            </a:br>
            <a:r>
              <a:rPr lang="en-US" sz="2000" dirty="0"/>
              <a:t>RHIS analyses should state clearly </a:t>
            </a:r>
            <a:r>
              <a:rPr lang="en-US" sz="2000" b="1" dirty="0"/>
              <a:t>which providers are included</a:t>
            </a:r>
            <a:r>
              <a:rPr lang="en-US" sz="2000" dirty="0"/>
              <a:t> and should also provide an indication of the number/proportion of facilities (with their ownership) that are not included. </a:t>
            </a:r>
            <a:br>
              <a:rPr lang="en-US" sz="2000" dirty="0"/>
            </a:br>
            <a:br>
              <a:rPr lang="en-US" sz="2000" dirty="0"/>
            </a:br>
            <a:r>
              <a:rPr lang="en-US" sz="2000" dirty="0"/>
              <a:t>Information on the </a:t>
            </a:r>
            <a:r>
              <a:rPr lang="en-US" sz="2000" b="1" dirty="0"/>
              <a:t>completeness of reporting from RHIS facilities</a:t>
            </a:r>
            <a:r>
              <a:rPr lang="en-US" sz="2000" dirty="0"/>
              <a:t> is also essential for interpretation of the data</a:t>
            </a:r>
            <a:br>
              <a:rPr lang="en-US" sz="2000" dirty="0"/>
            </a:br>
            <a:br>
              <a:rPr lang="en-US" sz="2000" dirty="0"/>
            </a:br>
            <a:r>
              <a:rPr lang="en-US" sz="2000" dirty="0"/>
              <a:t>Furthermore, facility data provide information only on those people who use the facilities. </a:t>
            </a:r>
            <a:br>
              <a:rPr lang="en-US" sz="2000" dirty="0"/>
            </a:br>
            <a:br>
              <a:rPr lang="en-US" sz="4800" dirty="0"/>
            </a:br>
            <a:endParaRPr sz="4800" dirty="0"/>
          </a:p>
        </p:txBody>
      </p:sp>
      <p:grpSp>
        <p:nvGrpSpPr>
          <p:cNvPr id="235" name="Google Shape;235;p28"/>
          <p:cNvGrpSpPr/>
          <p:nvPr/>
        </p:nvGrpSpPr>
        <p:grpSpPr>
          <a:xfrm>
            <a:off x="7457374" y="2791730"/>
            <a:ext cx="4355969" cy="1765030"/>
            <a:chOff x="0" y="0"/>
            <a:chExt cx="5257800" cy="1597061"/>
          </a:xfrm>
        </p:grpSpPr>
        <p:sp>
          <p:nvSpPr>
            <p:cNvPr id="236" name="Google Shape;236;p28"/>
            <p:cNvSpPr/>
            <p:nvPr/>
          </p:nvSpPr>
          <p:spPr>
            <a:xfrm>
              <a:off x="0" y="0"/>
              <a:ext cx="5257800" cy="1597061"/>
            </a:xfrm>
            <a:prstGeom prst="roundRect">
              <a:avLst>
                <a:gd name="adj" fmla="val 16667"/>
              </a:avLst>
            </a:prstGeom>
            <a:solidFill>
              <a:srgbClr val="F4B081"/>
            </a:solidFill>
            <a:ln w="9525"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237;p28"/>
            <p:cNvSpPr txBox="1"/>
            <p:nvPr/>
          </p:nvSpPr>
          <p:spPr>
            <a:xfrm>
              <a:off x="77962" y="77962"/>
              <a:ext cx="5101876" cy="1441137"/>
            </a:xfrm>
            <a:prstGeom prst="rect">
              <a:avLst/>
            </a:prstGeom>
            <a:noFill/>
            <a:ln>
              <a:noFill/>
            </a:ln>
          </p:spPr>
          <p:txBody>
            <a:bodyPr spcFirstLastPara="1" wrap="square" lIns="95250" tIns="95250" rIns="95250" bIns="9525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dirty="0">
                  <a:ln>
                    <a:noFill/>
                  </a:ln>
                  <a:solidFill>
                    <a:srgbClr val="FFFFFF"/>
                  </a:solidFill>
                  <a:effectLst/>
                  <a:uLnTx/>
                  <a:uFillTx/>
                  <a:latin typeface="Calibri"/>
                  <a:ea typeface="Calibri"/>
                  <a:cs typeface="Calibri"/>
                  <a:sym typeface="Calibri"/>
                </a:rPr>
                <a:t>National HMIS, EMR, National Registries, DHIS2, Facility Assessment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03E5C263-A704-455A-ADC1-AFD23780524B}"/>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Routine Health Information Systems: key data considerations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5575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32"/>
          <p:cNvSpPr txBox="1">
            <a:spLocks noGrp="1"/>
          </p:cNvSpPr>
          <p:nvPr>
            <p:ph type="title"/>
          </p:nvPr>
        </p:nvSpPr>
        <p:spPr>
          <a:xfrm>
            <a:off x="518160" y="1905000"/>
            <a:ext cx="11018057" cy="4813852"/>
          </a:xfrm>
          <a:prstGeom prst="rect">
            <a:avLst/>
          </a:prstGeom>
          <a:noFill/>
          <a:ln>
            <a:noFill/>
          </a:ln>
        </p:spPr>
        <p:txBody>
          <a:bodyPr spcFirstLastPara="1" wrap="square" lIns="91425" tIns="45700" rIns="91425" bIns="45700" anchor="ctr" anchorCtr="0">
            <a:noAutofit/>
          </a:bodyPr>
          <a:lstStyle/>
          <a:p>
            <a:pPr lvl="0" algn="l" rtl="0">
              <a:lnSpc>
                <a:spcPct val="90000"/>
              </a:lnSpc>
              <a:spcBef>
                <a:spcPts val="0"/>
              </a:spcBef>
              <a:spcAft>
                <a:spcPts val="0"/>
              </a:spcAft>
              <a:buClr>
                <a:schemeClr val="dk1"/>
              </a:buClr>
              <a:buSzPts val="1000"/>
            </a:pPr>
            <a:r>
              <a:rPr lang="en-US" sz="2000" b="1" dirty="0"/>
              <a:t>Data Reliability/ Completeness</a:t>
            </a:r>
            <a:br>
              <a:rPr lang="en-US" sz="2000" b="1" dirty="0"/>
            </a:br>
            <a:r>
              <a:rPr lang="en-US" sz="1800" dirty="0"/>
              <a:t>Health facilities (and sometimes also districts and other subnational areas) often do not have reliable catchment population data and data may be incomplete or not update, may reflect only aggregate data that is updated quarterly.</a:t>
            </a:r>
            <a:br>
              <a:rPr lang="en-US" sz="2000" dirty="0"/>
            </a:br>
            <a:br>
              <a:rPr lang="en-US" sz="2000" dirty="0"/>
            </a:br>
            <a:r>
              <a:rPr lang="en-US" sz="2000" b="1" dirty="0"/>
              <a:t>Indicators ( Denominators/Numerators) </a:t>
            </a:r>
            <a:br>
              <a:rPr lang="en-US" sz="2000" dirty="0"/>
            </a:br>
            <a:r>
              <a:rPr lang="en-US" sz="1800" dirty="0"/>
              <a:t>For indicators that need population denominators, e.g. coverage indicators, it is difficult to produce meaningful information.( In this case, it may be more useful to present numerator trends than to calculate the indicators )</a:t>
            </a:r>
            <a:br>
              <a:rPr lang="en-US" sz="2000" dirty="0"/>
            </a:br>
            <a:br>
              <a:rPr lang="en-US" sz="2000" dirty="0"/>
            </a:br>
            <a:r>
              <a:rPr lang="en-US" sz="2000" b="1" dirty="0"/>
              <a:t>Gaps in data </a:t>
            </a:r>
            <a:br>
              <a:rPr lang="en-US" sz="2000" dirty="0"/>
            </a:br>
            <a:r>
              <a:rPr lang="en-US" sz="1800" dirty="0"/>
              <a:t>How representative are RHIS data of health services in a country? National RHIS data represent only those facilities that report into the RHIS. In some countries, all health facilities are required to report into the national RHIS. In other countries, only Ministry of Health (MOH) facilities are part of the system.</a:t>
            </a:r>
            <a:br>
              <a:rPr lang="en-US" sz="2000" dirty="0"/>
            </a:br>
            <a:r>
              <a:rPr lang="en-US" sz="2000" dirty="0"/>
              <a:t> </a:t>
            </a:r>
            <a:br>
              <a:rPr lang="en-US" sz="2000" b="1" dirty="0"/>
            </a:br>
            <a:r>
              <a:rPr lang="en-US" sz="2000" b="1" dirty="0"/>
              <a:t>Private Sector Reporting</a:t>
            </a:r>
            <a:br>
              <a:rPr lang="en-US" sz="2000" dirty="0"/>
            </a:br>
            <a:r>
              <a:rPr lang="en-US" sz="1800" dirty="0"/>
              <a:t>The private sector (including private-for-profit providers, nongovernmental organizations (NGOs) and faith-based organizations) services may not be fully captured in RHIS.</a:t>
            </a:r>
            <a:br>
              <a:rPr lang="en-US" sz="1800" dirty="0"/>
            </a:br>
            <a:br>
              <a:rPr lang="en-US" sz="2000" dirty="0"/>
            </a:br>
            <a:br>
              <a:rPr lang="en-US" sz="1100" dirty="0"/>
            </a:br>
            <a:r>
              <a:rPr lang="en-US" sz="1100" dirty="0"/>
              <a:t>Source: WHO Guidance for national and district planners and managers: analysis and use of health facility data, January 2019</a:t>
            </a:r>
            <a:endParaRPr sz="2000" dirty="0"/>
          </a:p>
        </p:txBody>
      </p:sp>
      <p:sp>
        <p:nvSpPr>
          <p:cNvPr id="6" name="Rectangle 5">
            <a:extLst>
              <a:ext uri="{FF2B5EF4-FFF2-40B4-BE49-F238E27FC236}">
                <a16:creationId xmlns:a16="http://schemas.microsoft.com/office/drawing/2014/main" id="{D725992C-850E-4D5C-B24A-CDD0C81B430F}"/>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Routine Health Information Systems: Challenges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78317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519546" y="1981200"/>
            <a:ext cx="10087494" cy="445140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400"/>
              <a:buFont typeface="Calibri"/>
              <a:buNone/>
            </a:pPr>
            <a:br>
              <a:rPr lang="en-US" sz="2000" dirty="0"/>
            </a:br>
            <a:r>
              <a:rPr lang="en-US" sz="2000" dirty="0"/>
              <a:t>The  Demographic Health Surveys (DHS) and Multiple Indicator Cluster Surveys (MICS) s provide </a:t>
            </a:r>
            <a:r>
              <a:rPr lang="en-US" sz="2000" b="1" dirty="0"/>
              <a:t>more detailed data on the private sector role in family planning methods, antenatal / delivery and postnatal care and childhood treatment services</a:t>
            </a:r>
            <a:br>
              <a:rPr lang="en-US" sz="2000" b="1" dirty="0"/>
            </a:br>
            <a:br>
              <a:rPr lang="en-US" sz="2000" b="1" dirty="0"/>
            </a:br>
            <a:r>
              <a:rPr lang="en-US" sz="2000" b="1" dirty="0"/>
              <a:t>Denominators: </a:t>
            </a:r>
            <a:r>
              <a:rPr lang="en-US" sz="2000" dirty="0"/>
              <a:t>Population data serve as the denominator for calculating rates, percentages and coverage.</a:t>
            </a:r>
            <a:br>
              <a:rPr lang="en-US" sz="2000" dirty="0"/>
            </a:br>
            <a:br>
              <a:rPr lang="en-US" sz="2000" dirty="0"/>
            </a:br>
            <a:r>
              <a:rPr lang="en-US" sz="2000" dirty="0"/>
              <a:t>With  </a:t>
            </a:r>
            <a:r>
              <a:rPr lang="en-US" sz="2000" b="1" dirty="0"/>
              <a:t>GIS, can link DHS data with routine health data</a:t>
            </a:r>
            <a:r>
              <a:rPr lang="en-US" sz="2000" dirty="0"/>
              <a:t>, health facility locations, local infrastructure such as roads and rivers, and environmental conditions.</a:t>
            </a:r>
            <a:br>
              <a:rPr lang="en-US" sz="2000" dirty="0"/>
            </a:br>
            <a:br>
              <a:rPr lang="en-US" sz="2000" dirty="0"/>
            </a:br>
            <a:r>
              <a:rPr lang="en-US" sz="2000" dirty="0"/>
              <a:t>Can use STATCompiler and other software for </a:t>
            </a:r>
            <a:r>
              <a:rPr lang="en-US" sz="2000" b="1" dirty="0"/>
              <a:t>deeper analysis</a:t>
            </a:r>
            <a:br>
              <a:rPr lang="en-US" sz="2000" dirty="0"/>
            </a:br>
            <a:br>
              <a:rPr lang="en-US" sz="2000" dirty="0"/>
            </a:br>
            <a:endParaRPr sz="2000" dirty="0"/>
          </a:p>
        </p:txBody>
      </p:sp>
      <p:sp>
        <p:nvSpPr>
          <p:cNvPr id="6" name="Rectangle 5">
            <a:extLst>
              <a:ext uri="{FF2B5EF4-FFF2-40B4-BE49-F238E27FC236}">
                <a16:creationId xmlns:a16="http://schemas.microsoft.com/office/drawing/2014/main" id="{5CFEA9ED-9BCB-454B-8E86-DC1524417434}"/>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DHS / Population Surveys: Opportunities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51305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540689" y="1841052"/>
            <a:ext cx="10344646" cy="46869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400"/>
              <a:buFont typeface="Calibri"/>
              <a:buNone/>
            </a:pPr>
            <a:r>
              <a:rPr lang="en-US" sz="2000" b="1" dirty="0"/>
              <a:t>Denominators: </a:t>
            </a:r>
            <a:r>
              <a:rPr lang="en-US" sz="2000" dirty="0"/>
              <a:t>Obtaining the correct denominator (the target population) for facility indicators that require a population denominator is an ongoing challenge in many settings. </a:t>
            </a:r>
            <a:br>
              <a:rPr lang="en-US" sz="2000" dirty="0"/>
            </a:br>
            <a:br>
              <a:rPr lang="en-US" sz="2000" dirty="0"/>
            </a:br>
            <a:r>
              <a:rPr lang="en-US" sz="2000" dirty="0"/>
              <a:t>Official national population estimates are usually projections </a:t>
            </a:r>
            <a:r>
              <a:rPr lang="en-US" sz="2000" b="1" dirty="0"/>
              <a:t>based on the last census </a:t>
            </a:r>
            <a:r>
              <a:rPr lang="en-US" sz="2000" dirty="0"/>
              <a:t>and the official annual population growth rate.</a:t>
            </a:r>
            <a:br>
              <a:rPr lang="en-US" sz="2000" dirty="0"/>
            </a:br>
            <a:br>
              <a:rPr lang="en-US" sz="2000" dirty="0"/>
            </a:br>
            <a:r>
              <a:rPr lang="en-US" sz="2000" dirty="0"/>
              <a:t>Capacity: Requires some </a:t>
            </a:r>
            <a:r>
              <a:rPr lang="en-US" sz="2000" b="1" dirty="0"/>
              <a:t>level of expertise and data lift </a:t>
            </a:r>
            <a:r>
              <a:rPr lang="en-US" sz="2000" dirty="0"/>
              <a:t>can be a challenge with tracking service statistics over time.</a:t>
            </a:r>
            <a:br>
              <a:rPr lang="en-US" sz="2000" dirty="0"/>
            </a:br>
            <a:br>
              <a:rPr lang="en-US" sz="2000" dirty="0"/>
            </a:br>
            <a:r>
              <a:rPr lang="en-US" sz="2000" b="1" dirty="0"/>
              <a:t>Census methodology </a:t>
            </a:r>
            <a:r>
              <a:rPr lang="en-US" sz="2000" dirty="0"/>
              <a:t>might not meet international standards provide sufficient subnational population estimates, e.g. for districts; to account for population shits, migration and urbanization. </a:t>
            </a:r>
            <a:br>
              <a:rPr lang="en-US" sz="2000" dirty="0"/>
            </a:br>
            <a:br>
              <a:rPr lang="en-US" sz="2000" dirty="0"/>
            </a:br>
            <a:r>
              <a:rPr lang="en-US" sz="2000" dirty="0"/>
              <a:t>For coverage indicators, denominators based on census population projections often result in </a:t>
            </a:r>
            <a:r>
              <a:rPr lang="en-US" sz="2000" b="1" dirty="0"/>
              <a:t>coverage rates </a:t>
            </a:r>
            <a:r>
              <a:rPr lang="en-US" sz="2000" dirty="0"/>
              <a:t>substantially over 100%, especially at the subnational level </a:t>
            </a:r>
            <a:endParaRPr dirty="0"/>
          </a:p>
        </p:txBody>
      </p:sp>
      <p:sp>
        <p:nvSpPr>
          <p:cNvPr id="9" name="Rectangle 8">
            <a:extLst>
              <a:ext uri="{FF2B5EF4-FFF2-40B4-BE49-F238E27FC236}">
                <a16:creationId xmlns:a16="http://schemas.microsoft.com/office/drawing/2014/main" id="{C2BCF2A4-ACDF-434F-B238-8D9FA568FF93}"/>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DHS / Population Surveys: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Challenges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66361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2" name="Text Placeholder 1">
            <a:extLst>
              <a:ext uri="{FF2B5EF4-FFF2-40B4-BE49-F238E27FC236}">
                <a16:creationId xmlns:a16="http://schemas.microsoft.com/office/drawing/2014/main" id="{55B9FF16-DF0F-4212-8024-D8217C82D8D8}"/>
              </a:ext>
            </a:extLst>
          </p:cNvPr>
          <p:cNvSpPr>
            <a:spLocks noGrp="1"/>
          </p:cNvSpPr>
          <p:nvPr>
            <p:ph type="body" idx="1"/>
          </p:nvPr>
        </p:nvSpPr>
        <p:spPr>
          <a:xfrm>
            <a:off x="106680" y="1681163"/>
            <a:ext cx="5890895" cy="635317"/>
          </a:xfrm>
        </p:spPr>
        <p:txBody>
          <a:bodyPr/>
          <a:lstStyle/>
          <a:p>
            <a:r>
              <a:rPr lang="en-US" dirty="0"/>
              <a:t>Opportunities</a:t>
            </a:r>
          </a:p>
        </p:txBody>
      </p:sp>
      <p:sp>
        <p:nvSpPr>
          <p:cNvPr id="3" name="Text Placeholder 2">
            <a:extLst>
              <a:ext uri="{FF2B5EF4-FFF2-40B4-BE49-F238E27FC236}">
                <a16:creationId xmlns:a16="http://schemas.microsoft.com/office/drawing/2014/main" id="{EDDA9034-0BF8-4BD8-9756-A63F32428861}"/>
              </a:ext>
            </a:extLst>
          </p:cNvPr>
          <p:cNvSpPr>
            <a:spLocks noGrp="1"/>
          </p:cNvSpPr>
          <p:nvPr>
            <p:ph type="body" idx="2"/>
          </p:nvPr>
        </p:nvSpPr>
        <p:spPr>
          <a:xfrm>
            <a:off x="243840" y="2339491"/>
            <a:ext cx="7787640" cy="3850172"/>
          </a:xfrm>
        </p:spPr>
        <p:txBody>
          <a:bodyPr/>
          <a:lstStyle/>
          <a:p>
            <a:pPr marL="114300" indent="0">
              <a:buNone/>
            </a:pPr>
            <a:r>
              <a:rPr lang="en-US" sz="2000" b="1" dirty="0"/>
              <a:t>Data collection occurs rapidly</a:t>
            </a:r>
            <a:r>
              <a:rPr lang="en-US" sz="2000" dirty="0"/>
              <a:t>, because the data points involve surveys and real-time gathering, there are few delays in the collection </a:t>
            </a:r>
            <a:br>
              <a:rPr lang="en-US" sz="2000" dirty="0"/>
            </a:br>
            <a:br>
              <a:rPr lang="en-US" sz="2000" dirty="0"/>
            </a:br>
            <a:r>
              <a:rPr lang="en-US" sz="2000" b="1" dirty="0"/>
              <a:t>Results can be analyzed very quickly  </a:t>
            </a:r>
            <a:r>
              <a:rPr lang="en-US" sz="2000" dirty="0"/>
              <a:t>and there is no real need to separate systems or identify variables</a:t>
            </a:r>
            <a:br>
              <a:rPr lang="en-US" sz="2000" dirty="0"/>
            </a:br>
            <a:br>
              <a:rPr lang="en-US" sz="2000" dirty="0"/>
            </a:br>
            <a:r>
              <a:rPr lang="en-US" sz="2000" b="1" dirty="0"/>
              <a:t>It offers reliable and repeatable information</a:t>
            </a:r>
            <a:br>
              <a:rPr lang="en-US" sz="2000" dirty="0"/>
            </a:br>
            <a:br>
              <a:rPr lang="en-US" sz="2000" dirty="0"/>
            </a:br>
            <a:r>
              <a:rPr lang="en-US" sz="2000" b="1" dirty="0"/>
              <a:t>Can be anonymous</a:t>
            </a:r>
            <a:r>
              <a:rPr lang="en-US" sz="2000" dirty="0"/>
              <a:t>. When looking at sensitive topics , respondents are not required to identify themselves with specificity in the data collected</a:t>
            </a:r>
            <a:br>
              <a:rPr lang="en-US" sz="2000" dirty="0"/>
            </a:br>
            <a:br>
              <a:rPr lang="en-US" sz="2000" b="1" dirty="0"/>
            </a:br>
            <a:r>
              <a:rPr lang="en-US" sz="2000" b="1" dirty="0"/>
              <a:t>Can  be performed the remotely </a:t>
            </a:r>
            <a:r>
              <a:rPr lang="en-US" sz="2000" dirty="0"/>
              <a:t>does not require the participants to report to a specific location to collect the data. You can speak with individuals on the phone, conduct surveys online, or use other remote methods</a:t>
            </a:r>
            <a:br>
              <a:rPr lang="en-US" sz="2000" dirty="0"/>
            </a:br>
            <a:br>
              <a:rPr lang="en-US" sz="2000" dirty="0"/>
            </a:br>
            <a:endParaRPr lang="en-US" sz="2000" dirty="0"/>
          </a:p>
        </p:txBody>
      </p:sp>
      <p:sp>
        <p:nvSpPr>
          <p:cNvPr id="4" name="Text Placeholder 3">
            <a:extLst>
              <a:ext uri="{FF2B5EF4-FFF2-40B4-BE49-F238E27FC236}">
                <a16:creationId xmlns:a16="http://schemas.microsoft.com/office/drawing/2014/main" id="{0ABA9615-2B24-4BB9-852B-A5CE527243F3}"/>
              </a:ext>
            </a:extLst>
          </p:cNvPr>
          <p:cNvSpPr>
            <a:spLocks noGrp="1"/>
          </p:cNvSpPr>
          <p:nvPr>
            <p:ph type="body" idx="3"/>
          </p:nvPr>
        </p:nvSpPr>
        <p:spPr>
          <a:xfrm>
            <a:off x="8237220" y="1701170"/>
            <a:ext cx="3323908" cy="658328"/>
          </a:xfrm>
        </p:spPr>
        <p:txBody>
          <a:bodyPr/>
          <a:lstStyle/>
          <a:p>
            <a:r>
              <a:rPr lang="en-US" dirty="0"/>
              <a:t>Challenges</a:t>
            </a:r>
          </a:p>
        </p:txBody>
      </p:sp>
      <p:sp>
        <p:nvSpPr>
          <p:cNvPr id="5" name="Text Placeholder 4">
            <a:extLst>
              <a:ext uri="{FF2B5EF4-FFF2-40B4-BE49-F238E27FC236}">
                <a16:creationId xmlns:a16="http://schemas.microsoft.com/office/drawing/2014/main" id="{AF053A18-42C0-43B5-A809-BE881D9325DD}"/>
              </a:ext>
            </a:extLst>
          </p:cNvPr>
          <p:cNvSpPr>
            <a:spLocks noGrp="1"/>
          </p:cNvSpPr>
          <p:nvPr>
            <p:ph type="body" idx="4"/>
          </p:nvPr>
        </p:nvSpPr>
        <p:spPr>
          <a:xfrm>
            <a:off x="8442960" y="2385815"/>
            <a:ext cx="3186748" cy="3827161"/>
          </a:xfrm>
        </p:spPr>
        <p:txBody>
          <a:bodyPr/>
          <a:lstStyle/>
          <a:p>
            <a:pPr marL="114300" indent="0">
              <a:buNone/>
            </a:pPr>
            <a:r>
              <a:rPr lang="en-US" sz="2000" b="1" dirty="0"/>
              <a:t>Difficult to </a:t>
            </a:r>
            <a:r>
              <a:rPr lang="en-US" sz="2000" dirty="0"/>
              <a:t>verify the validity </a:t>
            </a:r>
            <a:r>
              <a:rPr lang="en-US" sz="2000" b="1" dirty="0"/>
              <a:t>of the data.</a:t>
            </a:r>
            <a:br>
              <a:rPr lang="en-US" sz="2000" b="1" dirty="0"/>
            </a:br>
            <a:br>
              <a:rPr lang="en-US" sz="2000" b="1" dirty="0"/>
            </a:br>
            <a:r>
              <a:rPr lang="en-US" sz="2000" b="1" dirty="0"/>
              <a:t>Not rigorous and does not provide monitoring</a:t>
            </a:r>
            <a:br>
              <a:rPr lang="en-US" dirty="0"/>
            </a:br>
            <a:br>
              <a:rPr lang="en-US" dirty="0"/>
            </a:br>
            <a:br>
              <a:rPr lang="en-US" dirty="0"/>
            </a:br>
            <a:br>
              <a:rPr lang="en-US" dirty="0"/>
            </a:br>
            <a:endParaRPr lang="en-US" dirty="0"/>
          </a:p>
        </p:txBody>
      </p:sp>
      <p:sp>
        <p:nvSpPr>
          <p:cNvPr id="9" name="Rectangle 8">
            <a:extLst>
              <a:ext uri="{FF2B5EF4-FFF2-40B4-BE49-F238E27FC236}">
                <a16:creationId xmlns:a16="http://schemas.microsoft.com/office/drawing/2014/main" id="{874A6DB8-C127-4772-BD2C-CA9C683DE545}"/>
              </a:ext>
            </a:extLst>
          </p:cNvPr>
          <p:cNvSpPr/>
          <p:nvPr/>
        </p:nvSpPr>
        <p:spPr>
          <a:xfrm>
            <a:off x="0" y="375557"/>
            <a:ext cx="8168640" cy="1323439"/>
          </a:xfrm>
          <a:prstGeom prst="rect">
            <a:avLst/>
          </a:prstGeom>
          <a:solidFill>
            <a:srgbClr val="26CAD3"/>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rPr>
              <a:t>Basic Qualitative / Context Surveys: Opportunities</a:t>
            </a:r>
            <a:endParaRPr kumimoji="0" lang="en-US" sz="4000" b="0" i="0" u="none" strike="noStrike" kern="0" cap="none" spc="0" normalizeH="0" baseline="0" noProof="0" dirty="0">
              <a:ln>
                <a:noFill/>
              </a:ln>
              <a:solidFill>
                <a:srgbClr val="006580"/>
              </a:solidFill>
              <a:effectLst/>
              <a:uLnTx/>
              <a:uFillTx/>
              <a:latin typeface="Calibri" panose="020F0502020204030204"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681A9E48-95D0-4780-8422-9B2BF6B7022C}"/>
              </a:ext>
            </a:extLst>
          </p:cNvPr>
          <p:cNvSpPr/>
          <p:nvPr/>
        </p:nvSpPr>
        <p:spPr>
          <a:xfrm>
            <a:off x="8168640"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69963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pic>
        <p:nvPicPr>
          <p:cNvPr id="401" name="Google Shape;401;p43"/>
          <p:cNvPicPr preferRelativeResize="0"/>
          <p:nvPr/>
        </p:nvPicPr>
        <p:blipFill rotWithShape="1">
          <a:blip r:embed="rId3">
            <a:alphaModFix/>
          </a:blip>
          <a:srcRect t="3432"/>
          <a:stretch/>
        </p:blipFill>
        <p:spPr>
          <a:xfrm>
            <a:off x="20" y="10"/>
            <a:ext cx="12191981" cy="6857990"/>
          </a:xfrm>
          <a:prstGeom prst="rect">
            <a:avLst/>
          </a:prstGeom>
          <a:noFill/>
          <a:ln>
            <a:noFill/>
          </a:ln>
        </p:spPr>
      </p:pic>
      <p:sp>
        <p:nvSpPr>
          <p:cNvPr id="402" name="Google Shape;402;p43"/>
          <p:cNvSpPr/>
          <p:nvPr/>
        </p:nvSpPr>
        <p:spPr>
          <a:xfrm>
            <a:off x="0" y="0"/>
            <a:ext cx="8129873"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3" name="Google Shape;403;p43"/>
          <p:cNvSpPr txBox="1">
            <a:spLocks noGrp="1"/>
          </p:cNvSpPr>
          <p:nvPr>
            <p:ph type="title"/>
          </p:nvPr>
        </p:nvSpPr>
        <p:spPr>
          <a:xfrm>
            <a:off x="643467" y="321734"/>
            <a:ext cx="6891186" cy="11357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dirty="0"/>
              <a:t>The Importance of Indicators</a:t>
            </a:r>
            <a:endParaRPr dirty="0"/>
          </a:p>
        </p:txBody>
      </p:sp>
      <p:grpSp>
        <p:nvGrpSpPr>
          <p:cNvPr id="404" name="Google Shape;404;p43"/>
          <p:cNvGrpSpPr/>
          <p:nvPr/>
        </p:nvGrpSpPr>
        <p:grpSpPr>
          <a:xfrm>
            <a:off x="11123132" y="713128"/>
            <a:ext cx="1068867" cy="2126625"/>
            <a:chOff x="10918968" y="713127"/>
            <a:chExt cx="1273032" cy="2532832"/>
          </a:xfrm>
        </p:grpSpPr>
        <p:sp>
          <p:nvSpPr>
            <p:cNvPr id="405" name="Google Shape;405;p43"/>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6" name="Google Shape;406;p43"/>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407" name="Google Shape;407;p43"/>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8" name="Google Shape;408;p43"/>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409" name="Google Shape;409;p43"/>
          <p:cNvGrpSpPr/>
          <p:nvPr/>
        </p:nvGrpSpPr>
        <p:grpSpPr>
          <a:xfrm>
            <a:off x="643467" y="1826476"/>
            <a:ext cx="6891186" cy="4306991"/>
            <a:chOff x="0" y="43495"/>
            <a:chExt cx="6891186" cy="4306991"/>
          </a:xfrm>
        </p:grpSpPr>
        <p:sp>
          <p:nvSpPr>
            <p:cNvPr id="410" name="Google Shape;410;p43"/>
            <p:cNvSpPr/>
            <p:nvPr/>
          </p:nvSpPr>
          <p:spPr>
            <a:xfrm>
              <a:off x="0" y="43495"/>
              <a:ext cx="2153495" cy="1292097"/>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1" name="Google Shape;411;p43"/>
            <p:cNvSpPr txBox="1"/>
            <p:nvPr/>
          </p:nvSpPr>
          <p:spPr>
            <a:xfrm>
              <a:off x="0" y="43495"/>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Specific, relevant, timebound and refer to a core set of indicators that can serve as proxies for monitoring the pandemic’s impact on essential health services.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2" name="Google Shape;412;p43"/>
            <p:cNvSpPr/>
            <p:nvPr/>
          </p:nvSpPr>
          <p:spPr>
            <a:xfrm>
              <a:off x="2368845" y="43495"/>
              <a:ext cx="2153495" cy="1292097"/>
            </a:xfrm>
            <a:prstGeom prst="rect">
              <a:avLst/>
            </a:prstGeom>
            <a:solidFill>
              <a:srgbClr val="55BA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3" name="Google Shape;413;p43"/>
            <p:cNvSpPr txBox="1"/>
            <p:nvPr/>
          </p:nvSpPr>
          <p:spPr>
            <a:xfrm>
              <a:off x="2368845" y="43495"/>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Prioritized based on the country’s specific context, including the selection of services that are to be maintained or modified and the COVID-19 transmission context.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4" name="Google Shape;414;p43"/>
            <p:cNvSpPr/>
            <p:nvPr/>
          </p:nvSpPr>
          <p:spPr>
            <a:xfrm>
              <a:off x="4737691" y="43495"/>
              <a:ext cx="2153495" cy="1292097"/>
            </a:xfrm>
            <a:prstGeom prst="rect">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5" name="Google Shape;415;p43"/>
            <p:cNvSpPr txBox="1"/>
            <p:nvPr/>
          </p:nvSpPr>
          <p:spPr>
            <a:xfrm>
              <a:off x="4737691" y="43495"/>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They are not meant to be exhaustive but are meant to be used to monitor disruptions in essential health services or serve as triggers for implementing modifications toe activities during different phases of the pandemic.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6" name="Google Shape;416;p43"/>
            <p:cNvSpPr/>
            <p:nvPr/>
          </p:nvSpPr>
          <p:spPr>
            <a:xfrm>
              <a:off x="0" y="1550942"/>
              <a:ext cx="2153495" cy="1292097"/>
            </a:xfrm>
            <a:prstGeom prst="rect">
              <a:avLst/>
            </a:prstGeom>
            <a:solidFill>
              <a:srgbClr val="4CC3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7" name="Google Shape;417;p43"/>
            <p:cNvSpPr txBox="1"/>
            <p:nvPr/>
          </p:nvSpPr>
          <p:spPr>
            <a:xfrm>
              <a:off x="0" y="1550942"/>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Criteria for selecting the priority indicators included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8" name="Google Shape;418;p43"/>
            <p:cNvSpPr/>
            <p:nvPr/>
          </p:nvSpPr>
          <p:spPr>
            <a:xfrm>
              <a:off x="2368845" y="1550942"/>
              <a:ext cx="2153495" cy="1292097"/>
            </a:xfrm>
            <a:prstGeom prst="rect">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9" name="Google Shape;419;p43"/>
            <p:cNvSpPr txBox="1"/>
            <p:nvPr/>
          </p:nvSpPr>
          <p:spPr>
            <a:xfrm>
              <a:off x="2368845" y="1550942"/>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(a) the availability of data and the ease of data collection and reporting at the community and facility levels,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0" name="Google Shape;420;p43"/>
            <p:cNvSpPr/>
            <p:nvPr/>
          </p:nvSpPr>
          <p:spPr>
            <a:xfrm>
              <a:off x="4737691" y="1550942"/>
              <a:ext cx="2153495" cy="1292097"/>
            </a:xfrm>
            <a:prstGeom prst="rect">
              <a:avLst/>
            </a:prstGeom>
            <a:solidFill>
              <a:srgbClr val="4FB5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1" name="Google Shape;421;p43"/>
            <p:cNvSpPr txBox="1"/>
            <p:nvPr/>
          </p:nvSpPr>
          <p:spPr>
            <a:xfrm>
              <a:off x="4737691" y="1550942"/>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(b) their coverage of essential services and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2" name="Google Shape;422;p43"/>
            <p:cNvSpPr/>
            <p:nvPr/>
          </p:nvSpPr>
          <p:spPr>
            <a:xfrm>
              <a:off x="2368845" y="3058389"/>
              <a:ext cx="2153495" cy="1292097"/>
            </a:xfrm>
            <a:prstGeom prst="rect">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3" name="Google Shape;423;p43"/>
            <p:cNvSpPr txBox="1"/>
            <p:nvPr/>
          </p:nvSpPr>
          <p:spPr>
            <a:xfrm>
              <a:off x="2368845" y="3058389"/>
              <a:ext cx="2153495" cy="1292097"/>
            </a:xfrm>
            <a:prstGeom prst="rect">
              <a:avLst/>
            </a:prstGeom>
            <a:noFill/>
            <a:ln>
              <a:noFill/>
            </a:ln>
          </p:spPr>
          <p:txBody>
            <a:bodyPr spcFirstLastPara="1" wrap="square" lIns="41900" tIns="41900" rIns="41900" bIns="4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100"/>
                <a:buFont typeface="Calibri"/>
                <a:buNone/>
                <a:tabLst/>
                <a:defRPr/>
              </a:pPr>
              <a:r>
                <a:rPr kumimoji="0" lang="en-US" sz="1100" b="0" i="0" u="none" strike="noStrike" kern="0" cap="none" spc="0" normalizeH="0" baseline="0" noProof="0" dirty="0">
                  <a:ln>
                    <a:noFill/>
                  </a:ln>
                  <a:solidFill>
                    <a:srgbClr val="FFFFFF"/>
                  </a:solidFill>
                  <a:effectLst/>
                  <a:uLnTx/>
                  <a:uFillTx/>
                  <a:latin typeface="Calibri"/>
                  <a:ea typeface="Calibri"/>
                  <a:cs typeface="Calibri"/>
                  <a:sym typeface="Calibri"/>
                </a:rPr>
                <a:t>(c) If possible , should be drawn from existing indicators that are already measured.).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30797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509035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a:xfrm>
            <a:off x="838199" y="1825625"/>
            <a:ext cx="10600113" cy="4351338"/>
          </a:xfrm>
        </p:spPr>
        <p:txBody>
          <a:bodyPr>
            <a:normAutofit fontScale="77500" lnSpcReduction="20000"/>
          </a:bodyPr>
          <a:lstStyle/>
          <a:p>
            <a:pPr>
              <a:buFont typeface="Wingdings" pitchFamily="2" charset="2"/>
              <a:buChar char="§"/>
            </a:pPr>
            <a:endParaRPr lang="en-US" sz="800" b="1" dirty="0">
              <a:solidFill>
                <a:srgbClr val="C00000"/>
              </a:solidFill>
            </a:endParaRPr>
          </a:p>
          <a:p>
            <a:pPr marL="0" indent="0" algn="ctr">
              <a:buNone/>
            </a:pPr>
            <a:r>
              <a:rPr lang="en-US" dirty="0"/>
              <a:t>Visit our website </a:t>
            </a:r>
            <a:r>
              <a:rPr lang="en-US" b="1" dirty="0">
                <a:solidFill>
                  <a:srgbClr val="C00000"/>
                </a:solidFill>
              </a:rPr>
              <a:t>COVID-19 Global Pandemic Response pages </a:t>
            </a:r>
            <a:r>
              <a:rPr lang="en-US" dirty="0"/>
              <a:t>to learn more about Child Health Task Force and CORE Group Resources.</a:t>
            </a:r>
          </a:p>
          <a:p>
            <a:pPr marL="0" indent="0" algn="ctr">
              <a:buNone/>
            </a:pPr>
            <a:endParaRPr lang="en-US" sz="1000" dirty="0"/>
          </a:p>
          <a:p>
            <a:pPr fontAlgn="base"/>
            <a:r>
              <a:rPr lang="en-US" b="1" dirty="0"/>
              <a:t>Child Health Task Force Website:</a:t>
            </a:r>
          </a:p>
          <a:p>
            <a:pPr marL="0" indent="0" fontAlgn="base">
              <a:buNone/>
            </a:pPr>
            <a:r>
              <a:rPr lang="en-US" dirty="0">
                <a:hlinkClick r:id="rId2"/>
              </a:rPr>
              <a:t>https://www.childhealthtaskforce.org/</a:t>
            </a:r>
            <a:endParaRPr lang="en-US" dirty="0"/>
          </a:p>
          <a:p>
            <a:pPr fontAlgn="base"/>
            <a:endParaRPr lang="en-US" sz="1050" dirty="0"/>
          </a:p>
          <a:p>
            <a:pPr fontAlgn="base"/>
            <a:r>
              <a:rPr lang="en-US" b="1" dirty="0"/>
              <a:t>Child Health and COVID-19 Resource Page:</a:t>
            </a:r>
          </a:p>
          <a:p>
            <a:pPr marL="0" indent="0" fontAlgn="base">
              <a:buNone/>
            </a:pPr>
            <a:r>
              <a:rPr lang="en-US" dirty="0">
                <a:hlinkClick r:id="rId3"/>
              </a:rPr>
              <a:t>https://www.childhealthtaskforce.org/news/2020/understanding-child-health-context-covid-19</a:t>
            </a:r>
            <a:endParaRPr lang="en-US" dirty="0"/>
          </a:p>
          <a:p>
            <a:pPr fontAlgn="base"/>
            <a:endParaRPr lang="en-US" sz="1050" dirty="0"/>
          </a:p>
          <a:p>
            <a:pPr fontAlgn="base"/>
            <a:r>
              <a:rPr lang="en-US" b="1" dirty="0"/>
              <a:t>CORE Group COVID-19 Resource Page: </a:t>
            </a:r>
          </a:p>
          <a:p>
            <a:pPr marL="0" indent="0" fontAlgn="base">
              <a:buNone/>
            </a:pPr>
            <a:r>
              <a:rPr lang="en-US" dirty="0">
                <a:hlinkClick r:id="rId4"/>
              </a:rPr>
              <a:t>https://coregroup.org/resources/covid-19/</a:t>
            </a:r>
            <a:r>
              <a:rPr lang="en-US" dirty="0"/>
              <a:t>  </a:t>
            </a:r>
          </a:p>
          <a:p>
            <a:pPr algn="ctr" fontAlgn="base"/>
            <a:endParaRPr lang="en-US" sz="900" dirty="0"/>
          </a:p>
          <a:p>
            <a:pPr lvl="1" algn="ctr" fontAlgn="base">
              <a:buFont typeface="Wingdings" pitchFamily="2" charset="2"/>
              <a:buChar char="ü"/>
            </a:pPr>
            <a:r>
              <a:rPr lang="en-US" i="1" dirty="0">
                <a:solidFill>
                  <a:srgbClr val="C00000"/>
                </a:solidFill>
              </a:rPr>
              <a:t>You can also upload COVID-specific resources there.</a:t>
            </a:r>
          </a:p>
          <a:p>
            <a:pPr fontAlgn="base"/>
            <a:endParaRPr lang="en-US" dirty="0"/>
          </a:p>
          <a:p>
            <a:pPr>
              <a:buFont typeface="Wingdings" pitchFamily="2" charset="2"/>
              <a:buChar char="§"/>
            </a:pPr>
            <a:endParaRPr lang="en-US" sz="1800" b="1" dirty="0">
              <a:solidFill>
                <a:srgbClr val="C00000"/>
              </a:solidFill>
            </a:endParaRPr>
          </a:p>
        </p:txBody>
      </p:sp>
      <p:sp>
        <p:nvSpPr>
          <p:cNvPr id="4" name="Rectangle 3">
            <a:extLst>
              <a:ext uri="{FF2B5EF4-FFF2-40B4-BE49-F238E27FC236}">
                <a16:creationId xmlns:a16="http://schemas.microsoft.com/office/drawing/2014/main" id="{941E613C-36CC-493B-9F48-8F766A81B0F8}"/>
              </a:ext>
            </a:extLst>
          </p:cNvPr>
          <p:cNvSpPr/>
          <p:nvPr/>
        </p:nvSpPr>
        <p:spPr>
          <a:xfrm>
            <a:off x="42255" y="538277"/>
            <a:ext cx="12192000" cy="1113343"/>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066800"/>
          </a:xfrm>
        </p:spPr>
        <p:txBody>
          <a:bodyPr>
            <a:normAutofit/>
          </a:bodyPr>
          <a:lstStyle/>
          <a:p>
            <a:r>
              <a:rPr lang="en-US" sz="4800" b="1" dirty="0">
                <a:solidFill>
                  <a:schemeClr val="bg1"/>
                </a:solidFill>
              </a:rPr>
              <a:t>COVID-19 Featured Resources</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85813E34-6CA8-6F48-A97E-11FF72DF07ED}"/>
              </a:ext>
            </a:extLst>
          </p:cNvPr>
          <p:cNvPicPr>
            <a:picLocks noChangeAspect="1"/>
          </p:cNvPicPr>
          <p:nvPr/>
        </p:nvPicPr>
        <p:blipFill>
          <a:blip r:embed="rId6"/>
          <a:stretch>
            <a:fillRect/>
          </a:stretch>
        </p:blipFill>
        <p:spPr>
          <a:xfrm>
            <a:off x="10399777" y="432419"/>
            <a:ext cx="1308517" cy="1219201"/>
          </a:xfrm>
          <a:prstGeom prst="rect">
            <a:avLst/>
          </a:prstGeom>
        </p:spPr>
      </p:pic>
    </p:spTree>
    <p:extLst>
      <p:ext uri="{BB962C8B-B14F-4D97-AF65-F5344CB8AC3E}">
        <p14:creationId xmlns:p14="http://schemas.microsoft.com/office/powerpoint/2010/main" val="859933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DB95B-C774-DB40-B2AB-3CA603B374D4}"/>
              </a:ext>
            </a:extLst>
          </p:cNvPr>
          <p:cNvSpPr>
            <a:spLocks noGrp="1"/>
          </p:cNvSpPr>
          <p:nvPr>
            <p:ph type="title"/>
          </p:nvPr>
        </p:nvSpPr>
        <p:spPr/>
        <p:txBody>
          <a:bodyPr/>
          <a:lstStyle/>
          <a:p>
            <a:endParaRPr lang="en-EC"/>
          </a:p>
        </p:txBody>
      </p:sp>
      <p:pic>
        <p:nvPicPr>
          <p:cNvPr id="9" name="Content Placeholder 8" descr="A screenshot of a cell phone&#10;&#10;Description automatically generated">
            <a:extLst>
              <a:ext uri="{FF2B5EF4-FFF2-40B4-BE49-F238E27FC236}">
                <a16:creationId xmlns:a16="http://schemas.microsoft.com/office/drawing/2014/main" id="{B1DD2523-F697-4548-9D96-253B1B3244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49" y="170480"/>
            <a:ext cx="11871702" cy="5935851"/>
          </a:xfrm>
        </p:spPr>
      </p:pic>
    </p:spTree>
    <p:extLst>
      <p:ext uri="{BB962C8B-B14F-4D97-AF65-F5344CB8AC3E}">
        <p14:creationId xmlns:p14="http://schemas.microsoft.com/office/powerpoint/2010/main" val="327299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a:bodyPr>
          <a:lstStyle/>
          <a:p>
            <a:pPr marL="0" indent="0" algn="ctr">
              <a:buNone/>
            </a:pPr>
            <a:endParaRPr lang="en-US" dirty="0"/>
          </a:p>
          <a:p>
            <a:pPr marL="0" indent="0" algn="ctr">
              <a:buNone/>
            </a:pPr>
            <a:endParaRPr lang="en-US" dirty="0"/>
          </a:p>
          <a:p>
            <a:pPr marL="0" indent="0">
              <a:buNone/>
            </a:pPr>
            <a:endParaRPr lang="en-US" dirty="0"/>
          </a:p>
          <a:p>
            <a:pPr marL="0" indent="0" algn="ctr">
              <a:buNone/>
            </a:pPr>
            <a:r>
              <a:rPr lang="en-US" sz="4000" b="1" dirty="0">
                <a:solidFill>
                  <a:srgbClr val="C00000"/>
                </a:solidFill>
              </a:rPr>
              <a:t>Thank you for your active participation!</a:t>
            </a:r>
          </a:p>
          <a:p>
            <a:pPr marL="0" indent="0">
              <a:buNone/>
            </a:pPr>
            <a:endParaRPr lang="en-US" dirty="0"/>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1169642"/>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8" y="410816"/>
            <a:ext cx="6858000" cy="1066800"/>
          </a:xfrm>
        </p:spPr>
        <p:txBody>
          <a:bodyPr>
            <a:normAutofit/>
          </a:bodyPr>
          <a:lstStyle/>
          <a:p>
            <a:r>
              <a:rPr lang="en-US" sz="4800" b="1" dirty="0">
                <a:solidFill>
                  <a:schemeClr val="bg1"/>
                </a:solidFill>
              </a:rPr>
              <a:t>Closure</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F0B4F614-B752-6D45-AA8A-CAD8AD7F0F81}"/>
              </a:ext>
            </a:extLst>
          </p:cNvPr>
          <p:cNvPicPr>
            <a:picLocks noChangeAspect="1"/>
          </p:cNvPicPr>
          <p:nvPr/>
        </p:nvPicPr>
        <p:blipFill>
          <a:blip r:embed="rId3"/>
          <a:stretch>
            <a:fillRect/>
          </a:stretch>
        </p:blipFill>
        <p:spPr>
          <a:xfrm>
            <a:off x="10399778" y="457199"/>
            <a:ext cx="1308517" cy="1219201"/>
          </a:xfrm>
          <a:prstGeom prst="rect">
            <a:avLst/>
          </a:prstGeom>
        </p:spPr>
      </p:pic>
    </p:spTree>
    <p:extLst>
      <p:ext uri="{BB962C8B-B14F-4D97-AF65-F5344CB8AC3E}">
        <p14:creationId xmlns:p14="http://schemas.microsoft.com/office/powerpoint/2010/main" val="404607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BF612-50B6-42B0-941A-E762AABB96C7}"/>
              </a:ext>
            </a:extLst>
          </p:cNvPr>
          <p:cNvSpPr>
            <a:spLocks noGrp="1"/>
          </p:cNvSpPr>
          <p:nvPr>
            <p:ph idx="1"/>
          </p:nvPr>
        </p:nvSpPr>
        <p:spPr/>
        <p:txBody>
          <a:bodyPr>
            <a:normAutofit/>
          </a:bodyPr>
          <a:lstStyle/>
          <a:p>
            <a:pPr marL="0" indent="0">
              <a:buNone/>
            </a:pPr>
            <a:r>
              <a:rPr lang="en-US" sz="3900" b="1" dirty="0"/>
              <a:t>Use the Chatbox during the presentations to ask questions and share your thoughts. </a:t>
            </a:r>
          </a:p>
          <a:p>
            <a:pPr marL="457200" lvl="1" indent="0">
              <a:buNone/>
            </a:pPr>
            <a:endParaRPr lang="en-US" sz="3200" dirty="0"/>
          </a:p>
          <a:p>
            <a:pPr lvl="1">
              <a:buFont typeface="Wingdings" pitchFamily="2" charset="2"/>
              <a:buChar char="§"/>
            </a:pPr>
            <a:r>
              <a:rPr lang="en-US" sz="3200" i="1" dirty="0"/>
              <a:t>What digital health tool or platform do you use most in your COVID-19 response?</a:t>
            </a:r>
          </a:p>
          <a:p>
            <a:pPr marL="457200" lvl="1" indent="0">
              <a:buNone/>
            </a:pPr>
            <a:endParaRPr lang="en-US" sz="3600" dirty="0"/>
          </a:p>
          <a:p>
            <a:pPr marL="0" indent="0">
              <a:buNone/>
            </a:pPr>
            <a:r>
              <a:rPr lang="en-US" sz="3200" b="1" dirty="0">
                <a:solidFill>
                  <a:srgbClr val="C00000"/>
                </a:solidFill>
              </a:rPr>
              <a:t>Select comments will be Live-Tweeted by the CORE Group team during the webinar!</a:t>
            </a:r>
          </a:p>
        </p:txBody>
      </p:sp>
      <p:sp>
        <p:nvSpPr>
          <p:cNvPr id="4" name="Rectangle 3">
            <a:extLst>
              <a:ext uri="{FF2B5EF4-FFF2-40B4-BE49-F238E27FC236}">
                <a16:creationId xmlns:a16="http://schemas.microsoft.com/office/drawing/2014/main" id="{941E613C-36CC-493B-9F48-8F766A81B0F8}"/>
              </a:ext>
            </a:extLst>
          </p:cNvPr>
          <p:cNvSpPr/>
          <p:nvPr/>
        </p:nvSpPr>
        <p:spPr>
          <a:xfrm>
            <a:off x="0" y="457199"/>
            <a:ext cx="12192000" cy="1194421"/>
          </a:xfrm>
          <a:prstGeom prst="rect">
            <a:avLst/>
          </a:prstGeom>
          <a:solidFill>
            <a:srgbClr val="00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FF20776-40CA-4174-804E-5C53B81328B4}"/>
              </a:ext>
            </a:extLst>
          </p:cNvPr>
          <p:cNvSpPr>
            <a:spLocks noGrp="1"/>
          </p:cNvSpPr>
          <p:nvPr>
            <p:ph type="title"/>
          </p:nvPr>
        </p:nvSpPr>
        <p:spPr>
          <a:xfrm>
            <a:off x="334617" y="410816"/>
            <a:ext cx="11373677" cy="1240804"/>
          </a:xfrm>
        </p:spPr>
        <p:txBody>
          <a:bodyPr>
            <a:normAutofit/>
          </a:bodyPr>
          <a:lstStyle/>
          <a:p>
            <a:r>
              <a:rPr lang="en-US" sz="4800" b="1" dirty="0">
                <a:solidFill>
                  <a:schemeClr val="bg1"/>
                </a:solidFill>
              </a:rPr>
              <a:t>Let us know what you think!</a:t>
            </a:r>
          </a:p>
        </p:txBody>
      </p:sp>
      <p:pic>
        <p:nvPicPr>
          <p:cNvPr id="6" name="Picture 5">
            <a:extLst>
              <a:ext uri="{FF2B5EF4-FFF2-40B4-BE49-F238E27FC236}">
                <a16:creationId xmlns:a16="http://schemas.microsoft.com/office/drawing/2014/main" id="{1660D304-0CD6-4373-BC60-194F19A64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585" y="5705285"/>
            <a:ext cx="1005710" cy="943356"/>
          </a:xfrm>
          <a:prstGeom prst="rect">
            <a:avLst/>
          </a:prstGeom>
        </p:spPr>
      </p:pic>
      <p:pic>
        <p:nvPicPr>
          <p:cNvPr id="7" name="Picture 6">
            <a:extLst>
              <a:ext uri="{FF2B5EF4-FFF2-40B4-BE49-F238E27FC236}">
                <a16:creationId xmlns:a16="http://schemas.microsoft.com/office/drawing/2014/main" id="{384F0ACE-F8FB-534D-98C3-64C52DFB5CC3}"/>
              </a:ext>
            </a:extLst>
          </p:cNvPr>
          <p:cNvPicPr>
            <a:picLocks noChangeAspect="1"/>
          </p:cNvPicPr>
          <p:nvPr/>
        </p:nvPicPr>
        <p:blipFill>
          <a:blip r:embed="rId3"/>
          <a:stretch>
            <a:fillRect/>
          </a:stretch>
        </p:blipFill>
        <p:spPr>
          <a:xfrm>
            <a:off x="10365141" y="432419"/>
            <a:ext cx="1308517" cy="1219201"/>
          </a:xfrm>
          <a:prstGeom prst="rect">
            <a:avLst/>
          </a:prstGeom>
        </p:spPr>
      </p:pic>
    </p:spTree>
    <p:extLst>
      <p:ext uri="{BB962C8B-B14F-4D97-AF65-F5344CB8AC3E}">
        <p14:creationId xmlns:p14="http://schemas.microsoft.com/office/powerpoint/2010/main" val="333740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a:t>Quality of care</a:t>
            </a:r>
            <a:br>
              <a:rPr lang="en-US" dirty="0"/>
            </a:br>
            <a:r>
              <a:rPr lang="en-US" sz="2200" dirty="0"/>
              <a:t>During COVID-19, and beyond</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80" b="980"/>
          <a:stretch>
            <a:fillRect/>
          </a:stretch>
        </p:blipFill>
        <p:spPr/>
      </p:pic>
      <p:pic>
        <p:nvPicPr>
          <p:cNvPr id="8" name="Picture 7" descr="Red_circ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28800" y="2362200"/>
            <a:ext cx="4629888" cy="4720156"/>
          </a:xfrm>
          <a:prstGeom prst="rect">
            <a:avLst/>
          </a:prstGeom>
        </p:spPr>
      </p:pic>
    </p:spTree>
    <p:extLst>
      <p:ext uri="{BB962C8B-B14F-4D97-AF65-F5344CB8AC3E}">
        <p14:creationId xmlns:p14="http://schemas.microsoft.com/office/powerpoint/2010/main" val="1148009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 this session…</a:t>
            </a:r>
          </a:p>
        </p:txBody>
      </p:sp>
      <p:sp>
        <p:nvSpPr>
          <p:cNvPr id="9" name="Content Placeholder 8"/>
          <p:cNvSpPr>
            <a:spLocks noGrp="1"/>
          </p:cNvSpPr>
          <p:nvPr>
            <p:ph idx="1"/>
          </p:nvPr>
        </p:nvSpPr>
        <p:spPr/>
        <p:txBody>
          <a:bodyPr/>
          <a:lstStyle/>
          <a:p>
            <a:pPr marL="285750" indent="-285750">
              <a:buFont typeface="Arial" panose="020B0604020202020204" pitchFamily="34" charset="0"/>
              <a:buChar char="•"/>
            </a:pPr>
            <a:r>
              <a:rPr lang="en-US" sz="2800" b="1" dirty="0"/>
              <a:t>Present challenges to quality of care</a:t>
            </a:r>
            <a:r>
              <a:rPr lang="en-US" sz="2800" dirty="0"/>
              <a:t>, including responses to those challenges.</a:t>
            </a:r>
          </a:p>
          <a:p>
            <a:pPr marL="285750" indent="-285750">
              <a:buFont typeface="Arial" panose="020B0604020202020204" pitchFamily="34" charset="0"/>
              <a:buChar char="•"/>
            </a:pPr>
            <a:r>
              <a:rPr lang="en-US" sz="2800" dirty="0"/>
              <a:t>Identify how to </a:t>
            </a:r>
            <a:r>
              <a:rPr lang="en-US" sz="2800" b="1" dirty="0"/>
              <a:t>ensure that quality of service remains high</a:t>
            </a:r>
            <a:r>
              <a:rPr lang="en-US" sz="2800" dirty="0"/>
              <a:t>, even as opportunities for supervision and other in-person connection with the health services are eliminated.</a:t>
            </a:r>
          </a:p>
          <a:p>
            <a:pPr lvl="1"/>
            <a:endParaRPr lang="en-US" dirty="0"/>
          </a:p>
        </p:txBody>
      </p:sp>
      <p:sp>
        <p:nvSpPr>
          <p:cNvPr id="2" name="Date Placeholder 1"/>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3" name="Footer Placeholder 2"/>
          <p:cNvSpPr>
            <a:spLocks noGrp="1"/>
          </p:cNvSpPr>
          <p:nvPr>
            <p:ph type="ftr" sz="quarter" idx="11"/>
          </p:nvPr>
        </p:nvSpPr>
        <p:spPr/>
        <p:txBody>
          <a:bodyPr/>
          <a:lstStyle/>
          <a:p>
            <a:pPr defTabSz="457200"/>
            <a:r>
              <a:rPr lang="en-US">
                <a:solidFill>
                  <a:srgbClr val="222221"/>
                </a:solidFill>
              </a:rPr>
              <a:t>Quality of Care in CCM </a:t>
            </a:r>
          </a:p>
        </p:txBody>
      </p:sp>
      <p:sp>
        <p:nvSpPr>
          <p:cNvPr id="4" name="Slide Number Placeholder 3"/>
          <p:cNvSpPr>
            <a:spLocks noGrp="1"/>
          </p:cNvSpPr>
          <p:nvPr>
            <p:ph type="sldNum" sz="quarter" idx="12"/>
          </p:nvPr>
        </p:nvSpPr>
        <p:spPr/>
        <p:txBody>
          <a:bodyPr/>
          <a:lstStyle/>
          <a:p>
            <a:pPr defTabSz="457200"/>
            <a:fld id="{C3FDE51E-0052-334C-A4B2-C567FE9F326F}" type="slidenum">
              <a:rPr lang="en-US">
                <a:solidFill>
                  <a:srgbClr val="222221"/>
                </a:solidFill>
              </a:rPr>
              <a:pPr defTabSz="457200"/>
              <a:t>7</a:t>
            </a:fld>
            <a:endParaRPr lang="en-US">
              <a:solidFill>
                <a:srgbClr val="222221"/>
              </a:solidFill>
            </a:endParaRPr>
          </a:p>
        </p:txBody>
      </p:sp>
    </p:spTree>
    <p:extLst>
      <p:ext uri="{BB962C8B-B14F-4D97-AF65-F5344CB8AC3E}">
        <p14:creationId xmlns:p14="http://schemas.microsoft.com/office/powerpoint/2010/main" val="368624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Where we are in digital health</a:t>
            </a:r>
          </a:p>
        </p:txBody>
      </p:sp>
      <p:sp>
        <p:nvSpPr>
          <p:cNvPr id="9" name="Content Placeholder 8"/>
          <p:cNvSpPr>
            <a:spLocks noGrp="1"/>
          </p:cNvSpPr>
          <p:nvPr>
            <p:ph idx="1"/>
          </p:nvPr>
        </p:nvSpPr>
        <p:spPr>
          <a:xfrm>
            <a:off x="1955148" y="1600200"/>
            <a:ext cx="4217053" cy="4706938"/>
          </a:xfrm>
        </p:spPr>
        <p:txBody>
          <a:bodyPr/>
          <a:lstStyle/>
          <a:p>
            <a:pPr marL="285750" indent="-285750">
              <a:buFont typeface="Arial" panose="020B0604020202020204" pitchFamily="34" charset="0"/>
              <a:buChar char="•"/>
            </a:pPr>
            <a:r>
              <a:rPr lang="en-US" sz="2000" b="0" dirty="0">
                <a:solidFill>
                  <a:schemeClr val="tx1"/>
                </a:solidFill>
              </a:rPr>
              <a:t>No longer just a tool. </a:t>
            </a:r>
          </a:p>
          <a:p>
            <a:pPr marL="285750" indent="-285750">
              <a:buFont typeface="Arial" panose="020B0604020202020204" pitchFamily="34" charset="0"/>
              <a:buChar char="•"/>
            </a:pPr>
            <a:r>
              <a:rPr lang="en-US" sz="2000" b="0" dirty="0">
                <a:solidFill>
                  <a:schemeClr val="tx1"/>
                </a:solidFill>
              </a:rPr>
              <a:t>Crucial, but not yet perfect:</a:t>
            </a:r>
          </a:p>
          <a:p>
            <a:pPr marL="438150" lvl="2" indent="-171450">
              <a:buFont typeface="Arial" panose="020B0604020202020204" pitchFamily="34" charset="0"/>
              <a:buChar char="•"/>
            </a:pPr>
            <a:r>
              <a:rPr lang="en-US" sz="2000" dirty="0"/>
              <a:t>Interoperability </a:t>
            </a:r>
          </a:p>
          <a:p>
            <a:pPr marL="438150" lvl="2" indent="-171450">
              <a:buFont typeface="Arial" panose="020B0604020202020204" pitchFamily="34" charset="0"/>
              <a:buChar char="•"/>
            </a:pPr>
            <a:r>
              <a:rPr lang="en-US" sz="2000" dirty="0" err="1"/>
              <a:t>Siloed</a:t>
            </a:r>
            <a:r>
              <a:rPr lang="en-US" sz="2000" dirty="0"/>
              <a:t> technology solutions</a:t>
            </a:r>
          </a:p>
          <a:p>
            <a:pPr marL="438150" lvl="2" indent="-171450">
              <a:buFont typeface="Arial" panose="020B0604020202020204" pitchFamily="34" charset="0"/>
              <a:buChar char="•"/>
            </a:pPr>
            <a:r>
              <a:rPr lang="en-US" sz="2000" dirty="0"/>
              <a:t>Data confidence</a:t>
            </a:r>
          </a:p>
          <a:p>
            <a:pPr marL="438150" lvl="2" indent="-171450">
              <a:buFont typeface="Arial" panose="020B0604020202020204" pitchFamily="34" charset="0"/>
              <a:buChar char="•"/>
            </a:pPr>
            <a:r>
              <a:rPr lang="en-US" sz="2000" dirty="0"/>
              <a:t>A gap between creators and users</a:t>
            </a:r>
          </a:p>
          <a:p>
            <a:pPr marL="438150" lvl="2" indent="-171450">
              <a:buFont typeface="Arial" panose="020B0604020202020204" pitchFamily="34" charset="0"/>
              <a:buChar char="•"/>
            </a:pPr>
            <a:r>
              <a:rPr lang="en-US" sz="2000" dirty="0"/>
              <a:t>Gaps in accessibility - inequalities.</a:t>
            </a:r>
          </a:p>
          <a:p>
            <a:pPr marL="285750" indent="-285750">
              <a:buFont typeface="Arial" panose="020B0604020202020204" pitchFamily="34" charset="0"/>
              <a:buChar char="•"/>
            </a:pPr>
            <a:endParaRPr lang="en-US" b="0" dirty="0">
              <a:solidFill>
                <a:schemeClr val="tx1"/>
              </a:solidFill>
            </a:endParaRPr>
          </a:p>
        </p:txBody>
      </p:sp>
      <p:sp>
        <p:nvSpPr>
          <p:cNvPr id="2" name="Date Placeholder 1"/>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3" name="Footer Placeholder 2"/>
          <p:cNvSpPr>
            <a:spLocks noGrp="1"/>
          </p:cNvSpPr>
          <p:nvPr>
            <p:ph type="ftr" sz="quarter" idx="11"/>
          </p:nvPr>
        </p:nvSpPr>
        <p:spPr/>
        <p:txBody>
          <a:bodyPr/>
          <a:lstStyle/>
          <a:p>
            <a:pPr defTabSz="457200"/>
            <a:r>
              <a:rPr lang="en-US" dirty="0">
                <a:solidFill>
                  <a:srgbClr val="222221"/>
                </a:solidFill>
              </a:rPr>
              <a:t>Quality of Care in CCM </a:t>
            </a:r>
          </a:p>
        </p:txBody>
      </p:sp>
      <p:sp>
        <p:nvSpPr>
          <p:cNvPr id="4" name="Slide Number Placeholder 3"/>
          <p:cNvSpPr>
            <a:spLocks noGrp="1"/>
          </p:cNvSpPr>
          <p:nvPr>
            <p:ph type="sldNum" sz="quarter" idx="12"/>
          </p:nvPr>
        </p:nvSpPr>
        <p:spPr/>
        <p:txBody>
          <a:bodyPr/>
          <a:lstStyle/>
          <a:p>
            <a:pPr defTabSz="457200"/>
            <a:fld id="{C3FDE51E-0052-334C-A4B2-C567FE9F326F}" type="slidenum">
              <a:rPr lang="en-US">
                <a:solidFill>
                  <a:srgbClr val="222221"/>
                </a:solidFill>
              </a:rPr>
              <a:pPr defTabSz="457200"/>
              <a:t>8</a:t>
            </a:fld>
            <a:endParaRPr lang="en-US">
              <a:solidFill>
                <a:srgbClr val="222221"/>
              </a:solidFill>
            </a:endParaRPr>
          </a:p>
        </p:txBody>
      </p:sp>
      <p:sp>
        <p:nvSpPr>
          <p:cNvPr id="5" name="Text Placeholder 4"/>
          <p:cNvSpPr>
            <a:spLocks noGrp="1"/>
          </p:cNvSpPr>
          <p:nvPr>
            <p:ph type="body" sz="quarter" idx="13"/>
          </p:nvPr>
        </p:nvSpPr>
        <p:spPr/>
        <p:txBody>
          <a:bodyPr/>
          <a:lstStyle/>
          <a:p>
            <a:endParaRPr lang="en-US" dirty="0"/>
          </a:p>
        </p:txBody>
      </p:sp>
      <p:pic>
        <p:nvPicPr>
          <p:cNvPr id="10" name="image8.png"/>
          <p:cNvPicPr/>
          <p:nvPr/>
        </p:nvPicPr>
        <p:blipFill>
          <a:blip r:embed="rId3"/>
          <a:srcRect l="10275" t="14661" r="8771" b="10902"/>
          <a:stretch>
            <a:fillRect/>
          </a:stretch>
        </p:blipFill>
        <p:spPr>
          <a:xfrm>
            <a:off x="6553201" y="1689507"/>
            <a:ext cx="3533775" cy="4101693"/>
          </a:xfrm>
          <a:prstGeom prst="rect">
            <a:avLst/>
          </a:prstGeom>
          <a:ln/>
        </p:spPr>
      </p:pic>
    </p:spTree>
    <p:extLst>
      <p:ext uri="{BB962C8B-B14F-4D97-AF65-F5344CB8AC3E}">
        <p14:creationId xmlns:p14="http://schemas.microsoft.com/office/powerpoint/2010/main" val="207739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Community-based health care during COVID-19</a:t>
            </a:r>
          </a:p>
        </p:txBody>
      </p:sp>
      <p:pic>
        <p:nvPicPr>
          <p:cNvPr id="8" name="Content Placeholder 7"/>
          <p:cNvPicPr>
            <a:picLocks noGrp="1" noChangeAspect="1"/>
          </p:cNvPicPr>
          <p:nvPr>
            <p:ph idx="1"/>
          </p:nvPr>
        </p:nvPicPr>
        <p:blipFill>
          <a:blip r:embed="rId3"/>
          <a:stretch>
            <a:fillRect/>
          </a:stretch>
        </p:blipFill>
        <p:spPr>
          <a:xfrm>
            <a:off x="2302950" y="1600200"/>
            <a:ext cx="3303024" cy="4706938"/>
          </a:xfrm>
          <a:prstGeom prst="rect">
            <a:avLst/>
          </a:prstGeom>
        </p:spPr>
      </p:pic>
      <p:sp>
        <p:nvSpPr>
          <p:cNvPr id="4" name="Date Placeholder 3"/>
          <p:cNvSpPr>
            <a:spLocks noGrp="1"/>
          </p:cNvSpPr>
          <p:nvPr>
            <p:ph type="dt" sz="half" idx="10"/>
          </p:nvPr>
        </p:nvSpPr>
        <p:spPr/>
        <p:txBody>
          <a:bodyPr/>
          <a:lstStyle/>
          <a:p>
            <a:pPr defTabSz="457200"/>
            <a:r>
              <a:rPr lang="en-US">
                <a:solidFill>
                  <a:srgbClr val="222221"/>
                </a:solidFill>
              </a:rPr>
              <a:t>12 June 2020</a:t>
            </a:r>
            <a:endParaRPr lang="en-US" dirty="0">
              <a:solidFill>
                <a:srgbClr val="222221"/>
              </a:solidFill>
            </a:endParaRPr>
          </a:p>
        </p:txBody>
      </p:sp>
      <p:sp>
        <p:nvSpPr>
          <p:cNvPr id="5" name="Footer Placeholder 4"/>
          <p:cNvSpPr>
            <a:spLocks noGrp="1"/>
          </p:cNvSpPr>
          <p:nvPr>
            <p:ph type="ftr" sz="quarter" idx="11"/>
          </p:nvPr>
        </p:nvSpPr>
        <p:spPr/>
        <p:txBody>
          <a:bodyPr/>
          <a:lstStyle/>
          <a:p>
            <a:pPr defTabSz="457200"/>
            <a:r>
              <a:rPr lang="en-US">
                <a:solidFill>
                  <a:srgbClr val="222221"/>
                </a:solidFill>
              </a:rPr>
              <a:t>Quality of Care in CCM </a:t>
            </a:r>
          </a:p>
        </p:txBody>
      </p:sp>
      <p:sp>
        <p:nvSpPr>
          <p:cNvPr id="6" name="Slide Number Placeholder 5"/>
          <p:cNvSpPr>
            <a:spLocks noGrp="1"/>
          </p:cNvSpPr>
          <p:nvPr>
            <p:ph type="sldNum" sz="quarter" idx="12"/>
          </p:nvPr>
        </p:nvSpPr>
        <p:spPr/>
        <p:txBody>
          <a:bodyPr/>
          <a:lstStyle/>
          <a:p>
            <a:pPr defTabSz="457200"/>
            <a:fld id="{C3FDE51E-0052-334C-A4B2-C567FE9F326F}" type="slidenum">
              <a:rPr lang="en-US">
                <a:solidFill>
                  <a:srgbClr val="222221"/>
                </a:solidFill>
              </a:rPr>
              <a:pPr defTabSz="457200"/>
              <a:t>9</a:t>
            </a:fld>
            <a:endParaRPr lang="en-US">
              <a:solidFill>
                <a:srgbClr val="222221"/>
              </a:solidFill>
            </a:endParaRPr>
          </a:p>
        </p:txBody>
      </p:sp>
      <p:sp>
        <p:nvSpPr>
          <p:cNvPr id="9" name="Text Placeholder 8"/>
          <p:cNvSpPr>
            <a:spLocks noGrp="1"/>
          </p:cNvSpPr>
          <p:nvPr>
            <p:ph type="body" sz="quarter" idx="13"/>
          </p:nvPr>
        </p:nvSpPr>
        <p:spPr/>
        <p:txBody>
          <a:bodyPr>
            <a:normAutofit lnSpcReduction="10000"/>
          </a:bodyPr>
          <a:lstStyle/>
          <a:p>
            <a:endParaRPr lang="en-US"/>
          </a:p>
        </p:txBody>
      </p:sp>
      <p:sp>
        <p:nvSpPr>
          <p:cNvPr id="10" name="Content Placeholder 9"/>
          <p:cNvSpPr>
            <a:spLocks noGrp="1"/>
          </p:cNvSpPr>
          <p:nvPr>
            <p:ph idx="14"/>
          </p:nvPr>
        </p:nvSpPr>
        <p:spPr/>
        <p:txBody>
          <a:bodyPr/>
          <a:lstStyle/>
          <a:p>
            <a:pPr marL="285750" indent="-285750">
              <a:buFont typeface="Arial" panose="020B0604020202020204" pitchFamily="34" charset="0"/>
              <a:buChar char="•"/>
            </a:pPr>
            <a:r>
              <a:rPr lang="en-US" sz="2000" b="0" dirty="0">
                <a:solidFill>
                  <a:schemeClr val="tx1"/>
                </a:solidFill>
              </a:rPr>
              <a:t>Continuity of select essential services </a:t>
            </a:r>
          </a:p>
          <a:p>
            <a:pPr marL="285750" indent="-285750">
              <a:buFont typeface="Arial" panose="020B0604020202020204" pitchFamily="34" charset="0"/>
              <a:buChar char="•"/>
            </a:pPr>
            <a:r>
              <a:rPr lang="en-US" sz="2000" b="0" dirty="0">
                <a:solidFill>
                  <a:schemeClr val="tx1"/>
                </a:solidFill>
              </a:rPr>
              <a:t>Ensure appropriate COVID-19 response</a:t>
            </a:r>
          </a:p>
          <a:p>
            <a:pPr marL="285750" indent="-285750">
              <a:buFont typeface="Arial" panose="020B0604020202020204" pitchFamily="34" charset="0"/>
              <a:buChar char="•"/>
            </a:pPr>
            <a:r>
              <a:rPr lang="en-US" sz="2000" b="0" dirty="0">
                <a:solidFill>
                  <a:schemeClr val="tx1"/>
                </a:solidFill>
              </a:rPr>
              <a:t>Protect health workers</a:t>
            </a:r>
          </a:p>
        </p:txBody>
      </p:sp>
    </p:spTree>
    <p:extLst>
      <p:ext uri="{BB962C8B-B14F-4D97-AF65-F5344CB8AC3E}">
        <p14:creationId xmlns:p14="http://schemas.microsoft.com/office/powerpoint/2010/main" val="332787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C_Template_APR16">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dirty="0" smtClean="0">
            <a:latin typeface="Gill Sans Infant Std"/>
            <a:cs typeface="Gill Sans Infant Std"/>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sz="1500" dirty="0" smtClean="0">
            <a:latin typeface="Gill Sans Infant Std"/>
            <a:cs typeface="Gill Sans Infant Std"/>
          </a:defRPr>
        </a:defPPr>
      </a:lstStyle>
    </a:txDef>
  </a:objectDefaults>
  <a:extraClrSchemeLst/>
  <a:extLst>
    <a:ext uri="{05A4C25C-085E-4340-85A3-A5531E510DB2}">
      <thm15:themeFamily xmlns:thm15="http://schemas.microsoft.com/office/thememl/2012/main" name="Presentation2" id="{4DA6E81B-3884-4B06-BA15-9D4C83FBAD1C}" vid="{37162656-D34D-4656-BD1F-6BFAB8A36C7F}"/>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4965</Words>
  <Application>Microsoft Macintosh PowerPoint</Application>
  <PresentationFormat>Widescreen</PresentationFormat>
  <Paragraphs>501</Paragraphs>
  <Slides>49</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49</vt:i4>
      </vt:variant>
    </vt:vector>
  </HeadingPairs>
  <TitlesOfParts>
    <vt:vector size="63" baseType="lpstr">
      <vt:lpstr>Arial</vt:lpstr>
      <vt:lpstr>Calibri</vt:lpstr>
      <vt:lpstr>Calibri Light</vt:lpstr>
      <vt:lpstr>Gill Sans Infant MT</vt:lpstr>
      <vt:lpstr>Gill Sans Infant Std</vt:lpstr>
      <vt:lpstr>Gill Sans MT</vt:lpstr>
      <vt:lpstr>Helvetica</vt:lpstr>
      <vt:lpstr>Source Sans Pro</vt:lpstr>
      <vt:lpstr>Trade Gothic LT Com Cn</vt:lpstr>
      <vt:lpstr>TradeGothic LT CondEighteen</vt:lpstr>
      <vt:lpstr>Wingdings</vt:lpstr>
      <vt:lpstr>Office Theme</vt:lpstr>
      <vt:lpstr>STC_Template_APR16</vt:lpstr>
      <vt:lpstr>1_Office Theme</vt:lpstr>
      <vt:lpstr>     Challenges and Opportunities for Digital Health during COVID-19  </vt:lpstr>
      <vt:lpstr>Agenda -- 10:00 – 11:30 am EDT</vt:lpstr>
      <vt:lpstr>Presenters</vt:lpstr>
      <vt:lpstr>The Objectives of the Call</vt:lpstr>
      <vt:lpstr>Let us know what you think!</vt:lpstr>
      <vt:lpstr>Quality of care During COVID-19, and beyond</vt:lpstr>
      <vt:lpstr>In this session…</vt:lpstr>
      <vt:lpstr>Where we are in digital health</vt:lpstr>
      <vt:lpstr>Community-based health care during COVID-19</vt:lpstr>
      <vt:lpstr>Quality of care during COVID-19</vt:lpstr>
      <vt:lpstr>Supervision is NOT the answer</vt:lpstr>
      <vt:lpstr>Barriers to quality and potential digital solutions </vt:lpstr>
      <vt:lpstr>Barriers to quality and potential digital solutions</vt:lpstr>
      <vt:lpstr>Barriers to quality and potential digital solutions</vt:lpstr>
      <vt:lpstr>Barriers to quality and potential digital solutions</vt:lpstr>
      <vt:lpstr>Barriers to quality and potential digital solutions</vt:lpstr>
      <vt:lpstr>Barriers to quality and potential digital solutions</vt:lpstr>
      <vt:lpstr>Other alternatives to supervision</vt:lpstr>
      <vt:lpstr>Resources</vt:lpstr>
      <vt:lpstr>PowerPoint Presentation</vt:lpstr>
      <vt:lpstr>Let us know what you think!</vt:lpstr>
      <vt:lpstr>       Mitigation Strategies for Service Disruption </vt:lpstr>
      <vt:lpstr>PowerPoint Presentation</vt:lpstr>
      <vt:lpstr> Present examples and tools from organizations of service disruption data  Discuss the bottle necks and challenges with service disruption data collection and data quality during COVID 19  Consider how partners are mitigating the effects of service disruption, using digital health  </vt:lpstr>
      <vt:lpstr>PowerPoint Presentation</vt:lpstr>
      <vt:lpstr>PowerPoint Presentation</vt:lpstr>
      <vt:lpstr>Applying LiST to COVID 19 disruption</vt:lpstr>
      <vt:lpstr>Modeled impact of service interruption on maternal and child mortality</vt:lpstr>
      <vt:lpstr>Global Fund COVID 19 Country Monitoring Tools  ( May 2020)</vt:lpstr>
      <vt:lpstr>Objectives of the Global Fund COVID 19 Country Monitoring Tool</vt:lpstr>
      <vt:lpstr>What is the level of disruption to HIV, TB and Malaria services and in-country systems?</vt:lpstr>
      <vt:lpstr>The Global Fund COVID- 19 Country Monitoring Tool  Draft Survey Questions</vt:lpstr>
      <vt:lpstr>PowerPoint Presentation</vt:lpstr>
      <vt:lpstr> Period December 2019 – April 2020</vt:lpstr>
      <vt:lpstr>PowerPoint Presentation</vt:lpstr>
      <vt:lpstr>Service Disruption Indirect Data Implications</vt:lpstr>
      <vt:lpstr>PowerPoint Presentation</vt:lpstr>
      <vt:lpstr> The Case for Digital Health </vt:lpstr>
      <vt:lpstr>PowerPoint Presentation</vt:lpstr>
      <vt:lpstr>   An updated national Master Facility List should ideally provide a list of all health facilities (by type and ownership) in the country.   RHIS analyses should state clearly which providers are included and should also provide an indication of the number/proportion of facilities (with their ownership) that are not included.   Information on the completeness of reporting from RHIS facilities is also essential for interpretation of the data  Furthermore, facility data provide information only on those people who use the facilities.   </vt:lpstr>
      <vt:lpstr>Data Reliability/ Completeness Health facilities (and sometimes also districts and other subnational areas) often do not have reliable catchment population data and data may be incomplete or not update, may reflect only aggregate data that is updated quarterly.  Indicators ( Denominators/Numerators)  For indicators that need population denominators, e.g. coverage indicators, it is difficult to produce meaningful information.( In this case, it may be more useful to present numerator trends than to calculate the indicators )  Gaps in data  How representative are RHIS data of health services in a country? National RHIS data represent only those facilities that report into the RHIS. In some countries, all health facilities are required to report into the national RHIS. In other countries, only Ministry of Health (MOH) facilities are part of the system.   Private Sector Reporting The private sector (including private-for-profit providers, nongovernmental organizations (NGOs) and faith-based organizations) services may not be fully captured in RHIS.   Source: WHO Guidance for national and district planners and managers: analysis and use of health facility data, January 2019</vt:lpstr>
      <vt:lpstr> The  Demographic Health Surveys (DHS) and Multiple Indicator Cluster Surveys (MICS) s provide more detailed data on the private sector role in family planning methods, antenatal / delivery and postnatal care and childhood treatment services  Denominators: Population data serve as the denominator for calculating rates, percentages and coverage.  With  GIS, can link DHS data with routine health data, health facility locations, local infrastructure such as roads and rivers, and environmental conditions.  Can use STATCompiler and other software for deeper analysis  </vt:lpstr>
      <vt:lpstr>Denominators: Obtaining the correct denominator (the target population) for facility indicators that require a population denominator is an ongoing challenge in many settings.   Official national population estimates are usually projections based on the last census and the official annual population growth rate.  Capacity: Requires some level of expertise and data lift can be a challenge with tracking service statistics over time.  Census methodology might not meet international standards provide sufficient subnational population estimates, e.g. for districts; to account for population shits, migration and urbanization.   For coverage indicators, denominators based on census population projections often result in coverage rates substantially over 100%, especially at the subnational level </vt:lpstr>
      <vt:lpstr>PowerPoint Presentation</vt:lpstr>
      <vt:lpstr>The Importance of Indicators</vt:lpstr>
      <vt:lpstr>PowerPoint Presentation</vt:lpstr>
      <vt:lpstr>COVID-19 Featured Resources</vt:lpstr>
      <vt:lpstr>PowerPoint Presentation</vt:lpstr>
      <vt:lpstr>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Inclusive Health TAG</dc:title>
  <dc:creator>Avani Duggaraju</dc:creator>
  <cp:lastModifiedBy>David Imbago Jacome</cp:lastModifiedBy>
  <cp:revision>70</cp:revision>
  <dcterms:created xsi:type="dcterms:W3CDTF">2019-11-21T13:57:30Z</dcterms:created>
  <dcterms:modified xsi:type="dcterms:W3CDTF">2020-06-12T13:59:10Z</dcterms:modified>
</cp:coreProperties>
</file>