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9" r:id="rId4"/>
    <p:sldId id="280" r:id="rId5"/>
    <p:sldId id="259" r:id="rId6"/>
    <p:sldId id="261" r:id="rId7"/>
    <p:sldId id="304" r:id="rId8"/>
    <p:sldId id="303" r:id="rId9"/>
    <p:sldId id="305" r:id="rId10"/>
    <p:sldId id="285" r:id="rId11"/>
    <p:sldId id="302" r:id="rId12"/>
    <p:sldId id="301" r:id="rId13"/>
    <p:sldId id="30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3">
          <p15:clr>
            <a:srgbClr val="A4A3A4"/>
          </p15:clr>
        </p15:guide>
        <p15:guide id="2" orient="horz" pos="738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pos="5658">
          <p15:clr>
            <a:srgbClr val="A4A3A4"/>
          </p15:clr>
        </p15:guide>
        <p15:guide id="5" pos="95">
          <p15:clr>
            <a:srgbClr val="A4A3A4"/>
          </p15:clr>
        </p15:guide>
        <p15:guide id="6" pos="272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7"/>
    <a:srgbClr val="F60006"/>
    <a:srgbClr val="F1030A"/>
    <a:srgbClr val="ED0409"/>
    <a:srgbClr val="ED100C"/>
    <a:srgbClr val="ED1C10"/>
    <a:srgbClr val="ED1F13"/>
    <a:srgbClr val="EA1F17"/>
    <a:srgbClr val="E12417"/>
    <a:srgbClr val="DD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Objects="1" showGuides="1">
      <p:cViewPr varScale="1">
        <p:scale>
          <a:sx n="61" d="100"/>
          <a:sy n="61" d="100"/>
        </p:scale>
        <p:origin x="1476" y="66"/>
      </p:cViewPr>
      <p:guideLst>
        <p:guide orient="horz" pos="3973"/>
        <p:guide orient="horz" pos="738"/>
        <p:guide orient="horz" pos="997"/>
        <p:guide pos="5658"/>
        <p:guide pos="95"/>
        <p:guide pos="27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6A37-291F-4E46-BB73-3B99CE15355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366-02D8-9240-8F65-12E2F8F2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CD24-79A0-1B45-AEA8-F931F4D6188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FF08-BA74-3E4E-B67B-CFCBDE5D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2" y="303652"/>
            <a:ext cx="2017673" cy="41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13 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ank_you_STC_logo_l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17" y="2113411"/>
            <a:ext cx="435559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i="0" dirty="0">
              <a:solidFill>
                <a:srgbClr val="222221"/>
              </a:solidFill>
              <a:latin typeface="Trade Gothic LT Com Cn"/>
              <a:cs typeface="Trade Gothic LT Com Cn"/>
            </a:endParaRPr>
          </a:p>
        </p:txBody>
      </p:sp>
      <p:pic>
        <p:nvPicPr>
          <p:cNvPr id="13" name="Picture 12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39" y="2562159"/>
            <a:ext cx="5872546" cy="1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47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Std"/>
                <a:cs typeface="Gill Sans Infant Std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6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Health System effects ICCM projects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4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GB"/>
              <a:t>Health System effects ICCM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ave_the_Children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55" r:id="rId8"/>
    <p:sldLayoutId id="2147483669" r:id="rId9"/>
    <p:sldLayoutId id="2147483670" r:id="rId10"/>
    <p:sldLayoutId id="2147483671" r:id="rId11"/>
    <p:sldLayoutId id="2147483672" r:id="rId12"/>
    <p:sldLayoutId id="2147483667" r:id="rId13"/>
    <p:sldLayoutId id="2147483673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S112762_20151201-GRECIA-SAVETHECHILDREN-REFUGIADOS-0049_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2924610"/>
            <a:ext cx="7432824" cy="3783230"/>
          </a:xfr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4193" y="636746"/>
            <a:ext cx="8214271" cy="2105294"/>
          </a:xfrm>
        </p:spPr>
        <p:txBody>
          <a:bodyPr>
            <a:noAutofit/>
          </a:bodyPr>
          <a:lstStyle/>
          <a:p>
            <a:r>
              <a:rPr lang="en-US" sz="3600" b="1" dirty="0"/>
              <a:t>Health systems effects of </a:t>
            </a:r>
            <a:r>
              <a:rPr lang="en-US" sz="3600" b="1" dirty="0" smtClean="0"/>
              <a:t>EHN Projects Pakistan and Sudan</a:t>
            </a:r>
            <a:br>
              <a:rPr lang="en-US" sz="3600" b="1" dirty="0" smtClean="0"/>
            </a:br>
            <a:r>
              <a:rPr lang="en-US" sz="3200" b="1" dirty="0" smtClean="0"/>
              <a:t>An </a:t>
            </a:r>
            <a:r>
              <a:rPr lang="en-US" sz="3200" b="1" dirty="0"/>
              <a:t>embedded retrospective case study analysis of Pakistan and Sudan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8" name="Picture 7" descr="Red_circ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852936"/>
            <a:ext cx="3672408" cy="37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C7CA-DCC6-4B04-BF51-FC0054E6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EHN Case Study Analysis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6C69-E536-4B30-AD30-70D774AB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May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BD1-B7A2-436B-AE8B-663C827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effects ICCM projects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12F1-5062-47A0-9180-0D2E68D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5D1A-70D1-499B-AC71-8EB2810C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5" y="1189818"/>
            <a:ext cx="8776963" cy="5668182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1. EHN project design and reporting </a:t>
            </a:r>
            <a:endParaRPr lang="en-GB" sz="2000" b="0" dirty="0">
              <a:solidFill>
                <a:schemeClr val="tx1"/>
              </a:solidFill>
            </a:endParaRPr>
          </a:p>
          <a:p>
            <a:pPr marL="541338" lvl="4" indent="0">
              <a:buNone/>
            </a:pPr>
            <a:r>
              <a:rPr lang="en-GB" sz="1800" b="0" dirty="0" smtClean="0">
                <a:solidFill>
                  <a:schemeClr val="tx1"/>
                </a:solidFill>
              </a:rPr>
              <a:t>Project reporting and documentation system is not inclined towards capturing system contributions.</a:t>
            </a:r>
          </a:p>
          <a:p>
            <a:pPr marL="541338" lvl="4" indent="0">
              <a:buNone/>
            </a:pPr>
            <a:endParaRPr lang="en-GB" sz="1800" dirty="0"/>
          </a:p>
          <a:p>
            <a:pPr marL="541338" lvl="4" indent="0">
              <a:buNone/>
            </a:pPr>
            <a:r>
              <a:rPr lang="en-GB" sz="1800" b="0" dirty="0" smtClean="0">
                <a:solidFill>
                  <a:schemeClr val="tx1"/>
                </a:solidFill>
              </a:rPr>
              <a:t>Project designs are always based on life saving interventions – same design continues from a funding phase to another. </a:t>
            </a:r>
            <a:endParaRPr lang="en-GB" sz="1800" b="0" dirty="0">
              <a:solidFill>
                <a:schemeClr val="tx1"/>
              </a:solidFill>
            </a:endParaRPr>
          </a:p>
          <a:p>
            <a:pPr marL="541338" lvl="4" indent="0">
              <a:buNone/>
            </a:pPr>
            <a:endParaRPr lang="en-GB" dirty="0" smtClean="0"/>
          </a:p>
          <a:p>
            <a:pPr marL="541338" lvl="4" indent="0">
              <a:buNone/>
            </a:pPr>
            <a:endParaRPr lang="en-GB" dirty="0" smtClean="0"/>
          </a:p>
          <a:p>
            <a:r>
              <a:rPr lang="en-GB" sz="2000" dirty="0" smtClean="0"/>
              <a:t>2. EHN projects are implemented with contextual adaptation </a:t>
            </a:r>
          </a:p>
          <a:p>
            <a:endParaRPr lang="en-GB" sz="1400" b="0" dirty="0">
              <a:solidFill>
                <a:schemeClr val="tx1"/>
              </a:solidFill>
            </a:endParaRPr>
          </a:p>
          <a:p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smtClean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Project </a:t>
            </a:r>
            <a:r>
              <a:rPr lang="en-GB" b="0" dirty="0">
                <a:solidFill>
                  <a:schemeClr val="tx1"/>
                </a:solidFill>
              </a:rPr>
              <a:t>reporting does not capture the adaptation 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Processes </a:t>
            </a:r>
            <a:r>
              <a:rPr lang="en-GB" b="0" dirty="0">
                <a:solidFill>
                  <a:schemeClr val="tx1"/>
                </a:solidFill>
              </a:rPr>
              <a:t>and learning how activities were implemented are not the focus – </a:t>
            </a:r>
            <a:r>
              <a:rPr lang="en-GB" b="0" dirty="0" smtClean="0">
                <a:solidFill>
                  <a:schemeClr val="tx1"/>
                </a:solidFill>
              </a:rPr>
              <a:t>	Reach</a:t>
            </a:r>
            <a:r>
              <a:rPr lang="en-GB" b="0" dirty="0">
                <a:solidFill>
                  <a:schemeClr val="tx1"/>
                </a:solidFill>
              </a:rPr>
              <a:t>/ target is the focus</a:t>
            </a:r>
          </a:p>
          <a:p>
            <a:pPr marL="342900" indent="-342900">
              <a:buFont typeface="Arial"/>
              <a:buAutoNum type="arabicPeriod"/>
            </a:pPr>
            <a:endParaRPr lang="en-GB" sz="1400" b="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AutoNum type="arabicPeriod"/>
            </a:pPr>
            <a:endParaRPr lang="en-GB" sz="1400" b="0" dirty="0">
              <a:solidFill>
                <a:schemeClr val="tx1"/>
              </a:solidFill>
            </a:endParaRPr>
          </a:p>
          <a:p>
            <a:endParaRPr lang="en-GB" sz="1400" b="0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34" y="456445"/>
            <a:ext cx="8282640" cy="5069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Binkerhoff</a:t>
            </a:r>
            <a:r>
              <a:rPr lang="en-US" dirty="0"/>
              <a:t>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Oct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Health System effects EHN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34" y="1484784"/>
            <a:ext cx="8107806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EHN Case Study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FF0000"/>
                </a:solidFill>
              </a:rPr>
              <a:t>3</a:t>
            </a:r>
            <a:r>
              <a:rPr lang="en-GB" sz="2000" dirty="0" smtClean="0">
                <a:solidFill>
                  <a:srgbClr val="FF0000"/>
                </a:solidFill>
              </a:rPr>
              <a:t>. MOH (when present) relationships aim to facilitate project implementation and not influence or contribute to the health system</a:t>
            </a:r>
            <a:endParaRPr lang="en-GB" sz="2000" b="0" dirty="0">
              <a:solidFill>
                <a:schemeClr val="tx1"/>
              </a:solidFill>
            </a:endParaRPr>
          </a:p>
          <a:p>
            <a:pPr marL="541338" lvl="4" indent="0">
              <a:buNone/>
            </a:pPr>
            <a:r>
              <a:rPr lang="en-GB" sz="1800" dirty="0" smtClean="0"/>
              <a:t>Usually MOH involvement is restricted to sharing information and some involvement at the activity level.</a:t>
            </a:r>
            <a:endParaRPr lang="en-GB" sz="1800" dirty="0"/>
          </a:p>
          <a:p>
            <a:pPr marL="541338" lvl="4" indent="0">
              <a:buNone/>
            </a:pPr>
            <a:endParaRPr lang="en-GB" sz="1800" dirty="0"/>
          </a:p>
          <a:p>
            <a:pPr marL="541338" lvl="4" indent="0">
              <a:buNone/>
            </a:pPr>
            <a:r>
              <a:rPr lang="en-GB" sz="1800" dirty="0" smtClean="0"/>
              <a:t>Not much done to ensure participation with an aim to review or strengthen the system</a:t>
            </a:r>
            <a:endParaRPr lang="en-GB" sz="1800" dirty="0"/>
          </a:p>
          <a:p>
            <a:pPr marL="541338" lvl="4" indent="0">
              <a:buNone/>
            </a:pPr>
            <a:endParaRPr lang="en-GB" dirty="0"/>
          </a:p>
          <a:p>
            <a:pPr marL="541338" lvl="4" indent="0">
              <a:buNone/>
            </a:pPr>
            <a:endParaRPr lang="en-GB" dirty="0"/>
          </a:p>
          <a:p>
            <a:r>
              <a:rPr lang="en-GB" sz="2000" dirty="0" smtClean="0"/>
              <a:t>4. Community engagement also aims for project facilitation</a:t>
            </a:r>
            <a:endParaRPr lang="en-GB" sz="2000" dirty="0"/>
          </a:p>
          <a:p>
            <a:endParaRPr lang="en-GB" sz="1400" b="0" dirty="0">
              <a:solidFill>
                <a:schemeClr val="tx1"/>
              </a:solidFill>
            </a:endParaRPr>
          </a:p>
          <a:p>
            <a:r>
              <a:rPr lang="en-GB" sz="1400" b="0" dirty="0">
                <a:solidFill>
                  <a:schemeClr val="tx1"/>
                </a:solidFill>
              </a:rPr>
              <a:t> 	</a:t>
            </a:r>
            <a:r>
              <a:rPr lang="en-GB" b="0" dirty="0" smtClean="0">
                <a:solidFill>
                  <a:schemeClr val="tx1"/>
                </a:solidFill>
              </a:rPr>
              <a:t>Community groups and forums are for information sharing and messaging</a:t>
            </a:r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Community involvement for decision making is limited</a:t>
            </a:r>
            <a:endParaRPr lang="en-GB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/>
              <a:t>Oct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Health System effects IEHN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84" y="1340768"/>
            <a:ext cx="4249206" cy="49663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is a need to document processes along the lines of the sub themes and explanatory prepositions to understand details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Involve further the different stake holders including the community to understand whether the program messages were widely understood and accepted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way of program design and project proposals ???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We CAN Save Lives and strengthen a system!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Oct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Health System effects </a:t>
            </a:r>
            <a:r>
              <a:rPr lang="en-GB" dirty="0" smtClean="0"/>
              <a:t>EHN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 rotWithShape="1">
          <a:blip r:embed="rId2"/>
          <a:srcRect l="21806" t="18079" r="21944" b="10845"/>
          <a:stretch/>
        </p:blipFill>
        <p:spPr>
          <a:xfrm>
            <a:off x="4513284" y="1284561"/>
            <a:ext cx="4523212" cy="45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/>
              <a:t>Oct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</a:t>
            </a:r>
            <a:r>
              <a:rPr lang="en-GB" dirty="0" smtClean="0"/>
              <a:t>effects EHN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Context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Findings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Conclusion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RS86899_6S5A0356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8" descr="Red_circ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2" y="-44233"/>
            <a:ext cx="4846320" cy="49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E7F5-05BA-4B6A-A0B9-51AF9828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89" y="408155"/>
            <a:ext cx="8282640" cy="506900"/>
          </a:xfrm>
        </p:spPr>
        <p:txBody>
          <a:bodyPr>
            <a:normAutofit/>
          </a:bodyPr>
          <a:lstStyle/>
          <a:p>
            <a:r>
              <a:rPr lang="en-GB" dirty="0"/>
              <a:t>Aims of </a:t>
            </a:r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713F-A019-42B4-A684-9F393901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23" y="1412776"/>
            <a:ext cx="8420906" cy="4752528"/>
          </a:xfrm>
        </p:spPr>
        <p:txBody>
          <a:bodyPr/>
          <a:lstStyle/>
          <a:p>
            <a:r>
              <a:rPr lang="en-US" sz="2800" dirty="0"/>
              <a:t>To learn about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Opportunities </a:t>
            </a:r>
            <a:r>
              <a:rPr lang="en-US" sz="2000" b="0" dirty="0">
                <a:solidFill>
                  <a:schemeClr val="tx1"/>
                </a:solidFill>
              </a:rPr>
              <a:t>taken and opportunities lost for strengthening systems through SC </a:t>
            </a:r>
            <a:r>
              <a:rPr lang="en-US" sz="2000" b="0" dirty="0" smtClean="0">
                <a:solidFill>
                  <a:schemeClr val="tx1"/>
                </a:solidFill>
              </a:rPr>
              <a:t>EHN </a:t>
            </a:r>
            <a:r>
              <a:rPr lang="en-US" sz="2000" b="0" dirty="0">
                <a:solidFill>
                  <a:schemeClr val="tx1"/>
                </a:solidFill>
              </a:rPr>
              <a:t>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Sudan and Pakistan over </a:t>
            </a:r>
            <a:r>
              <a:rPr lang="en-US" sz="2000" b="0" dirty="0">
                <a:solidFill>
                  <a:schemeClr val="tx1"/>
                </a:solidFill>
              </a:rPr>
              <a:t>the last </a:t>
            </a:r>
            <a:r>
              <a:rPr lang="en-US" sz="2000" b="0" dirty="0" smtClean="0">
                <a:solidFill>
                  <a:schemeClr val="tx1"/>
                </a:solidFill>
              </a:rPr>
              <a:t>7 </a:t>
            </a:r>
            <a:r>
              <a:rPr lang="en-US" sz="2000" b="0" dirty="0">
                <a:solidFill>
                  <a:schemeClr val="tx1"/>
                </a:solidFill>
              </a:rPr>
              <a:t>years. </a:t>
            </a:r>
          </a:p>
          <a:p>
            <a:r>
              <a:rPr lang="en-US" sz="2800" dirty="0"/>
              <a:t>To develop recommendations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Provide </a:t>
            </a:r>
            <a:r>
              <a:rPr lang="en-GB" sz="2000" b="0" dirty="0">
                <a:solidFill>
                  <a:schemeClr val="tx1"/>
                </a:solidFill>
              </a:rPr>
              <a:t>lessons learned and inform global development thinking on improving the strengthening of systems for health-capacity, sustainability, and resilience - while responding to the immediate health needs required in emergencies.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8CD6-797E-4421-AF37-AB75179E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Oct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A530-3FA2-4359-B9BB-1658F9D4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effects </a:t>
            </a:r>
            <a:r>
              <a:rPr lang="en-GB" dirty="0" smtClean="0"/>
              <a:t>EHN </a:t>
            </a:r>
            <a:r>
              <a:rPr lang="en-GB" dirty="0"/>
              <a:t>projects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0F0D-2D09-4F01-A1A9-A2AB5BF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D095-856B-486F-B09B-E7F5DA3C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2D89E-52FF-4E30-AB04-FFF09A26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Oct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42A0-FD27-4D6A-9758-E4F44A92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effects </a:t>
            </a:r>
            <a:r>
              <a:rPr lang="en-GB" dirty="0" smtClean="0"/>
              <a:t>EHN </a:t>
            </a:r>
            <a:r>
              <a:rPr lang="en-GB" dirty="0"/>
              <a:t>projects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1FA4B-D539-4A64-A425-13066BE7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2F8212-5353-44DF-B702-8B5B89DD6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81C4-9B56-403D-97E5-B1037F8C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47" y="1247270"/>
            <a:ext cx="8665041" cy="519375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Systematic, embedded, multiple case study design </a:t>
            </a:r>
            <a:endParaRPr lang="en-GB" sz="2800" b="0" dirty="0">
              <a:solidFill>
                <a:schemeClr val="tx1"/>
              </a:solidFill>
            </a:endParaRPr>
          </a:p>
          <a:p>
            <a:pPr marL="884238" lvl="3" indent="-342900">
              <a:buFont typeface="+mj-lt"/>
              <a:buAutoNum type="arabicPeriod"/>
            </a:pPr>
            <a:r>
              <a:rPr lang="en-US" sz="2000" dirty="0" smtClean="0"/>
              <a:t>Theory </a:t>
            </a:r>
            <a:r>
              <a:rPr lang="en-US" sz="2000" dirty="0"/>
              <a:t>development </a:t>
            </a:r>
            <a:r>
              <a:rPr lang="en-US" sz="2000" dirty="0" smtClean="0"/>
              <a:t>through a review of the literature</a:t>
            </a:r>
          </a:p>
          <a:p>
            <a:pPr marL="884238" lvl="3" indent="-342900">
              <a:buAutoNum type="arabicPeriod"/>
            </a:pPr>
            <a:r>
              <a:rPr lang="en-US" sz="2000" dirty="0" smtClean="0"/>
              <a:t>Case </a:t>
            </a:r>
            <a:r>
              <a:rPr lang="en-US" sz="2000" dirty="0"/>
              <a:t>selection</a:t>
            </a:r>
            <a:r>
              <a:rPr lang="en-US" sz="2000" b="0" dirty="0"/>
              <a:t>, </a:t>
            </a:r>
            <a:r>
              <a:rPr lang="en-US" sz="2000" b="0" dirty="0" smtClean="0"/>
              <a:t>1 project </a:t>
            </a:r>
            <a:r>
              <a:rPr lang="en-US" sz="2000" b="0" dirty="0"/>
              <a:t>in </a:t>
            </a:r>
            <a:r>
              <a:rPr lang="en-US" sz="2000" b="0" dirty="0" smtClean="0"/>
              <a:t>Pakistan </a:t>
            </a:r>
            <a:r>
              <a:rPr lang="en-US" sz="2000" b="0" dirty="0"/>
              <a:t>from </a:t>
            </a:r>
            <a:r>
              <a:rPr lang="en-US" sz="2000" b="0" dirty="0" smtClean="0"/>
              <a:t>2011 </a:t>
            </a:r>
            <a:r>
              <a:rPr lang="en-US" sz="2000" b="0" dirty="0"/>
              <a:t>to </a:t>
            </a:r>
            <a:r>
              <a:rPr lang="en-US" sz="2000" b="0" dirty="0" smtClean="0"/>
              <a:t>2018 from the tw</a:t>
            </a:r>
            <a:r>
              <a:rPr lang="en-US" sz="2000" dirty="0" smtClean="0"/>
              <a:t>o regions and different emergencies and a number of projects from Sudan from Darfur and S. </a:t>
            </a:r>
            <a:r>
              <a:rPr lang="en-US" sz="2000" dirty="0" err="1" smtClean="0"/>
              <a:t>Kordofan</a:t>
            </a:r>
            <a:r>
              <a:rPr lang="en-US" sz="2000" dirty="0" smtClean="0"/>
              <a:t> from </a:t>
            </a:r>
            <a:r>
              <a:rPr lang="en-US" sz="2000" b="0" dirty="0" smtClean="0"/>
              <a:t>2013 </a:t>
            </a:r>
            <a:r>
              <a:rPr lang="en-US" sz="2000" b="0" dirty="0"/>
              <a:t>to </a:t>
            </a:r>
            <a:r>
              <a:rPr lang="en-US" sz="2000" b="0" dirty="0" smtClean="0"/>
              <a:t>2018.</a:t>
            </a:r>
            <a:endParaRPr lang="en-US" sz="2000" b="0" dirty="0"/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Data collection by case, (reviewed </a:t>
            </a:r>
            <a:r>
              <a:rPr lang="en-US" sz="2000" dirty="0" smtClean="0"/>
              <a:t>13 </a:t>
            </a:r>
            <a:r>
              <a:rPr lang="en-US" sz="2000" dirty="0"/>
              <a:t>documents from </a:t>
            </a:r>
            <a:r>
              <a:rPr lang="en-US" sz="2000" dirty="0" smtClean="0"/>
              <a:t>Sudan (Darfur &amp; </a:t>
            </a:r>
            <a:r>
              <a:rPr lang="en-US" sz="2000" dirty="0" err="1" smtClean="0"/>
              <a:t>Kordofan</a:t>
            </a:r>
            <a:r>
              <a:rPr lang="en-US" sz="2000" dirty="0" smtClean="0"/>
              <a:t> and  a number of them from Pakistan) </a:t>
            </a:r>
            <a:endParaRPr lang="en-US" sz="2000" dirty="0"/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Data analysis by case, using a codebook with </a:t>
            </a:r>
            <a:r>
              <a:rPr lang="en-GB" sz="2000" dirty="0"/>
              <a:t>eight themes, 20 sub-themes, and 19 explanatory propositions  </a:t>
            </a:r>
            <a:r>
              <a:rPr lang="en-US" sz="2000" dirty="0"/>
              <a:t>a</a:t>
            </a:r>
            <a:r>
              <a:rPr lang="en-US" sz="2000" dirty="0" smtClean="0"/>
              <a:t>nd </a:t>
            </a:r>
            <a:r>
              <a:rPr lang="en-US" sz="2000" dirty="0" err="1" smtClean="0"/>
              <a:t>Nvivo</a:t>
            </a:r>
            <a:r>
              <a:rPr lang="en-US" sz="2000" dirty="0" smtClean="0"/>
              <a:t> for Sudan and Pakistan</a:t>
            </a:r>
            <a:endParaRPr lang="en-US" sz="2000" dirty="0"/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individual case report writing</a:t>
            </a:r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country case report writing</a:t>
            </a:r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country case report review and key informant interviews, </a:t>
            </a:r>
          </a:p>
          <a:p>
            <a:pPr marL="884238" lvl="3" indent="-342900">
              <a:buFont typeface="+mj-lt"/>
              <a:buAutoNum type="arabicPeriod"/>
            </a:pPr>
            <a:r>
              <a:rPr lang="en-US" sz="2000" dirty="0"/>
              <a:t>cross-country analysis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00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RS57812__MG_088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/>
              <a:t>Oct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</a:t>
            </a:r>
            <a:r>
              <a:rPr lang="en-GB" dirty="0" smtClean="0"/>
              <a:t>effects EHN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Country context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/>
              <a:t>Findings – country case studies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Findings – cross country </a:t>
            </a:r>
            <a:r>
              <a:rPr lang="en-US" sz="2200" dirty="0" smtClean="0">
                <a:solidFill>
                  <a:srgbClr val="FF0000"/>
                </a:solidFill>
              </a:rPr>
              <a:t>analysis</a:t>
            </a:r>
            <a:endParaRPr lang="en-US" sz="2200" dirty="0"/>
          </a:p>
        </p:txBody>
      </p:sp>
      <p:pic>
        <p:nvPicPr>
          <p:cNvPr id="13" name="Picture 12" descr="Red_circ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211" y="1961923"/>
            <a:ext cx="4420975" cy="45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1" cy="4706938"/>
          </a:xfrm>
        </p:spPr>
        <p:txBody>
          <a:bodyPr/>
          <a:lstStyle/>
          <a:p>
            <a:r>
              <a:rPr lang="en-US" dirty="0" smtClean="0"/>
              <a:t>Sudan:</a:t>
            </a:r>
            <a:endParaRPr lang="en-US" dirty="0"/>
          </a:p>
          <a:p>
            <a:pPr lvl="2"/>
            <a:r>
              <a:rPr lang="en-US" sz="2000" dirty="0" smtClean="0"/>
              <a:t>Darfur – conflict and unrest </a:t>
            </a:r>
          </a:p>
          <a:p>
            <a:pPr lvl="2"/>
            <a:r>
              <a:rPr lang="en-US" sz="2000" dirty="0" smtClean="0"/>
              <a:t>S </a:t>
            </a:r>
            <a:r>
              <a:rPr lang="en-US" sz="2000" dirty="0" err="1" smtClean="0"/>
              <a:t>Kordofan</a:t>
            </a:r>
            <a:r>
              <a:rPr lang="en-US" sz="2000" dirty="0" smtClean="0"/>
              <a:t> – political unrest and conflict </a:t>
            </a:r>
          </a:p>
          <a:p>
            <a:pPr lvl="2"/>
            <a:r>
              <a:rPr lang="en-US" sz="2000" dirty="0" smtClean="0"/>
              <a:t>A number of OFDA projects </a:t>
            </a:r>
            <a:endParaRPr lang="en-US" sz="2000" dirty="0"/>
          </a:p>
          <a:p>
            <a:r>
              <a:rPr lang="en-US" dirty="0" smtClean="0"/>
              <a:t>Pakistan: </a:t>
            </a:r>
            <a:endParaRPr lang="en-US" dirty="0"/>
          </a:p>
          <a:p>
            <a:r>
              <a:rPr lang="en-US" sz="2000" b="0" dirty="0" smtClean="0">
                <a:solidFill>
                  <a:schemeClr val="tx1"/>
                </a:solidFill>
              </a:rPr>
              <a:t>Afghan refugees in the KPK province. 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IDPs due to floods in the Sindh province 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Funding for </a:t>
            </a:r>
            <a:r>
              <a:rPr lang="en-US" sz="2000" b="0" dirty="0" smtClean="0">
                <a:solidFill>
                  <a:schemeClr val="tx1"/>
                </a:solidFill>
              </a:rPr>
              <a:t>Pakistan: $</a:t>
            </a:r>
            <a:r>
              <a:rPr lang="en-US" sz="2000" b="0" dirty="0">
                <a:solidFill>
                  <a:schemeClr val="tx1"/>
                </a:solidFill>
              </a:rPr>
              <a:t>2.9 million (Phase I), $4.6 million (Phase II), and $3.4 million (Phase III). </a:t>
            </a:r>
            <a:endParaRPr lang="en-US" sz="1400" b="0" dirty="0" smtClean="0">
              <a:solidFill>
                <a:schemeClr val="tx1"/>
              </a:solidFill>
            </a:endParaRP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sz="1400" b="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Oct</a:t>
            </a:r>
            <a:r>
              <a:rPr lang="en-US" dirty="0" smtClean="0"/>
              <a:t> </a:t>
            </a:r>
            <a:r>
              <a:rPr lang="en-US" dirty="0"/>
              <a:t>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 System effects </a:t>
            </a:r>
            <a:r>
              <a:rPr lang="en-GB" dirty="0" smtClean="0"/>
              <a:t>EHN</a:t>
            </a:r>
            <a:r>
              <a:rPr lang="en-GB" dirty="0" smtClean="0"/>
              <a:t> </a:t>
            </a:r>
            <a:r>
              <a:rPr lang="en-GB" dirty="0"/>
              <a:t>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C:\Users\mtsolka\Documents\SCiMali\photos\photos Maria Tsolka_FPPAC_Sep 12\P10808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600200"/>
            <a:ext cx="4135273" cy="470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4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47" y="456445"/>
            <a:ext cx="8282640" cy="506900"/>
          </a:xfrm>
        </p:spPr>
        <p:txBody>
          <a:bodyPr/>
          <a:lstStyle/>
          <a:p>
            <a:r>
              <a:rPr lang="en-US" dirty="0" smtClean="0"/>
              <a:t>Emergency Health &amp; Nutrition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372886" cy="4706938"/>
          </a:xfrm>
        </p:spPr>
        <p:txBody>
          <a:bodyPr/>
          <a:lstStyle/>
          <a:p>
            <a:r>
              <a:rPr lang="en-GB" sz="2400" dirty="0"/>
              <a:t>EHN projects are heavily determined by:</a:t>
            </a:r>
            <a:endParaRPr lang="en-US" sz="2400" dirty="0"/>
          </a:p>
          <a:p>
            <a:pPr lvl="0"/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Externally </a:t>
            </a:r>
            <a:r>
              <a:rPr lang="en-GB" sz="2000" dirty="0">
                <a:solidFill>
                  <a:schemeClr val="tx1"/>
                </a:solidFill>
              </a:rPr>
              <a:t>driven events and crises (political, economic, natural events and disasters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Multiplicity of actors from donors to </a:t>
            </a:r>
            <a:r>
              <a:rPr lang="en-GB" sz="2000" dirty="0" smtClean="0">
                <a:solidFill>
                  <a:schemeClr val="tx1"/>
                </a:solidFill>
              </a:rPr>
              <a:t>implementers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National systems either weak, or lacking coherence, or </a:t>
            </a:r>
            <a:r>
              <a:rPr lang="en-GB" sz="2000" dirty="0" smtClean="0">
                <a:solidFill>
                  <a:schemeClr val="tx1"/>
                </a:solidFill>
              </a:rPr>
              <a:t>both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Often large funding, coming in discrete short </a:t>
            </a:r>
            <a:r>
              <a:rPr lang="en-GB" sz="2000" dirty="0" smtClean="0">
                <a:solidFill>
                  <a:schemeClr val="tx1"/>
                </a:solidFill>
              </a:rPr>
              <a:t>frames</a:t>
            </a:r>
          </a:p>
          <a:p>
            <a:pPr lvl="0"/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Focus on life saving interventions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Oct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Health System effects EHN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34" y="456445"/>
            <a:ext cx="8282640" cy="506900"/>
          </a:xfrm>
        </p:spPr>
        <p:txBody>
          <a:bodyPr/>
          <a:lstStyle/>
          <a:p>
            <a:r>
              <a:rPr lang="en-GB" dirty="0"/>
              <a:t>EHN Case Study </a:t>
            </a:r>
            <a:r>
              <a:rPr lang="en-GB" dirty="0" smtClean="0"/>
              <a:t>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196752"/>
            <a:ext cx="8276127" cy="5110386"/>
          </a:xfrm>
        </p:spPr>
        <p:txBody>
          <a:bodyPr/>
          <a:lstStyle/>
          <a:p>
            <a:r>
              <a:rPr lang="en-US" sz="2400" dirty="0" smtClean="0"/>
              <a:t>Sudan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Effort to integrate emergency services into the health system are visible: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 facilities were handed over after upgrade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health facilities were added to the health system; with added federal budget for these.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 facility systems, Capacity building and Task shifting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based platforms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MOH ownership of quality service through the system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Influence on protocol and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Oct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Health System effects EHN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1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03" y="456445"/>
            <a:ext cx="8282640" cy="506900"/>
          </a:xfrm>
        </p:spPr>
        <p:txBody>
          <a:bodyPr/>
          <a:lstStyle/>
          <a:p>
            <a:r>
              <a:rPr lang="en-GB" dirty="0"/>
              <a:t>EHN Case Study Findings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8772" y="1146989"/>
            <a:ext cx="8285571" cy="5110386"/>
          </a:xfrm>
        </p:spPr>
        <p:txBody>
          <a:bodyPr/>
          <a:lstStyle/>
          <a:p>
            <a:r>
              <a:rPr lang="en-US" sz="2400" dirty="0" smtClean="0"/>
              <a:t>Pakistan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Effort to integrate emergency services into the health system are visible: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 facilities deliberately worked to reach the most difficult to reach – refugees and IDPs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 facility systems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Capacity building and Task shifting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engagement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Integration into the PWD / FP2020/ CIP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Influence on protocol and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01016"/>
      </p:ext>
    </p:extLst>
  </p:cSld>
  <p:clrMapOvr>
    <a:masterClrMapping/>
  </p:clrMapOvr>
</p:sld>
</file>

<file path=ppt/theme/theme1.xml><?xml version="1.0" encoding="utf-8"?>
<a:theme xmlns:a="http://schemas.openxmlformats.org/drawingml/2006/main" name="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xml" id="{7B6EC7EF-46A5-424B-89F6-10C46E7FE4CB}" vid="{A5A75DA8-DBCC-4BEC-88C3-8F2634946A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Save the Children PowerPoint Template December 2016</Template>
  <TotalTime>0</TotalTime>
  <Words>713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Infant Std</vt:lpstr>
      <vt:lpstr>Gill Sans MT</vt:lpstr>
      <vt:lpstr>Trade Gothic LT Com Cn</vt:lpstr>
      <vt:lpstr>Wingdings</vt:lpstr>
      <vt:lpstr>STC_Template_APR16</vt:lpstr>
      <vt:lpstr>Health systems effects of EHN Projects Pakistan and Sudan An embedded retrospective case study analysis of Pakistan and Sudan </vt:lpstr>
      <vt:lpstr>INTRODUCTION</vt:lpstr>
      <vt:lpstr>Aims of Study</vt:lpstr>
      <vt:lpstr>Introduction</vt:lpstr>
      <vt:lpstr>RESULTS Country context Findings – country case studies Findings – cross country analysis</vt:lpstr>
      <vt:lpstr>Country context</vt:lpstr>
      <vt:lpstr>Emergency Health &amp; Nutrition Projects </vt:lpstr>
      <vt:lpstr>EHN Case Study Findings </vt:lpstr>
      <vt:lpstr>EHN Case Study Findings </vt:lpstr>
      <vt:lpstr>EHN Case Study Analysis</vt:lpstr>
      <vt:lpstr>The Binkerhoff Model</vt:lpstr>
      <vt:lpstr>EHN Case Study Analysis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2019-05-10T10:48:11Z</dcterms:created>
  <dcterms:modified xsi:type="dcterms:W3CDTF">2019-10-15T12:47:05Z</dcterms:modified>
</cp:coreProperties>
</file>