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79" r:id="rId2"/>
    <p:sldId id="258" r:id="rId3"/>
    <p:sldId id="262" r:id="rId4"/>
    <p:sldId id="338" r:id="rId5"/>
    <p:sldId id="281" r:id="rId6"/>
    <p:sldId id="263" r:id="rId7"/>
    <p:sldId id="285" r:id="rId8"/>
    <p:sldId id="283" r:id="rId9"/>
    <p:sldId id="270" r:id="rId10"/>
    <p:sldId id="446" r:id="rId11"/>
    <p:sldId id="443" r:id="rId12"/>
    <p:sldId id="447" r:id="rId13"/>
    <p:sldId id="451" r:id="rId14"/>
    <p:sldId id="448" r:id="rId15"/>
    <p:sldId id="340" r:id="rId16"/>
    <p:sldId id="445" r:id="rId17"/>
    <p:sldId id="444" r:id="rId18"/>
    <p:sldId id="339" r:id="rId19"/>
    <p:sldId id="450" r:id="rId20"/>
    <p:sldId id="441" r:id="rId21"/>
    <p:sldId id="442" r:id="rId22"/>
    <p:sldId id="341" r:id="rId23"/>
    <p:sldId id="452" r:id="rId24"/>
  </p:sldIdLst>
  <p:sldSz cx="15544800" cy="10058400"/>
  <p:notesSz cx="6858000" cy="9144000"/>
  <p:defaultTextStyle>
    <a:defPPr marL="0" marR="0" indent="0" algn="l" defTabSz="914342"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341034" rtl="0" fontAlgn="auto" latinLnBrk="0" hangingPunct="0">
      <a:lnSpc>
        <a:spcPct val="100000"/>
      </a:lnSpc>
      <a:spcBef>
        <a:spcPts val="0"/>
      </a:spcBef>
      <a:spcAft>
        <a:spcPts val="0"/>
      </a:spcAft>
      <a:buClrTx/>
      <a:buSzTx/>
      <a:buFontTx/>
      <a:buNone/>
      <a:tabLst/>
      <a:defRPr kumimoji="0" sz="2599" b="0" i="0" u="none" strike="noStrike" cap="none" spc="0" normalizeH="0" baseline="0">
        <a:ln>
          <a:noFill/>
        </a:ln>
        <a:solidFill>
          <a:srgbClr val="000000"/>
        </a:solidFill>
        <a:effectLst/>
        <a:uFillTx/>
        <a:latin typeface="+mn-lt"/>
        <a:ea typeface="+mn-ea"/>
        <a:cs typeface="+mn-cs"/>
        <a:sym typeface="Calibri"/>
      </a:defRPr>
    </a:lvl1pPr>
    <a:lvl2pPr marL="0" marR="0" indent="457171" algn="l" defTabSz="1341034" rtl="0" fontAlgn="auto" latinLnBrk="0" hangingPunct="0">
      <a:lnSpc>
        <a:spcPct val="100000"/>
      </a:lnSpc>
      <a:spcBef>
        <a:spcPts val="0"/>
      </a:spcBef>
      <a:spcAft>
        <a:spcPts val="0"/>
      </a:spcAft>
      <a:buClrTx/>
      <a:buSzTx/>
      <a:buFontTx/>
      <a:buNone/>
      <a:tabLst/>
      <a:defRPr kumimoji="0" sz="2599" b="0" i="0" u="none" strike="noStrike" cap="none" spc="0" normalizeH="0" baseline="0">
        <a:ln>
          <a:noFill/>
        </a:ln>
        <a:solidFill>
          <a:srgbClr val="000000"/>
        </a:solidFill>
        <a:effectLst/>
        <a:uFillTx/>
        <a:latin typeface="+mn-lt"/>
        <a:ea typeface="+mn-ea"/>
        <a:cs typeface="+mn-cs"/>
        <a:sym typeface="Calibri"/>
      </a:defRPr>
    </a:lvl2pPr>
    <a:lvl3pPr marL="0" marR="0" indent="914342" algn="l" defTabSz="1341034" rtl="0" fontAlgn="auto" latinLnBrk="0" hangingPunct="0">
      <a:lnSpc>
        <a:spcPct val="100000"/>
      </a:lnSpc>
      <a:spcBef>
        <a:spcPts val="0"/>
      </a:spcBef>
      <a:spcAft>
        <a:spcPts val="0"/>
      </a:spcAft>
      <a:buClrTx/>
      <a:buSzTx/>
      <a:buFontTx/>
      <a:buNone/>
      <a:tabLst/>
      <a:defRPr kumimoji="0" sz="2599" b="0" i="0" u="none" strike="noStrike" cap="none" spc="0" normalizeH="0" baseline="0">
        <a:ln>
          <a:noFill/>
        </a:ln>
        <a:solidFill>
          <a:srgbClr val="000000"/>
        </a:solidFill>
        <a:effectLst/>
        <a:uFillTx/>
        <a:latin typeface="+mn-lt"/>
        <a:ea typeface="+mn-ea"/>
        <a:cs typeface="+mn-cs"/>
        <a:sym typeface="Calibri"/>
      </a:defRPr>
    </a:lvl3pPr>
    <a:lvl4pPr marL="0" marR="0" indent="1371512" algn="l" defTabSz="1341034" rtl="0" fontAlgn="auto" latinLnBrk="0" hangingPunct="0">
      <a:lnSpc>
        <a:spcPct val="100000"/>
      </a:lnSpc>
      <a:spcBef>
        <a:spcPts val="0"/>
      </a:spcBef>
      <a:spcAft>
        <a:spcPts val="0"/>
      </a:spcAft>
      <a:buClrTx/>
      <a:buSzTx/>
      <a:buFontTx/>
      <a:buNone/>
      <a:tabLst/>
      <a:defRPr kumimoji="0" sz="2599" b="0" i="0" u="none" strike="noStrike" cap="none" spc="0" normalizeH="0" baseline="0">
        <a:ln>
          <a:noFill/>
        </a:ln>
        <a:solidFill>
          <a:srgbClr val="000000"/>
        </a:solidFill>
        <a:effectLst/>
        <a:uFillTx/>
        <a:latin typeface="+mn-lt"/>
        <a:ea typeface="+mn-ea"/>
        <a:cs typeface="+mn-cs"/>
        <a:sym typeface="Calibri"/>
      </a:defRPr>
    </a:lvl4pPr>
    <a:lvl5pPr marL="0" marR="0" indent="1828683" algn="l" defTabSz="1341034" rtl="0" fontAlgn="auto" latinLnBrk="0" hangingPunct="0">
      <a:lnSpc>
        <a:spcPct val="100000"/>
      </a:lnSpc>
      <a:spcBef>
        <a:spcPts val="0"/>
      </a:spcBef>
      <a:spcAft>
        <a:spcPts val="0"/>
      </a:spcAft>
      <a:buClrTx/>
      <a:buSzTx/>
      <a:buFontTx/>
      <a:buNone/>
      <a:tabLst/>
      <a:defRPr kumimoji="0" sz="2599" b="0" i="0" u="none" strike="noStrike" cap="none" spc="0" normalizeH="0" baseline="0">
        <a:ln>
          <a:noFill/>
        </a:ln>
        <a:solidFill>
          <a:srgbClr val="000000"/>
        </a:solidFill>
        <a:effectLst/>
        <a:uFillTx/>
        <a:latin typeface="+mn-lt"/>
        <a:ea typeface="+mn-ea"/>
        <a:cs typeface="+mn-cs"/>
        <a:sym typeface="Calibri"/>
      </a:defRPr>
    </a:lvl5pPr>
    <a:lvl6pPr marL="0" marR="0" indent="2285854" algn="l" defTabSz="1341034" rtl="0" fontAlgn="auto" latinLnBrk="0" hangingPunct="0">
      <a:lnSpc>
        <a:spcPct val="100000"/>
      </a:lnSpc>
      <a:spcBef>
        <a:spcPts val="0"/>
      </a:spcBef>
      <a:spcAft>
        <a:spcPts val="0"/>
      </a:spcAft>
      <a:buClrTx/>
      <a:buSzTx/>
      <a:buFontTx/>
      <a:buNone/>
      <a:tabLst/>
      <a:defRPr kumimoji="0" sz="2599" b="0" i="0" u="none" strike="noStrike" cap="none" spc="0" normalizeH="0" baseline="0">
        <a:ln>
          <a:noFill/>
        </a:ln>
        <a:solidFill>
          <a:srgbClr val="000000"/>
        </a:solidFill>
        <a:effectLst/>
        <a:uFillTx/>
        <a:latin typeface="+mn-lt"/>
        <a:ea typeface="+mn-ea"/>
        <a:cs typeface="+mn-cs"/>
        <a:sym typeface="Calibri"/>
      </a:defRPr>
    </a:lvl6pPr>
    <a:lvl7pPr marL="0" marR="0" indent="2743025" algn="l" defTabSz="1341034" rtl="0" fontAlgn="auto" latinLnBrk="0" hangingPunct="0">
      <a:lnSpc>
        <a:spcPct val="100000"/>
      </a:lnSpc>
      <a:spcBef>
        <a:spcPts val="0"/>
      </a:spcBef>
      <a:spcAft>
        <a:spcPts val="0"/>
      </a:spcAft>
      <a:buClrTx/>
      <a:buSzTx/>
      <a:buFontTx/>
      <a:buNone/>
      <a:tabLst/>
      <a:defRPr kumimoji="0" sz="2599" b="0" i="0" u="none" strike="noStrike" cap="none" spc="0" normalizeH="0" baseline="0">
        <a:ln>
          <a:noFill/>
        </a:ln>
        <a:solidFill>
          <a:srgbClr val="000000"/>
        </a:solidFill>
        <a:effectLst/>
        <a:uFillTx/>
        <a:latin typeface="+mn-lt"/>
        <a:ea typeface="+mn-ea"/>
        <a:cs typeface="+mn-cs"/>
        <a:sym typeface="Calibri"/>
      </a:defRPr>
    </a:lvl7pPr>
    <a:lvl8pPr marL="0" marR="0" indent="3200196" algn="l" defTabSz="1341034" rtl="0" fontAlgn="auto" latinLnBrk="0" hangingPunct="0">
      <a:lnSpc>
        <a:spcPct val="100000"/>
      </a:lnSpc>
      <a:spcBef>
        <a:spcPts val="0"/>
      </a:spcBef>
      <a:spcAft>
        <a:spcPts val="0"/>
      </a:spcAft>
      <a:buClrTx/>
      <a:buSzTx/>
      <a:buFontTx/>
      <a:buNone/>
      <a:tabLst/>
      <a:defRPr kumimoji="0" sz="2599" b="0" i="0" u="none" strike="noStrike" cap="none" spc="0" normalizeH="0" baseline="0">
        <a:ln>
          <a:noFill/>
        </a:ln>
        <a:solidFill>
          <a:srgbClr val="000000"/>
        </a:solidFill>
        <a:effectLst/>
        <a:uFillTx/>
        <a:latin typeface="+mn-lt"/>
        <a:ea typeface="+mn-ea"/>
        <a:cs typeface="+mn-cs"/>
        <a:sym typeface="Calibri"/>
      </a:defRPr>
    </a:lvl8pPr>
    <a:lvl9pPr marL="0" marR="0" indent="3657365" algn="l" defTabSz="1341034" rtl="0" fontAlgn="auto" latinLnBrk="0" hangingPunct="0">
      <a:lnSpc>
        <a:spcPct val="100000"/>
      </a:lnSpc>
      <a:spcBef>
        <a:spcPts val="0"/>
      </a:spcBef>
      <a:spcAft>
        <a:spcPts val="0"/>
      </a:spcAft>
      <a:buClrTx/>
      <a:buSzTx/>
      <a:buFontTx/>
      <a:buNone/>
      <a:tabLst/>
      <a:defRPr kumimoji="0" sz="2599"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635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635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p:restoredTop sz="81369"/>
  </p:normalViewPr>
  <p:slideViewPr>
    <p:cSldViewPr snapToGrid="0" snapToObjects="1">
      <p:cViewPr varScale="1">
        <p:scale>
          <a:sx n="37" d="100"/>
          <a:sy n="37" d="100"/>
        </p:scale>
        <p:origin x="208" y="8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D68348-E120-9B4F-9A20-CECEBC0CBD0E}" type="doc">
      <dgm:prSet loTypeId="urn:microsoft.com/office/officeart/2005/8/layout/matrix3" loCatId="process" qsTypeId="urn:microsoft.com/office/officeart/2005/8/quickstyle/simple1" qsCatId="simple" csTypeId="urn:microsoft.com/office/officeart/2005/8/colors/accent1_2" csCatId="accent1"/>
      <dgm:spPr/>
      <dgm:t>
        <a:bodyPr/>
        <a:lstStyle/>
        <a:p>
          <a:endParaRPr lang="en-US"/>
        </a:p>
      </dgm:t>
    </dgm:pt>
    <dgm:pt modelId="{854A6EBF-56F4-AF4C-9B08-4FAE0F9E37C4}">
      <dgm:prSet/>
      <dgm:spPr/>
      <dgm:t>
        <a:bodyPr/>
        <a:lstStyle/>
        <a:p>
          <a:r>
            <a:rPr lang="en-US" b="0" i="0" baseline="0" dirty="0"/>
            <a:t>Community mobilization</a:t>
          </a:r>
          <a:endParaRPr lang="en-US" dirty="0"/>
        </a:p>
      </dgm:t>
    </dgm:pt>
    <dgm:pt modelId="{6A9E753B-28DA-E643-9198-7B465C406EF8}" type="parTrans" cxnId="{11ADCDE8-9F4D-6C45-9959-22FCDDC41FFE}">
      <dgm:prSet/>
      <dgm:spPr/>
      <dgm:t>
        <a:bodyPr/>
        <a:lstStyle/>
        <a:p>
          <a:endParaRPr lang="en-US"/>
        </a:p>
      </dgm:t>
    </dgm:pt>
    <dgm:pt modelId="{30665502-06E9-7942-AB99-67FCD05010FB}" type="sibTrans" cxnId="{11ADCDE8-9F4D-6C45-9959-22FCDDC41FFE}">
      <dgm:prSet/>
      <dgm:spPr/>
      <dgm:t>
        <a:bodyPr/>
        <a:lstStyle/>
        <a:p>
          <a:endParaRPr lang="en-US"/>
        </a:p>
      </dgm:t>
    </dgm:pt>
    <dgm:pt modelId="{E0C8B91C-97F7-344E-A038-08C510D00D3C}">
      <dgm:prSet/>
      <dgm:spPr/>
      <dgm:t>
        <a:bodyPr/>
        <a:lstStyle/>
        <a:p>
          <a:r>
            <a:rPr lang="en-US" b="0" i="0" baseline="0"/>
            <a:t>Behavior change</a:t>
          </a:r>
          <a:endParaRPr lang="en-US"/>
        </a:p>
      </dgm:t>
    </dgm:pt>
    <dgm:pt modelId="{69C06071-89C5-C14A-97A7-C17DD90D3880}" type="parTrans" cxnId="{84DF9485-9737-A94D-89CF-080227F86A3C}">
      <dgm:prSet/>
      <dgm:spPr/>
      <dgm:t>
        <a:bodyPr/>
        <a:lstStyle/>
        <a:p>
          <a:endParaRPr lang="en-US"/>
        </a:p>
      </dgm:t>
    </dgm:pt>
    <dgm:pt modelId="{92E4C879-5C27-F74D-85C8-3EDEA3929DD0}" type="sibTrans" cxnId="{84DF9485-9737-A94D-89CF-080227F86A3C}">
      <dgm:prSet/>
      <dgm:spPr/>
      <dgm:t>
        <a:bodyPr/>
        <a:lstStyle/>
        <a:p>
          <a:endParaRPr lang="en-US"/>
        </a:p>
      </dgm:t>
    </dgm:pt>
    <dgm:pt modelId="{CAC6CB2A-5A34-7C41-8349-05FF8CD32152}">
      <dgm:prSet/>
      <dgm:spPr/>
      <dgm:t>
        <a:bodyPr/>
        <a:lstStyle/>
        <a:p>
          <a:r>
            <a:rPr lang="en-US" b="0" i="0" baseline="0" dirty="0"/>
            <a:t>Service delivery</a:t>
          </a:r>
          <a:endParaRPr lang="en-US" dirty="0"/>
        </a:p>
      </dgm:t>
    </dgm:pt>
    <dgm:pt modelId="{D9EEC1BB-FA2A-D847-815F-007AEFD0CD7E}" type="parTrans" cxnId="{BF7B5D81-561F-CC4A-8838-92F25690BFF5}">
      <dgm:prSet/>
      <dgm:spPr/>
      <dgm:t>
        <a:bodyPr/>
        <a:lstStyle/>
        <a:p>
          <a:endParaRPr lang="en-US"/>
        </a:p>
      </dgm:t>
    </dgm:pt>
    <dgm:pt modelId="{F600775B-E536-9342-A996-F9B655CCAE0D}" type="sibTrans" cxnId="{BF7B5D81-561F-CC4A-8838-92F25690BFF5}">
      <dgm:prSet/>
      <dgm:spPr/>
      <dgm:t>
        <a:bodyPr/>
        <a:lstStyle/>
        <a:p>
          <a:endParaRPr lang="en-US"/>
        </a:p>
      </dgm:t>
    </dgm:pt>
    <dgm:pt modelId="{1921B348-B450-7E44-8054-A07E10D8DD26}">
      <dgm:prSet/>
      <dgm:spPr/>
      <dgm:t>
        <a:bodyPr/>
        <a:lstStyle/>
        <a:p>
          <a:r>
            <a:rPr lang="en-US" b="0" i="0" baseline="0" dirty="0"/>
            <a:t>Laws and public policy</a:t>
          </a:r>
          <a:endParaRPr lang="en-US" dirty="0"/>
        </a:p>
      </dgm:t>
    </dgm:pt>
    <dgm:pt modelId="{ADBFE4D8-2598-3F4A-BEE9-EB717938C9F0}" type="parTrans" cxnId="{D475A229-D73E-ED4A-8196-7833E9A99CC8}">
      <dgm:prSet/>
      <dgm:spPr/>
      <dgm:t>
        <a:bodyPr/>
        <a:lstStyle/>
        <a:p>
          <a:endParaRPr lang="en-US"/>
        </a:p>
      </dgm:t>
    </dgm:pt>
    <dgm:pt modelId="{F8729DFC-9140-9F47-AE47-ADFE73A10053}" type="sibTrans" cxnId="{D475A229-D73E-ED4A-8196-7833E9A99CC8}">
      <dgm:prSet/>
      <dgm:spPr/>
      <dgm:t>
        <a:bodyPr/>
        <a:lstStyle/>
        <a:p>
          <a:endParaRPr lang="en-US"/>
        </a:p>
      </dgm:t>
    </dgm:pt>
    <dgm:pt modelId="{F82A478D-2050-2E40-8233-B3A556C4D673}" type="pres">
      <dgm:prSet presAssocID="{6DD68348-E120-9B4F-9A20-CECEBC0CBD0E}" presName="matrix" presStyleCnt="0">
        <dgm:presLayoutVars>
          <dgm:chMax val="1"/>
          <dgm:dir/>
          <dgm:resizeHandles val="exact"/>
        </dgm:presLayoutVars>
      </dgm:prSet>
      <dgm:spPr/>
    </dgm:pt>
    <dgm:pt modelId="{B7D76974-C0E6-274A-983F-980DBDABDCFB}" type="pres">
      <dgm:prSet presAssocID="{6DD68348-E120-9B4F-9A20-CECEBC0CBD0E}" presName="diamond" presStyleLbl="bgShp" presStyleIdx="0" presStyleCnt="1"/>
      <dgm:spPr/>
    </dgm:pt>
    <dgm:pt modelId="{2D8876CC-0BAF-314D-9AEF-E1BCFA11898A}" type="pres">
      <dgm:prSet presAssocID="{6DD68348-E120-9B4F-9A20-CECEBC0CBD0E}" presName="quad1" presStyleLbl="node1" presStyleIdx="0" presStyleCnt="4">
        <dgm:presLayoutVars>
          <dgm:chMax val="0"/>
          <dgm:chPref val="0"/>
          <dgm:bulletEnabled val="1"/>
        </dgm:presLayoutVars>
      </dgm:prSet>
      <dgm:spPr/>
    </dgm:pt>
    <dgm:pt modelId="{03F14DE5-72FA-2343-B738-952423E6D44E}" type="pres">
      <dgm:prSet presAssocID="{6DD68348-E120-9B4F-9A20-CECEBC0CBD0E}" presName="quad2" presStyleLbl="node1" presStyleIdx="1" presStyleCnt="4">
        <dgm:presLayoutVars>
          <dgm:chMax val="0"/>
          <dgm:chPref val="0"/>
          <dgm:bulletEnabled val="1"/>
        </dgm:presLayoutVars>
      </dgm:prSet>
      <dgm:spPr/>
    </dgm:pt>
    <dgm:pt modelId="{7EA1FE63-20F2-5A41-B497-FDDB20E77956}" type="pres">
      <dgm:prSet presAssocID="{6DD68348-E120-9B4F-9A20-CECEBC0CBD0E}" presName="quad3" presStyleLbl="node1" presStyleIdx="2" presStyleCnt="4">
        <dgm:presLayoutVars>
          <dgm:chMax val="0"/>
          <dgm:chPref val="0"/>
          <dgm:bulletEnabled val="1"/>
        </dgm:presLayoutVars>
      </dgm:prSet>
      <dgm:spPr/>
    </dgm:pt>
    <dgm:pt modelId="{BDA5BA1C-3A8D-3E46-94C4-6BA9E270ED3A}" type="pres">
      <dgm:prSet presAssocID="{6DD68348-E120-9B4F-9A20-CECEBC0CBD0E}" presName="quad4" presStyleLbl="node1" presStyleIdx="3" presStyleCnt="4">
        <dgm:presLayoutVars>
          <dgm:chMax val="0"/>
          <dgm:chPref val="0"/>
          <dgm:bulletEnabled val="1"/>
        </dgm:presLayoutVars>
      </dgm:prSet>
      <dgm:spPr/>
    </dgm:pt>
  </dgm:ptLst>
  <dgm:cxnLst>
    <dgm:cxn modelId="{1D8D240E-48F9-014F-B85C-97675A52A47E}" type="presOf" srcId="{CAC6CB2A-5A34-7C41-8349-05FF8CD32152}" destId="{7EA1FE63-20F2-5A41-B497-FDDB20E77956}" srcOrd="0" destOrd="0" presId="urn:microsoft.com/office/officeart/2005/8/layout/matrix3"/>
    <dgm:cxn modelId="{E0FBEF18-DEAF-C844-8670-4ADA1B0B9FA9}" type="presOf" srcId="{6DD68348-E120-9B4F-9A20-CECEBC0CBD0E}" destId="{F82A478D-2050-2E40-8233-B3A556C4D673}" srcOrd="0" destOrd="0" presId="urn:microsoft.com/office/officeart/2005/8/layout/matrix3"/>
    <dgm:cxn modelId="{D475A229-D73E-ED4A-8196-7833E9A99CC8}" srcId="{6DD68348-E120-9B4F-9A20-CECEBC0CBD0E}" destId="{1921B348-B450-7E44-8054-A07E10D8DD26}" srcOrd="3" destOrd="0" parTransId="{ADBFE4D8-2598-3F4A-BEE9-EB717938C9F0}" sibTransId="{F8729DFC-9140-9F47-AE47-ADFE73A10053}"/>
    <dgm:cxn modelId="{7456613D-C58B-1F40-93D9-6734740460E1}" type="presOf" srcId="{854A6EBF-56F4-AF4C-9B08-4FAE0F9E37C4}" destId="{2D8876CC-0BAF-314D-9AEF-E1BCFA11898A}" srcOrd="0" destOrd="0" presId="urn:microsoft.com/office/officeart/2005/8/layout/matrix3"/>
    <dgm:cxn modelId="{74822A41-C24E-764C-95F6-D53376D30860}" type="presOf" srcId="{1921B348-B450-7E44-8054-A07E10D8DD26}" destId="{BDA5BA1C-3A8D-3E46-94C4-6BA9E270ED3A}" srcOrd="0" destOrd="0" presId="urn:microsoft.com/office/officeart/2005/8/layout/matrix3"/>
    <dgm:cxn modelId="{BF7B5D81-561F-CC4A-8838-92F25690BFF5}" srcId="{6DD68348-E120-9B4F-9A20-CECEBC0CBD0E}" destId="{CAC6CB2A-5A34-7C41-8349-05FF8CD32152}" srcOrd="2" destOrd="0" parTransId="{D9EEC1BB-FA2A-D847-815F-007AEFD0CD7E}" sibTransId="{F600775B-E536-9342-A996-F9B655CCAE0D}"/>
    <dgm:cxn modelId="{84DF9485-9737-A94D-89CF-080227F86A3C}" srcId="{6DD68348-E120-9B4F-9A20-CECEBC0CBD0E}" destId="{E0C8B91C-97F7-344E-A038-08C510D00D3C}" srcOrd="1" destOrd="0" parTransId="{69C06071-89C5-C14A-97A7-C17DD90D3880}" sibTransId="{92E4C879-5C27-F74D-85C8-3EDEA3929DD0}"/>
    <dgm:cxn modelId="{F2829FC0-D9BF-D545-94B9-165BB8436B77}" type="presOf" srcId="{E0C8B91C-97F7-344E-A038-08C510D00D3C}" destId="{03F14DE5-72FA-2343-B738-952423E6D44E}" srcOrd="0" destOrd="0" presId="urn:microsoft.com/office/officeart/2005/8/layout/matrix3"/>
    <dgm:cxn modelId="{11ADCDE8-9F4D-6C45-9959-22FCDDC41FFE}" srcId="{6DD68348-E120-9B4F-9A20-CECEBC0CBD0E}" destId="{854A6EBF-56F4-AF4C-9B08-4FAE0F9E37C4}" srcOrd="0" destOrd="0" parTransId="{6A9E753B-28DA-E643-9198-7B465C406EF8}" sibTransId="{30665502-06E9-7942-AB99-67FCD05010FB}"/>
    <dgm:cxn modelId="{1887BA9E-88CB-B642-B787-956BBAA4C04D}" type="presParOf" srcId="{F82A478D-2050-2E40-8233-B3A556C4D673}" destId="{B7D76974-C0E6-274A-983F-980DBDABDCFB}" srcOrd="0" destOrd="0" presId="urn:microsoft.com/office/officeart/2005/8/layout/matrix3"/>
    <dgm:cxn modelId="{520CEAD9-7BAD-8C42-8F26-811A3FB04708}" type="presParOf" srcId="{F82A478D-2050-2E40-8233-B3A556C4D673}" destId="{2D8876CC-0BAF-314D-9AEF-E1BCFA11898A}" srcOrd="1" destOrd="0" presId="urn:microsoft.com/office/officeart/2005/8/layout/matrix3"/>
    <dgm:cxn modelId="{F1B523F1-6CEA-1D44-8460-22F133157558}" type="presParOf" srcId="{F82A478D-2050-2E40-8233-B3A556C4D673}" destId="{03F14DE5-72FA-2343-B738-952423E6D44E}" srcOrd="2" destOrd="0" presId="urn:microsoft.com/office/officeart/2005/8/layout/matrix3"/>
    <dgm:cxn modelId="{EAE5557E-73CD-2948-BA66-CE6169C4C4F5}" type="presParOf" srcId="{F82A478D-2050-2E40-8233-B3A556C4D673}" destId="{7EA1FE63-20F2-5A41-B497-FDDB20E77956}" srcOrd="3" destOrd="0" presId="urn:microsoft.com/office/officeart/2005/8/layout/matrix3"/>
    <dgm:cxn modelId="{19787F65-A9B8-E945-801E-FDCC35CCD0EA}" type="presParOf" srcId="{F82A478D-2050-2E40-8233-B3A556C4D673}" destId="{BDA5BA1C-3A8D-3E46-94C4-6BA9E270ED3A}"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D76974-C0E6-274A-983F-980DBDABDCFB}">
      <dsp:nvSpPr>
        <dsp:cNvPr id="0" name=""/>
        <dsp:cNvSpPr/>
      </dsp:nvSpPr>
      <dsp:spPr>
        <a:xfrm>
          <a:off x="2034602" y="0"/>
          <a:ext cx="7876023" cy="7876023"/>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8876CC-0BAF-314D-9AEF-E1BCFA11898A}">
      <dsp:nvSpPr>
        <dsp:cNvPr id="0" name=""/>
        <dsp:cNvSpPr/>
      </dsp:nvSpPr>
      <dsp:spPr>
        <a:xfrm>
          <a:off x="2782824" y="748222"/>
          <a:ext cx="3071648" cy="307164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0" i="0" kern="1200" baseline="0" dirty="0"/>
            <a:t>Community mobilization</a:t>
          </a:r>
          <a:endParaRPr lang="en-US" sz="3800" kern="1200" dirty="0"/>
        </a:p>
      </dsp:txBody>
      <dsp:txXfrm>
        <a:off x="2932769" y="898167"/>
        <a:ext cx="2771758" cy="2771758"/>
      </dsp:txXfrm>
    </dsp:sp>
    <dsp:sp modelId="{03F14DE5-72FA-2343-B738-952423E6D44E}">
      <dsp:nvSpPr>
        <dsp:cNvPr id="0" name=""/>
        <dsp:cNvSpPr/>
      </dsp:nvSpPr>
      <dsp:spPr>
        <a:xfrm>
          <a:off x="6090753" y="748222"/>
          <a:ext cx="3071648" cy="307164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0" i="0" kern="1200" baseline="0"/>
            <a:t>Behavior change</a:t>
          </a:r>
          <a:endParaRPr lang="en-US" sz="3800" kern="1200"/>
        </a:p>
      </dsp:txBody>
      <dsp:txXfrm>
        <a:off x="6240698" y="898167"/>
        <a:ext cx="2771758" cy="2771758"/>
      </dsp:txXfrm>
    </dsp:sp>
    <dsp:sp modelId="{7EA1FE63-20F2-5A41-B497-FDDB20E77956}">
      <dsp:nvSpPr>
        <dsp:cNvPr id="0" name=""/>
        <dsp:cNvSpPr/>
      </dsp:nvSpPr>
      <dsp:spPr>
        <a:xfrm>
          <a:off x="2782824" y="4056151"/>
          <a:ext cx="3071648" cy="307164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0" i="0" kern="1200" baseline="0" dirty="0"/>
            <a:t>Service delivery</a:t>
          </a:r>
          <a:endParaRPr lang="en-US" sz="3800" kern="1200" dirty="0"/>
        </a:p>
      </dsp:txBody>
      <dsp:txXfrm>
        <a:off x="2932769" y="4206096"/>
        <a:ext cx="2771758" cy="2771758"/>
      </dsp:txXfrm>
    </dsp:sp>
    <dsp:sp modelId="{BDA5BA1C-3A8D-3E46-94C4-6BA9E270ED3A}">
      <dsp:nvSpPr>
        <dsp:cNvPr id="0" name=""/>
        <dsp:cNvSpPr/>
      </dsp:nvSpPr>
      <dsp:spPr>
        <a:xfrm>
          <a:off x="6090753" y="4056151"/>
          <a:ext cx="3071648" cy="307164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0" i="0" kern="1200" baseline="0" dirty="0"/>
            <a:t>Laws and public policy</a:t>
          </a:r>
          <a:endParaRPr lang="en-US" sz="3800" kern="1200" dirty="0"/>
        </a:p>
      </dsp:txBody>
      <dsp:txXfrm>
        <a:off x="6240698" y="4206096"/>
        <a:ext cx="2771758" cy="2771758"/>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779463" y="685800"/>
            <a:ext cx="5299075"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341034" latinLnBrk="0">
      <a:defRPr sz="1599">
        <a:latin typeface="+mn-lt"/>
        <a:ea typeface="+mn-ea"/>
        <a:cs typeface="+mn-cs"/>
        <a:sym typeface="Calibri"/>
      </a:defRPr>
    </a:lvl1pPr>
    <a:lvl2pPr indent="228585" defTabSz="1341034" latinLnBrk="0">
      <a:defRPr sz="1599">
        <a:latin typeface="+mn-lt"/>
        <a:ea typeface="+mn-ea"/>
        <a:cs typeface="+mn-cs"/>
        <a:sym typeface="Calibri"/>
      </a:defRPr>
    </a:lvl2pPr>
    <a:lvl3pPr indent="457171" defTabSz="1341034" latinLnBrk="0">
      <a:defRPr sz="1599">
        <a:latin typeface="+mn-lt"/>
        <a:ea typeface="+mn-ea"/>
        <a:cs typeface="+mn-cs"/>
        <a:sym typeface="Calibri"/>
      </a:defRPr>
    </a:lvl3pPr>
    <a:lvl4pPr indent="685756" defTabSz="1341034" latinLnBrk="0">
      <a:defRPr sz="1599">
        <a:latin typeface="+mn-lt"/>
        <a:ea typeface="+mn-ea"/>
        <a:cs typeface="+mn-cs"/>
        <a:sym typeface="Calibri"/>
      </a:defRPr>
    </a:lvl4pPr>
    <a:lvl5pPr indent="914342" defTabSz="1341034" latinLnBrk="0">
      <a:defRPr sz="1599">
        <a:latin typeface="+mn-lt"/>
        <a:ea typeface="+mn-ea"/>
        <a:cs typeface="+mn-cs"/>
        <a:sym typeface="Calibri"/>
      </a:defRPr>
    </a:lvl5pPr>
    <a:lvl6pPr indent="1142927" defTabSz="1341034" latinLnBrk="0">
      <a:defRPr sz="1599">
        <a:latin typeface="+mn-lt"/>
        <a:ea typeface="+mn-ea"/>
        <a:cs typeface="+mn-cs"/>
        <a:sym typeface="Calibri"/>
      </a:defRPr>
    </a:lvl6pPr>
    <a:lvl7pPr indent="1371512" defTabSz="1341034" latinLnBrk="0">
      <a:defRPr sz="1599">
        <a:latin typeface="+mn-lt"/>
        <a:ea typeface="+mn-ea"/>
        <a:cs typeface="+mn-cs"/>
        <a:sym typeface="Calibri"/>
      </a:defRPr>
    </a:lvl7pPr>
    <a:lvl8pPr indent="1600098" defTabSz="1341034" latinLnBrk="0">
      <a:defRPr sz="1599">
        <a:latin typeface="+mn-lt"/>
        <a:ea typeface="+mn-ea"/>
        <a:cs typeface="+mn-cs"/>
        <a:sym typeface="Calibri"/>
      </a:defRPr>
    </a:lvl8pPr>
    <a:lvl9pPr indent="1828683" defTabSz="1341034" latinLnBrk="0">
      <a:defRPr sz="1599">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5656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Let me ask a question? How many of you know GHA? Please raise your hands if you are in the audience? Fantastic! Ok, thank you! How many of you have never heard of GHA? Well, thank you as well!</a:t>
            </a:r>
          </a:p>
          <a:p>
            <a:r>
              <a:rPr lang="en-US" dirty="0"/>
              <a:t>I am happy to see old friends and happy to meet new friends today! Thank you!</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 would like to take a moment to share a little bit about GHA. </a:t>
            </a:r>
          </a:p>
          <a:p>
            <a:r>
              <a:rPr lang="en-US" dirty="0"/>
              <a:t>Global Health Action (GHA) engages with communities around the world to improve the health and well-being of women, children, and adolescents. Through</a:t>
            </a:r>
          </a:p>
          <a:p>
            <a:r>
              <a:rPr lang="en-US" dirty="0"/>
              <a:t>partnerships with government agencies, faith communities, and civil society organizations,</a:t>
            </a:r>
          </a:p>
          <a:p>
            <a:r>
              <a:rPr lang="en-US" dirty="0"/>
              <a:t>GHA’s programs strengthen community-centered health systems and build community capacity for addressing barriers to health. Since 1972, GHA’s work has impacted people in 97 countries as you can see through the photos on this slide. </a:t>
            </a:r>
          </a:p>
          <a:p>
            <a:r>
              <a:rPr lang="en-US" b="1" dirty="0"/>
              <a:t>Since 2001, we have been working in China and are longtime partners of NITC. Thank you Madame Huang for your invitation for this meeting.</a:t>
            </a:r>
          </a:p>
        </p:txBody>
      </p:sp>
      <p:sp>
        <p:nvSpPr>
          <p:cNvPr id="4" name="Slide Number Placeholder 3"/>
          <p:cNvSpPr>
            <a:spLocks noGrp="1"/>
          </p:cNvSpPr>
          <p:nvPr>
            <p:ph type="sldNum" sz="quarter" idx="5"/>
          </p:nvPr>
        </p:nvSpPr>
        <p:spPr/>
        <p:txBody>
          <a:bodyPr/>
          <a:lstStyle/>
          <a:p>
            <a:fld id="{D6B0F939-9241-BC4E-92A4-0194C62C04BB}" type="slidenum">
              <a:rPr lang="en-US" smtClean="0"/>
              <a:t>7</a:t>
            </a:fld>
            <a:endParaRPr lang="en-US"/>
          </a:p>
        </p:txBody>
      </p:sp>
    </p:spTree>
    <p:extLst>
      <p:ext uri="{BB962C8B-B14F-4D97-AF65-F5344CB8AC3E}">
        <p14:creationId xmlns:p14="http://schemas.microsoft.com/office/powerpoint/2010/main" val="1164547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99" b="0" i="0" dirty="0">
                <a:effectLst/>
                <a:latin typeface="+mn-lt"/>
                <a:ea typeface="+mn-ea"/>
                <a:cs typeface="+mn-cs"/>
                <a:sym typeface="Calibri"/>
              </a:rPr>
              <a:t>The UNDP has reported that Haiti has one of the highest rates of women affected by violence in the world. Kay </a:t>
            </a:r>
            <a:r>
              <a:rPr lang="en-US" sz="1599" b="0" i="0" dirty="0" err="1">
                <a:effectLst/>
                <a:latin typeface="+mn-lt"/>
                <a:ea typeface="+mn-ea"/>
                <a:cs typeface="+mn-cs"/>
                <a:sym typeface="Calibri"/>
              </a:rPr>
              <a:t>Fanm</a:t>
            </a:r>
            <a:r>
              <a:rPr lang="en-US" sz="1599" b="0" i="0" dirty="0">
                <a:effectLst/>
                <a:latin typeface="+mn-lt"/>
                <a:ea typeface="+mn-ea"/>
                <a:cs typeface="+mn-cs"/>
                <a:sym typeface="Calibri"/>
              </a:rPr>
              <a:t>, a Haitian women's rights organization, has estimated that 72 % of Haitian girls have been raped. And, a recent 2009 paper by the Inter-American Commission on Human Rights states that over 90% of Haitian women have experienced some form of violence in their lives.</a:t>
            </a:r>
          </a:p>
          <a:p>
            <a:r>
              <a:rPr lang="en-US" sz="1599" b="0" i="0" dirty="0">
                <a:effectLst/>
                <a:latin typeface="+mn-lt"/>
                <a:ea typeface="+mn-ea"/>
                <a:cs typeface="+mn-cs"/>
                <a:sym typeface="Calibri"/>
              </a:rPr>
              <a:t>Human trafficking and </a:t>
            </a:r>
            <a:r>
              <a:rPr lang="en-US" sz="1599" b="0" i="0" dirty="0" err="1">
                <a:effectLst/>
                <a:latin typeface="+mn-lt"/>
                <a:ea typeface="+mn-ea"/>
                <a:cs typeface="+mn-cs"/>
                <a:sym typeface="Calibri"/>
              </a:rPr>
              <a:t>Restavek</a:t>
            </a:r>
            <a:r>
              <a:rPr lang="en-US" sz="1599" b="0" i="0" dirty="0">
                <a:effectLst/>
                <a:latin typeface="+mn-lt"/>
                <a:ea typeface="+mn-ea"/>
                <a:cs typeface="+mn-cs"/>
                <a:sym typeface="Calibri"/>
              </a:rPr>
              <a:t>, (the practice of keeping child laborers in the home where they are sometimes sexually and physically abused), are both realities in Haiti.</a:t>
            </a:r>
          </a:p>
          <a:p>
            <a:r>
              <a:rPr lang="en-US" sz="1599" b="0" i="0" dirty="0">
                <a:effectLst/>
                <a:latin typeface="+mn-lt"/>
                <a:ea typeface="+mn-ea"/>
                <a:cs typeface="+mn-cs"/>
                <a:sym typeface="Calibri"/>
              </a:rPr>
              <a:t>It was not until 2005 that rape was classified as “a crime against the person,” leading to an increase in the severity of possible punishment.</a:t>
            </a:r>
          </a:p>
          <a:p>
            <a:endParaRPr lang="en-US" dirty="0"/>
          </a:p>
        </p:txBody>
      </p:sp>
    </p:spTree>
    <p:extLst>
      <p:ext uri="{BB962C8B-B14F-4D97-AF65-F5344CB8AC3E}">
        <p14:creationId xmlns:p14="http://schemas.microsoft.com/office/powerpoint/2010/main" val="4001337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99" b="1" i="0" dirty="0">
                <a:effectLst/>
                <a:latin typeface="+mn-lt"/>
                <a:ea typeface="+mn-ea"/>
                <a:cs typeface="+mn-cs"/>
                <a:sym typeface="Calibri"/>
              </a:rPr>
              <a:t>Physical violence</a:t>
            </a:r>
          </a:p>
          <a:p>
            <a:r>
              <a:rPr lang="en-US" sz="1599" b="0" i="0" dirty="0">
                <a:effectLst/>
                <a:latin typeface="+mn-lt"/>
                <a:ea typeface="+mn-ea"/>
                <a:cs typeface="+mn-cs"/>
                <a:sym typeface="Calibri"/>
              </a:rPr>
              <a:t>Any act which causes physical harm as a result of unlawful physical force. Physical violence can take the form of, among others, serious and minor assault, deprivation of liberty and manslaughter.</a:t>
            </a:r>
          </a:p>
          <a:p>
            <a:r>
              <a:rPr lang="en-US" sz="1599" b="1" i="0" dirty="0">
                <a:effectLst/>
                <a:latin typeface="+mn-lt"/>
                <a:ea typeface="+mn-ea"/>
                <a:cs typeface="+mn-cs"/>
                <a:sym typeface="Calibri"/>
              </a:rPr>
              <a:t>Sexual violence</a:t>
            </a:r>
          </a:p>
          <a:p>
            <a:r>
              <a:rPr lang="en-US" sz="1599" b="0" i="0" dirty="0">
                <a:effectLst/>
                <a:latin typeface="+mn-lt"/>
                <a:ea typeface="+mn-ea"/>
                <a:cs typeface="+mn-cs"/>
                <a:sym typeface="Calibri"/>
              </a:rPr>
              <a:t>Any sexual act </a:t>
            </a:r>
            <a:r>
              <a:rPr lang="en-US" sz="1599" b="0" i="0" dirty="0" err="1">
                <a:effectLst/>
                <a:latin typeface="+mn-lt"/>
                <a:ea typeface="+mn-ea"/>
                <a:cs typeface="+mn-cs"/>
                <a:sym typeface="Calibri"/>
              </a:rPr>
              <a:t>perfomed</a:t>
            </a:r>
            <a:r>
              <a:rPr lang="en-US" sz="1599" b="0" i="0" dirty="0">
                <a:effectLst/>
                <a:latin typeface="+mn-lt"/>
                <a:ea typeface="+mn-ea"/>
                <a:cs typeface="+mn-cs"/>
                <a:sym typeface="Calibri"/>
              </a:rPr>
              <a:t> on an individual without their consent. Sexual violence can take the form of rape or sexual assault.</a:t>
            </a:r>
          </a:p>
          <a:p>
            <a:r>
              <a:rPr lang="en-US" sz="1599" b="1" i="0" dirty="0">
                <a:effectLst/>
                <a:latin typeface="+mn-lt"/>
                <a:ea typeface="+mn-ea"/>
                <a:cs typeface="+mn-cs"/>
                <a:sym typeface="Calibri"/>
              </a:rPr>
              <a:t>Psychological violence</a:t>
            </a:r>
          </a:p>
          <a:p>
            <a:r>
              <a:rPr lang="en-US" sz="1599" b="0" i="0" dirty="0">
                <a:effectLst/>
                <a:latin typeface="+mn-lt"/>
                <a:ea typeface="+mn-ea"/>
                <a:cs typeface="+mn-cs"/>
                <a:sym typeface="Calibri"/>
              </a:rPr>
              <a:t>Any act which causes psychological harm to an individual. </a:t>
            </a:r>
            <a:r>
              <a:rPr lang="en-US" sz="1599" b="0" i="0" dirty="0" err="1">
                <a:effectLst/>
                <a:latin typeface="+mn-lt"/>
                <a:ea typeface="+mn-ea"/>
                <a:cs typeface="+mn-cs"/>
                <a:sym typeface="Calibri"/>
              </a:rPr>
              <a:t>Pyschological</a:t>
            </a:r>
            <a:r>
              <a:rPr lang="en-US" sz="1599" b="0" i="0" dirty="0">
                <a:effectLst/>
                <a:latin typeface="+mn-lt"/>
                <a:ea typeface="+mn-ea"/>
                <a:cs typeface="+mn-cs"/>
                <a:sym typeface="Calibri"/>
              </a:rPr>
              <a:t> violence can take the form of, for example, coercion, defamation, verbal insult or harassment.</a:t>
            </a:r>
          </a:p>
          <a:p>
            <a:r>
              <a:rPr lang="en-US" sz="1599" b="1" i="0" dirty="0">
                <a:effectLst/>
                <a:latin typeface="+mn-lt"/>
                <a:ea typeface="+mn-ea"/>
                <a:cs typeface="+mn-cs"/>
                <a:sym typeface="Calibri"/>
              </a:rPr>
              <a:t>Economic violence</a:t>
            </a:r>
          </a:p>
          <a:p>
            <a:r>
              <a:rPr lang="en-US" sz="1599" b="0" i="0" dirty="0">
                <a:effectLst/>
                <a:latin typeface="+mn-lt"/>
                <a:ea typeface="+mn-ea"/>
                <a:cs typeface="+mn-cs"/>
                <a:sym typeface="Calibri"/>
              </a:rPr>
              <a:t>Any act or </a:t>
            </a:r>
            <a:r>
              <a:rPr lang="en-US" sz="1599" b="0" i="0" dirty="0" err="1">
                <a:effectLst/>
                <a:latin typeface="+mn-lt"/>
                <a:ea typeface="+mn-ea"/>
                <a:cs typeface="+mn-cs"/>
                <a:sym typeface="Calibri"/>
              </a:rPr>
              <a:t>behaviour</a:t>
            </a:r>
            <a:r>
              <a:rPr lang="en-US" sz="1599" b="0" i="0" dirty="0">
                <a:effectLst/>
                <a:latin typeface="+mn-lt"/>
                <a:ea typeface="+mn-ea"/>
                <a:cs typeface="+mn-cs"/>
                <a:sym typeface="Calibri"/>
              </a:rPr>
              <a:t> which causes economic harm to an individual. Economic violence can take the form of, for example, property damage, restricting access to financial resources, education or the </a:t>
            </a:r>
            <a:r>
              <a:rPr lang="en-US" sz="1599" b="0" i="0" dirty="0" err="1">
                <a:effectLst/>
                <a:latin typeface="+mn-lt"/>
                <a:ea typeface="+mn-ea"/>
                <a:cs typeface="+mn-cs"/>
                <a:sym typeface="Calibri"/>
              </a:rPr>
              <a:t>labour</a:t>
            </a:r>
            <a:r>
              <a:rPr lang="en-US" sz="1599" b="0" i="0" dirty="0">
                <a:effectLst/>
                <a:latin typeface="+mn-lt"/>
                <a:ea typeface="+mn-ea"/>
                <a:cs typeface="+mn-cs"/>
                <a:sym typeface="Calibri"/>
              </a:rPr>
              <a:t> market, or not complying with economic responsibilities, such as alimony.</a:t>
            </a:r>
          </a:p>
          <a:p>
            <a:r>
              <a:rPr lang="en-US" sz="1599" b="0" i="0" dirty="0">
                <a:effectLst/>
                <a:latin typeface="+mn-lt"/>
                <a:ea typeface="+mn-ea"/>
                <a:cs typeface="+mn-cs"/>
                <a:sym typeface="Calibri"/>
              </a:rPr>
              <a:t>It is also important to </a:t>
            </a:r>
            <a:r>
              <a:rPr lang="en-US" sz="1599" b="0" i="0" dirty="0" err="1">
                <a:effectLst/>
                <a:latin typeface="+mn-lt"/>
                <a:ea typeface="+mn-ea"/>
                <a:cs typeface="+mn-cs"/>
                <a:sym typeface="Calibri"/>
              </a:rPr>
              <a:t>recognise</a:t>
            </a:r>
            <a:r>
              <a:rPr lang="en-US" sz="1599" b="0" i="0" dirty="0">
                <a:effectLst/>
                <a:latin typeface="+mn-lt"/>
                <a:ea typeface="+mn-ea"/>
                <a:cs typeface="+mn-cs"/>
                <a:sym typeface="Calibri"/>
              </a:rPr>
              <a:t> that gender-based violence may be </a:t>
            </a:r>
            <a:r>
              <a:rPr lang="en-US" sz="1599" b="0" i="0" dirty="0" err="1">
                <a:effectLst/>
                <a:latin typeface="+mn-lt"/>
                <a:ea typeface="+mn-ea"/>
                <a:cs typeface="+mn-cs"/>
                <a:sym typeface="Calibri"/>
              </a:rPr>
              <a:t>normalised</a:t>
            </a:r>
            <a:r>
              <a:rPr lang="en-US" sz="1599" b="0" i="0" dirty="0">
                <a:effectLst/>
                <a:latin typeface="+mn-lt"/>
                <a:ea typeface="+mn-ea"/>
                <a:cs typeface="+mn-cs"/>
                <a:sym typeface="Calibri"/>
              </a:rPr>
              <a:t> and reproduced due to structural inequalities, such as societal norms, attitudes and stereotypes around gender generally and violence against women specifically. Therefore it is important to acknowledge </a:t>
            </a:r>
            <a:r>
              <a:rPr lang="en-US" sz="1599" b="1" i="0" dirty="0">
                <a:effectLst/>
                <a:latin typeface="+mn-lt"/>
                <a:ea typeface="+mn-ea"/>
                <a:cs typeface="+mn-cs"/>
                <a:sym typeface="Calibri"/>
              </a:rPr>
              <a:t>structural or institutional violence</a:t>
            </a:r>
            <a:r>
              <a:rPr lang="en-US" sz="1599" b="0" i="0" dirty="0">
                <a:effectLst/>
                <a:latin typeface="+mn-lt"/>
                <a:ea typeface="+mn-ea"/>
                <a:cs typeface="+mn-cs"/>
                <a:sym typeface="Calibri"/>
              </a:rPr>
              <a:t>, which can be defined  as the subordination of women in economic, social and political life, when attempting to explain the prevalence of violence against women within our societies.</a:t>
            </a:r>
          </a:p>
          <a:p>
            <a:endParaRPr lang="en-US" dirty="0"/>
          </a:p>
        </p:txBody>
      </p:sp>
    </p:spTree>
    <p:extLst>
      <p:ext uri="{BB962C8B-B14F-4D97-AF65-F5344CB8AC3E}">
        <p14:creationId xmlns:p14="http://schemas.microsoft.com/office/powerpoint/2010/main" val="2121134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600" dirty="0"/>
              <a:t>GBV programs generally fall into four categories: community mobilization; behavior change communication; service delivery; and law and public policy. </a:t>
            </a:r>
            <a:r>
              <a:rPr lang="en-US" altLang="en-US" sz="1600" b="1" dirty="0"/>
              <a:t>Community mobilization programs</a:t>
            </a:r>
            <a:r>
              <a:rPr lang="en-US" altLang="en-US" sz="1600" dirty="0"/>
              <a:t> tend to mobilize multiple community groups including religious organizations, traditional leaders, schools, sports groups, police stations, and NGOs to establish priorities for addressing GBV and to identify local resources to fight GBV.  Community mobilization programs engage, support and empower communities to challenge cultural norms that contribute to overall levels of violence by using  participatory approaches.  </a:t>
            </a:r>
            <a:r>
              <a:rPr lang="en-US" altLang="en-US" sz="1600" b="1" dirty="0"/>
              <a:t>Behavior change communication programs</a:t>
            </a:r>
            <a:r>
              <a:rPr lang="en-US" altLang="en-US" sz="1600" dirty="0"/>
              <a:t> tend to challenge prevailing beliefs and norms that contribute to the acceptability and perpetuation of violence.  They also influence individuals’ awareness, attitudes, behavior, and external environment. In addition, BCC program try to reduce survivors’ isolation and create an environment conducive to change by acknowledging the widespread nature of GBV. </a:t>
            </a:r>
            <a:r>
              <a:rPr lang="en-US" altLang="en-US" sz="1600" b="1" dirty="0"/>
              <a:t>Service delivery programs</a:t>
            </a:r>
            <a:r>
              <a:rPr lang="en-US" altLang="en-US" sz="1600" dirty="0"/>
              <a:t> generally help to detect cases of violence and provide victims with the care that they need; document information in ways that can be used as evidence in court; and address consequences of GBV for women’s health.  Service delivery programs can also provide emergency contraception to women in advance of need, assist women with safety planning, and facilitate women’s access to additional services including legal and social help. </a:t>
            </a:r>
            <a:r>
              <a:rPr lang="en-US" altLang="en-US" sz="1600" b="1" dirty="0"/>
              <a:t>Legal and policy programs</a:t>
            </a:r>
            <a:r>
              <a:rPr lang="en-US" altLang="en-US" sz="1600" dirty="0"/>
              <a:t> generally serve to make GBV a legitimate human rights issue.  If well implemented and enforced, they can protect women from GBV and hold abusers accountable for their behaviors.  Institutional policies provide guidance to staff members and send a message that violence will not be tolerated.  Policy efforts also influence the allocation of appropriate resources to GBV prevention/mitigation</a:t>
            </a:r>
            <a:endParaRPr lang="en-US" dirty="0"/>
          </a:p>
        </p:txBody>
      </p:sp>
    </p:spTree>
    <p:extLst>
      <p:ext uri="{BB962C8B-B14F-4D97-AF65-F5344CB8AC3E}">
        <p14:creationId xmlns:p14="http://schemas.microsoft.com/office/powerpoint/2010/main" val="1965026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1341034" eaLnBrk="1" fontAlgn="auto" latinLnBrk="0" hangingPunct="1">
              <a:lnSpc>
                <a:spcPct val="100000"/>
              </a:lnSpc>
              <a:spcBef>
                <a:spcPts val="0"/>
              </a:spcBef>
              <a:spcAft>
                <a:spcPts val="0"/>
              </a:spcAft>
              <a:buClrTx/>
              <a:buSzTx/>
              <a:buFontTx/>
              <a:buNone/>
              <a:tabLst/>
              <a:defRPr/>
            </a:pPr>
            <a:r>
              <a:rPr lang="en-US" dirty="0"/>
              <a:t>Women leaders within the national structure of the Methodist Church of Haiti (EMH) identified women’s leadership and empowerment as a priority and developed a project to address that concept. GHA provided some technical assistance in program design and evaluation of the series of leadership development seminars developed and led by the team of EMH women leaders. The seminars included training about the role of women as change agents within church history and dialogues where women across Haiti had a chance to share what they saw as their priorities and challenges in their communities. Gender based violence became a consistent theme and priority for women across communities. Women began to strategize around action plans to address this in their communities. </a:t>
            </a:r>
          </a:p>
          <a:p>
            <a:pPr marL="0" marR="0" lvl="0" indent="0" defTabSz="1341034" eaLnBrk="1" fontAlgn="auto" latinLnBrk="0" hangingPunct="1">
              <a:lnSpc>
                <a:spcPct val="100000"/>
              </a:lnSpc>
              <a:spcBef>
                <a:spcPts val="0"/>
              </a:spcBef>
              <a:spcAft>
                <a:spcPts val="0"/>
              </a:spcAft>
              <a:buClrTx/>
              <a:buSzTx/>
              <a:buFontTx/>
              <a:buNone/>
              <a:tabLst/>
              <a:defRPr/>
            </a:pPr>
            <a:endParaRPr lang="en-US" dirty="0"/>
          </a:p>
          <a:p>
            <a:r>
              <a:rPr lang="en-US" sz="1599" dirty="0">
                <a:effectLst/>
                <a:latin typeface="+mn-lt"/>
                <a:ea typeface="+mn-ea"/>
                <a:cs typeface="+mn-cs"/>
                <a:sym typeface="Calibri"/>
              </a:rPr>
              <a:t>Foundation for the Advancement of Haitian Midwives and locally Haitian led organizations including One Billion Rise, the Haiti Society of OB/GYN, and the Haiti Midwifery Association to co-host a GBV prevention and intervention conference for midwives in Nov 2018. The conference required self-reflection and examination of personal ideas and biases related to violence, sex, and barriers to seeking care. These included cultural and societal norms affecting health, sexual and reproductive health, respectful and privacy-protected care, principles of trauma-informed care, types of gender-based violence, human and women’s rights according to Haitian law, medical exam of victims, the medical-legal aspects of reporting and ethics, and professional development. </a:t>
            </a:r>
          </a:p>
          <a:p>
            <a:r>
              <a:rPr lang="en-US" sz="1599" b="1" dirty="0">
                <a:effectLst/>
                <a:latin typeface="+mn-lt"/>
                <a:ea typeface="+mn-ea"/>
                <a:cs typeface="+mn-cs"/>
                <a:sym typeface="Calibri"/>
              </a:rPr>
              <a:t>Outcome: </a:t>
            </a:r>
            <a:r>
              <a:rPr lang="en-US" sz="1599" dirty="0">
                <a:effectLst/>
                <a:latin typeface="+mn-lt"/>
                <a:ea typeface="+mn-ea"/>
                <a:cs typeface="+mn-cs"/>
                <a:sym typeface="Calibri"/>
              </a:rPr>
              <a:t>22 midwives from across Haiti’s districts attended the training. Empowering Haitian midwives with the knowledge, skills and sensitivity required to work with GBV victims lays the foundation for a sustainable model of care. Haitian Midwives are part of the community in which they live and work. They are in the optimal position to provide culturally sensitive evidence-based care to Haitian victims and survivors. Not only did healthcare workers have paradigm shifts in their understanding and care of women traumatized by GBV but GHA connected the midwives and trainers to the EMH health leadership with the intention to develop further programming through connections as resources for communities.</a:t>
            </a:r>
          </a:p>
          <a:p>
            <a:pPr marL="0" marR="0" lvl="0" indent="0" defTabSz="1341034" eaLnBrk="1" fontAlgn="auto" latinLnBrk="0" hangingPunct="1">
              <a:lnSpc>
                <a:spcPct val="100000"/>
              </a:lnSpc>
              <a:spcBef>
                <a:spcPts val="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2446308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317C7FF-8D72-834D-8DE8-97E7BBE8A74E}"/>
              </a:ext>
            </a:extLst>
          </p:cNvPr>
          <p:cNvSpPr>
            <a:spLocks noGrp="1" noChangeArrowheads="1"/>
          </p:cNvSpPr>
          <p:nvPr>
            <p:ph type="sldNum" sz="quarter" idx="5"/>
          </p:nvPr>
        </p:nvSpPr>
        <p:spPr>
          <a:ln/>
        </p:spPr>
        <p:txBody>
          <a:bodyPr/>
          <a:lstStyle/>
          <a:p>
            <a:fld id="{88685A57-3747-F34A-815B-63C4BBD54A88}" type="slidenum">
              <a:rPr lang="en-US" altLang="en-US"/>
              <a:pPr/>
              <a:t>20</a:t>
            </a:fld>
            <a:endParaRPr lang="en-US" altLang="en-US"/>
          </a:p>
        </p:txBody>
      </p:sp>
      <p:sp>
        <p:nvSpPr>
          <p:cNvPr id="431106" name="Rectangle 2">
            <a:extLst>
              <a:ext uri="{FF2B5EF4-FFF2-40B4-BE49-F238E27FC236}">
                <a16:creationId xmlns:a16="http://schemas.microsoft.com/office/drawing/2014/main" id="{DEBE26B0-E424-634E-B032-FA0447D22AA1}"/>
              </a:ext>
            </a:extLst>
          </p:cNvPr>
          <p:cNvSpPr>
            <a:spLocks noRot="1" noChangeArrowheads="1" noTextEdit="1"/>
          </p:cNvSpPr>
          <p:nvPr>
            <p:ph type="sldImg"/>
          </p:nvPr>
        </p:nvSpPr>
        <p:spPr>
          <a:ln/>
        </p:spPr>
      </p:sp>
      <p:sp>
        <p:nvSpPr>
          <p:cNvPr id="431107" name="Rectangle 3">
            <a:extLst>
              <a:ext uri="{FF2B5EF4-FFF2-40B4-BE49-F238E27FC236}">
                <a16:creationId xmlns:a16="http://schemas.microsoft.com/office/drawing/2014/main" id="{8765CEBE-9192-174D-AFC3-76C41CE5DB7A}"/>
              </a:ext>
            </a:extLst>
          </p:cNvPr>
          <p:cNvSpPr>
            <a:spLocks noGrp="1" noChangeArrowheads="1"/>
          </p:cNvSpPr>
          <p:nvPr>
            <p:ph type="body" idx="1"/>
          </p:nvPr>
        </p:nvSpPr>
        <p:spPr/>
        <p:txBody>
          <a:bodyPr/>
          <a:lstStyle/>
          <a:p>
            <a:r>
              <a:rPr lang="en-US" altLang="en-US" sz="1100"/>
              <a:t>One of the major challenges of evaluating GBV programs is how to attribute change.  Many activities are ongoing so it is difficult to say how much of an observed change is due to a particular activity. GBV programs also tend to be multifaceted, making it necessary to have multiple measures across disciplines and sectors. In general, programs have not invested in rigorous evaluations.  Sometimes, this is due to the program design.  For example, if a program provides complete coverage, it is impossible to have a control or comparison group.  But even in situations where programs are not full coverage, use of strong quantitative evaluation designs is rare.  So many programs have limited evidence of their effectiveness. Although many people agree that it is important to prevent and mitigate gender-based violence, there is no consensus on how to define indicators and make them operational.  Few programs collect data or measure indicators in a systematic way, making it difficult to compare programs across space and time.  An additional challenge is that there is often a climate of urgency around results, whereas gender norms and GBV trends take a relatively long time to change.</a:t>
            </a:r>
          </a:p>
        </p:txBody>
      </p:sp>
    </p:spTree>
    <p:extLst>
      <p:ext uri="{BB962C8B-B14F-4D97-AF65-F5344CB8AC3E}">
        <p14:creationId xmlns:p14="http://schemas.microsoft.com/office/powerpoint/2010/main" val="3227362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2B2E6A5-7B85-6C47-BAC6-0A5E484F7713}"/>
              </a:ext>
            </a:extLst>
          </p:cNvPr>
          <p:cNvSpPr>
            <a:spLocks noGrp="1" noChangeArrowheads="1"/>
          </p:cNvSpPr>
          <p:nvPr>
            <p:ph type="sldNum" sz="quarter" idx="5"/>
          </p:nvPr>
        </p:nvSpPr>
        <p:spPr>
          <a:ln/>
        </p:spPr>
        <p:txBody>
          <a:bodyPr/>
          <a:lstStyle/>
          <a:p>
            <a:fld id="{AB502DF4-AD2A-914F-A500-FA618649070D}" type="slidenum">
              <a:rPr lang="en-US" altLang="en-US"/>
              <a:pPr/>
              <a:t>21</a:t>
            </a:fld>
            <a:endParaRPr lang="en-US" altLang="en-US"/>
          </a:p>
        </p:txBody>
      </p:sp>
      <p:sp>
        <p:nvSpPr>
          <p:cNvPr id="433154" name="Rectangle 2">
            <a:extLst>
              <a:ext uri="{FF2B5EF4-FFF2-40B4-BE49-F238E27FC236}">
                <a16:creationId xmlns:a16="http://schemas.microsoft.com/office/drawing/2014/main" id="{B126962F-1E89-6A43-BE4F-CD1ABE6742C0}"/>
              </a:ext>
            </a:extLst>
          </p:cNvPr>
          <p:cNvSpPr>
            <a:spLocks noRot="1" noChangeArrowheads="1" noTextEdit="1"/>
          </p:cNvSpPr>
          <p:nvPr>
            <p:ph type="sldImg"/>
          </p:nvPr>
        </p:nvSpPr>
        <p:spPr>
          <a:ln/>
        </p:spPr>
      </p:sp>
      <p:sp>
        <p:nvSpPr>
          <p:cNvPr id="433155" name="Rectangle 3">
            <a:extLst>
              <a:ext uri="{FF2B5EF4-FFF2-40B4-BE49-F238E27FC236}">
                <a16:creationId xmlns:a16="http://schemas.microsoft.com/office/drawing/2014/main" id="{96E4D368-B152-3645-8548-09C6664569DA}"/>
              </a:ext>
            </a:extLst>
          </p:cNvPr>
          <p:cNvSpPr>
            <a:spLocks noGrp="1" noChangeArrowheads="1"/>
          </p:cNvSpPr>
          <p:nvPr>
            <p:ph type="body" idx="1"/>
          </p:nvPr>
        </p:nvSpPr>
        <p:spPr/>
        <p:txBody>
          <a:bodyPr/>
          <a:lstStyle/>
          <a:p>
            <a:r>
              <a:rPr lang="en-US" altLang="en-US" sz="1100" dirty="0"/>
              <a:t>Monitoring and evaluating GBV programs bring additional challenges. Many indicators for behavior change rely on household surveys to track knowledge, attitudes, and practices related to GBV. The quality of self-reports on GBV victimization or perpetration is suspect, given the sensitive nature of the relevant behaviors. Moreover, there is a culture of silence around GBV and normalization of related behaviors in some settings. Thus, there is considerable potential for under-reporting, especially in cases where violence is hidden, as with female homicide and sex trafficking. If the quality of data is constant over time, under-reporting of GBV will not affect conclusions on the direction of trends, although the absolute levels of GBV will be incorrect. However, if the quality of data varies over time, trends can be distorted. It is common for reporting of GBV to improve over time as programs acknowledge the widespread nature of GBV and send a message that it will not be tolerated. Finally, M&amp;E of GBV programs raises a number of ethical and methodological challenges. For example, care has to be taken to ensure that the victim is not put in any danger by data collection, especially as some of the women and children may be in vulnerable or abusive situations that might be uncovered by data collection. Protocols that handle these situations while also maintaining confidentiality need to be developed ahead of time. Data collection and research teams also have to be carefully selected and need to receive specialized training and on-going support. Active efforts must be made to minimize any possible distress caused by the research.</a:t>
            </a:r>
          </a:p>
        </p:txBody>
      </p:sp>
    </p:spTree>
    <p:extLst>
      <p:ext uri="{BB962C8B-B14F-4D97-AF65-F5344CB8AC3E}">
        <p14:creationId xmlns:p14="http://schemas.microsoft.com/office/powerpoint/2010/main" val="166537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Uganda M&amp;E work: created a pilot to create indicators to be adapted </a:t>
            </a:r>
          </a:p>
          <a:p>
            <a:r>
              <a:rPr lang="en-US" dirty="0"/>
              <a:t>taskforce created with 4 areas:</a:t>
            </a:r>
          </a:p>
          <a:p>
            <a:r>
              <a:rPr lang="en-US" dirty="0"/>
              <a:t>how many clients had 2 services</a:t>
            </a:r>
          </a:p>
          <a:p>
            <a:r>
              <a:rPr lang="en-US" dirty="0"/>
              <a:t>minimum package for gender integration (is it there)</a:t>
            </a:r>
          </a:p>
          <a:p>
            <a:r>
              <a:rPr lang="en-US" dirty="0"/>
              <a:t>DHIS</a:t>
            </a:r>
          </a:p>
          <a:p>
            <a:endParaRPr lang="en-US" dirty="0"/>
          </a:p>
          <a:p>
            <a:r>
              <a:rPr lang="en-US" dirty="0"/>
              <a:t>gender in the </a:t>
            </a:r>
          </a:p>
          <a:p>
            <a:r>
              <a:rPr lang="en-US" dirty="0"/>
              <a:t>supervision</a:t>
            </a:r>
          </a:p>
          <a:p>
            <a:r>
              <a:rPr lang="en-US" dirty="0"/>
              <a:t>quality improvement</a:t>
            </a:r>
          </a:p>
          <a:p>
            <a:endParaRPr lang="en-US" dirty="0"/>
          </a:p>
          <a:p>
            <a:r>
              <a:rPr lang="en-US" dirty="0"/>
              <a:t>integrating gender at health facilities</a:t>
            </a:r>
          </a:p>
          <a:p>
            <a:r>
              <a:rPr lang="en-US" dirty="0"/>
              <a:t>what is the strategy for strengthening gender</a:t>
            </a:r>
          </a:p>
          <a:p>
            <a:r>
              <a:rPr lang="en-US" dirty="0"/>
              <a:t>--experience with the police</a:t>
            </a:r>
          </a:p>
          <a:p>
            <a:r>
              <a:rPr lang="en-US" dirty="0"/>
              <a:t>men involvement strategy -- male masculinities at the community level</a:t>
            </a:r>
          </a:p>
          <a:p>
            <a:endParaRPr lang="en-US" dirty="0"/>
          </a:p>
          <a:p>
            <a:r>
              <a:rPr lang="en-US" dirty="0"/>
              <a:t>gender monitoring</a:t>
            </a:r>
          </a:p>
          <a:p>
            <a:r>
              <a:rPr lang="en-US" dirty="0"/>
              <a:t>men groups**</a:t>
            </a:r>
          </a:p>
          <a:p>
            <a:endParaRPr lang="en-US" dirty="0"/>
          </a:p>
          <a:p>
            <a:r>
              <a:rPr lang="en-US" dirty="0"/>
              <a:t>Humanitarian example - </a:t>
            </a:r>
            <a:r>
              <a:rPr lang="en-US" dirty="0" err="1"/>
              <a:t>darfur</a:t>
            </a:r>
            <a:r>
              <a:rPr lang="en-US" dirty="0"/>
              <a:t> </a:t>
            </a:r>
            <a:r>
              <a:rPr lang="en-US" dirty="0" err="1"/>
              <a:t>m&amp;e</a:t>
            </a:r>
            <a:endParaRPr lang="en-US" dirty="0"/>
          </a:p>
        </p:txBody>
      </p:sp>
    </p:spTree>
    <p:extLst>
      <p:ext uri="{BB962C8B-B14F-4D97-AF65-F5344CB8AC3E}">
        <p14:creationId xmlns:p14="http://schemas.microsoft.com/office/powerpoint/2010/main" val="1717056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xfrm>
            <a:off x="1068705" y="1122759"/>
            <a:ext cx="13407390" cy="1690094"/>
          </a:xfrm>
          <a:prstGeom prst="rect">
            <a:avLst/>
          </a:prstGeom>
        </p:spPr>
        <p:txBody>
          <a:bodyPr/>
          <a:lstStyle/>
          <a:p>
            <a:r>
              <a:t>Title Text</a:t>
            </a:r>
          </a:p>
        </p:txBody>
      </p:sp>
      <p:sp>
        <p:nvSpPr>
          <p:cNvPr id="21" name="Body Level One…"/>
          <p:cNvSpPr txBox="1">
            <a:spLocks noGrp="1"/>
          </p:cNvSpPr>
          <p:nvPr>
            <p:ph type="body" idx="1"/>
          </p:nvPr>
        </p:nvSpPr>
        <p:spPr>
          <a:xfrm>
            <a:off x="1068705" y="2984897"/>
            <a:ext cx="13407390" cy="554795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xfrm>
            <a:off x="1068705" y="1122759"/>
            <a:ext cx="13407390" cy="1690094"/>
          </a:xfrm>
          <a:prstGeom prst="rect">
            <a:avLst/>
          </a:prstGeom>
        </p:spPr>
        <p:txBody>
          <a:bodyPr/>
          <a:lstStyle/>
          <a:p>
            <a:r>
              <a:t>Title Text</a:t>
            </a:r>
          </a:p>
        </p:txBody>
      </p:sp>
      <p:sp>
        <p:nvSpPr>
          <p:cNvPr id="39" name="Body Level One…"/>
          <p:cNvSpPr txBox="1">
            <a:spLocks noGrp="1"/>
          </p:cNvSpPr>
          <p:nvPr>
            <p:ph type="body" sz="half" idx="1"/>
          </p:nvPr>
        </p:nvSpPr>
        <p:spPr>
          <a:xfrm>
            <a:off x="1068706" y="2984897"/>
            <a:ext cx="6606541" cy="554795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1070730" y="1122759"/>
            <a:ext cx="13407391" cy="1690094"/>
          </a:xfrm>
          <a:prstGeom prst="rect">
            <a:avLst/>
          </a:prstGeom>
        </p:spPr>
        <p:txBody>
          <a:bodyPr/>
          <a:lstStyle/>
          <a:p>
            <a:r>
              <a:t>Title Text</a:t>
            </a:r>
          </a:p>
        </p:txBody>
      </p:sp>
      <p:sp>
        <p:nvSpPr>
          <p:cNvPr id="48" name="Body Level One…"/>
          <p:cNvSpPr txBox="1">
            <a:spLocks noGrp="1"/>
          </p:cNvSpPr>
          <p:nvPr>
            <p:ph type="body" sz="quarter" idx="1"/>
          </p:nvPr>
        </p:nvSpPr>
        <p:spPr>
          <a:xfrm>
            <a:off x="1070730" y="2800708"/>
            <a:ext cx="6576180" cy="1050490"/>
          </a:xfrm>
          <a:prstGeom prst="rect">
            <a:avLst/>
          </a:prstGeom>
        </p:spPr>
        <p:txBody>
          <a:bodyPr anchor="b"/>
          <a:lstStyle>
            <a:lvl1pPr marL="0" indent="0">
              <a:buSzTx/>
              <a:buFontTx/>
              <a:buNone/>
              <a:defRPr sz="3400" b="1"/>
            </a:lvl1pPr>
            <a:lvl2pPr marL="0" indent="457198">
              <a:buSzTx/>
              <a:buFontTx/>
              <a:buNone/>
              <a:defRPr sz="3400" b="1"/>
            </a:lvl2pPr>
            <a:lvl3pPr marL="0" indent="914397">
              <a:buSzTx/>
              <a:buFontTx/>
              <a:buNone/>
              <a:defRPr sz="3400" b="1"/>
            </a:lvl3pPr>
            <a:lvl4pPr marL="0" indent="1371595">
              <a:buSzTx/>
              <a:buFontTx/>
              <a:buNone/>
              <a:defRPr sz="3400" b="1"/>
            </a:lvl4pPr>
            <a:lvl5pPr marL="0" indent="1828793">
              <a:buSzTx/>
              <a:buFontTx/>
              <a:buNone/>
              <a:defRPr sz="3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7869556" y="2800708"/>
            <a:ext cx="6608565" cy="1050490"/>
          </a:xfrm>
          <a:prstGeom prst="rect">
            <a:avLst/>
          </a:prstGeom>
        </p:spPr>
        <p:txBody>
          <a:bodyPr anchor="b"/>
          <a:lstStyle>
            <a:lvl1pPr marL="0" indent="0">
              <a:buSzTx/>
              <a:buFontTx/>
              <a:buNone/>
              <a:defRPr sz="3400" b="1"/>
            </a:lvl1pPr>
          </a:lstStyle>
          <a:p>
            <a:pPr marL="0" indent="0">
              <a:buSzTx/>
              <a:buFontTx/>
              <a:buNone/>
              <a:defRPr sz="3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1070730" y="1240154"/>
            <a:ext cx="5013603" cy="2040257"/>
          </a:xfrm>
          <a:prstGeom prst="rect">
            <a:avLst/>
          </a:prstGeom>
        </p:spPr>
        <p:txBody>
          <a:bodyPr anchor="b"/>
          <a:lstStyle>
            <a:lvl1pPr>
              <a:defRPr sz="4600"/>
            </a:lvl1pPr>
          </a:lstStyle>
          <a:p>
            <a:r>
              <a:t>Title Text</a:t>
            </a:r>
          </a:p>
        </p:txBody>
      </p:sp>
      <p:sp>
        <p:nvSpPr>
          <p:cNvPr id="73" name="Body Level One…"/>
          <p:cNvSpPr txBox="1">
            <a:spLocks noGrp="1"/>
          </p:cNvSpPr>
          <p:nvPr>
            <p:ph type="body" sz="half" idx="1"/>
          </p:nvPr>
        </p:nvSpPr>
        <p:spPr>
          <a:xfrm>
            <a:off x="6608564" y="1916191"/>
            <a:ext cx="7869556" cy="6213874"/>
          </a:xfrm>
          <a:prstGeom prst="rect">
            <a:avLst/>
          </a:prstGeom>
        </p:spPr>
        <p:txBody>
          <a:bodyPr/>
          <a:lstStyle>
            <a:lvl1pPr marL="328611" indent="-328611">
              <a:defRPr sz="4600"/>
            </a:lvl1pPr>
            <a:lvl2pPr marL="832754" indent="-375556">
              <a:defRPr sz="4600"/>
            </a:lvl2pPr>
            <a:lvl3pPr marL="1352545" indent="-438149">
              <a:defRPr sz="4600"/>
            </a:lvl3pPr>
            <a:lvl4pPr marL="1897372" indent="-525777">
              <a:defRPr sz="4600"/>
            </a:lvl4pPr>
            <a:lvl5pPr marL="2354570" indent="-525777">
              <a:defRPr sz="46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13"/>
          </p:nvPr>
        </p:nvSpPr>
        <p:spPr>
          <a:xfrm>
            <a:off x="1070730" y="3280408"/>
            <a:ext cx="5013603" cy="4859777"/>
          </a:xfrm>
          <a:prstGeom prst="rect">
            <a:avLst/>
          </a:prstGeom>
        </p:spPr>
        <p:txBody>
          <a:bodyPr/>
          <a:lstStyle>
            <a:lvl1pPr marL="0" indent="0">
              <a:buSzTx/>
              <a:buFontTx/>
              <a:buNone/>
              <a:defRPr sz="2200"/>
            </a:lvl1pPr>
          </a:lstStyle>
          <a:p>
            <a:pPr marL="0" indent="0">
              <a:buSzTx/>
              <a:buFontTx/>
              <a:buNone/>
              <a:defRPr sz="22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070730" y="1240154"/>
            <a:ext cx="5013603" cy="2040257"/>
          </a:xfrm>
          <a:prstGeom prst="rect">
            <a:avLst/>
          </a:prstGeom>
        </p:spPr>
        <p:txBody>
          <a:bodyPr anchor="b"/>
          <a:lstStyle>
            <a:lvl1pPr>
              <a:defRPr sz="4600"/>
            </a:lvl1pPr>
          </a:lstStyle>
          <a:p>
            <a:r>
              <a:t>Title Text</a:t>
            </a:r>
          </a:p>
        </p:txBody>
      </p:sp>
      <p:sp>
        <p:nvSpPr>
          <p:cNvPr id="83" name="Picture Placeholder 2"/>
          <p:cNvSpPr>
            <a:spLocks noGrp="1"/>
          </p:cNvSpPr>
          <p:nvPr>
            <p:ph type="pic" sz="half" idx="13"/>
          </p:nvPr>
        </p:nvSpPr>
        <p:spPr>
          <a:xfrm>
            <a:off x="6608564" y="1916191"/>
            <a:ext cx="7869556" cy="6213874"/>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1070730" y="3280408"/>
            <a:ext cx="5013603" cy="4859777"/>
          </a:xfrm>
          <a:prstGeom prst="rect">
            <a:avLst/>
          </a:prstGeom>
        </p:spPr>
        <p:txBody>
          <a:bodyPr/>
          <a:lstStyle>
            <a:lvl1pPr marL="0" indent="0">
              <a:buSzTx/>
              <a:buFontTx/>
              <a:buNone/>
              <a:defRPr sz="2200"/>
            </a:lvl1pPr>
            <a:lvl2pPr marL="0" indent="457198">
              <a:buSzTx/>
              <a:buFontTx/>
              <a:buNone/>
              <a:defRPr sz="2200"/>
            </a:lvl2pPr>
            <a:lvl3pPr marL="0" indent="914397">
              <a:buSzTx/>
              <a:buFontTx/>
              <a:buNone/>
              <a:defRPr sz="2200"/>
            </a:lvl3pPr>
            <a:lvl4pPr marL="0" indent="1371595">
              <a:buSzTx/>
              <a:buFontTx/>
              <a:buNone/>
              <a:defRPr sz="2200"/>
            </a:lvl4pPr>
            <a:lvl5pPr marL="0" indent="1828793">
              <a:buSzTx/>
              <a:buFontTx/>
              <a:buNone/>
              <a:defRPr sz="22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1068705" y="1122759"/>
            <a:ext cx="13407390" cy="1690094"/>
          </a:xfrm>
          <a:prstGeom prst="rect">
            <a:avLst/>
          </a:prstGeom>
        </p:spPr>
        <p:txBody>
          <a:bodyPr/>
          <a:lstStyle/>
          <a:p>
            <a:r>
              <a:t>Title Text</a:t>
            </a:r>
          </a:p>
        </p:txBody>
      </p:sp>
      <p:sp>
        <p:nvSpPr>
          <p:cNvPr id="93" name="Body Level One…"/>
          <p:cNvSpPr txBox="1">
            <a:spLocks noGrp="1"/>
          </p:cNvSpPr>
          <p:nvPr>
            <p:ph type="body" idx="1"/>
          </p:nvPr>
        </p:nvSpPr>
        <p:spPr>
          <a:xfrm>
            <a:off x="1068705" y="2984897"/>
            <a:ext cx="13407390" cy="554795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11124247" y="1122759"/>
            <a:ext cx="3351848" cy="7410094"/>
          </a:xfrm>
          <a:prstGeom prst="rect">
            <a:avLst/>
          </a:prstGeom>
        </p:spPr>
        <p:txBody>
          <a:bodyPr/>
          <a:lstStyle/>
          <a:p>
            <a:r>
              <a:t>Title Text</a:t>
            </a:r>
          </a:p>
        </p:txBody>
      </p:sp>
      <p:sp>
        <p:nvSpPr>
          <p:cNvPr id="102" name="Body Level One…"/>
          <p:cNvSpPr txBox="1">
            <a:spLocks noGrp="1"/>
          </p:cNvSpPr>
          <p:nvPr>
            <p:ph type="body" idx="1"/>
          </p:nvPr>
        </p:nvSpPr>
        <p:spPr>
          <a:xfrm>
            <a:off x="1068706" y="1122759"/>
            <a:ext cx="9861233" cy="741009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44 Logo White BG">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xfrm>
            <a:off x="14329237" y="1385477"/>
            <a:ext cx="342399" cy="300080"/>
          </a:xfrm>
          <a:prstGeom prst="rect">
            <a:avLst/>
          </a:prstGeom>
        </p:spPr>
        <p:txBody>
          <a:bodyPr lIns="64769" tIns="64769" rIns="64769" bIns="64769"/>
          <a:lstStyle>
            <a:lvl1pPr>
              <a:defRPr sz="1100">
                <a:latin typeface="Proxima Nova Regular"/>
                <a:ea typeface="Proxima Nova Regular"/>
                <a:cs typeface="Proxima Nova Regular"/>
                <a:sym typeface="Proxima Nova Regular"/>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777240" y="774620"/>
            <a:ext cx="13990320" cy="1922862"/>
          </a:xfrm>
          <a:prstGeom prst="rect">
            <a:avLst/>
          </a:prstGeom>
          <a:ln w="12700">
            <a:miter lim="400000"/>
          </a:ln>
          <a:extLst>
            <a:ext uri="{C572A759-6A51-4108-AA02-DFA0A04FC94B}">
              <ma14:wrappingTextBoxFlag xmlns:ma14="http://schemas.microsoft.com/office/mac/drawingml/2011/main" xmlns="" val="1"/>
            </a:ext>
          </a:extLst>
        </p:spPr>
        <p:txBody>
          <a:bodyPr lIns="58292" tIns="58292" rIns="58292" bIns="58292" anchor="ctr">
            <a:normAutofit/>
          </a:bodyPr>
          <a:lstStyle/>
          <a:p>
            <a:r>
              <a:t>Title Text</a:t>
            </a:r>
          </a:p>
        </p:txBody>
      </p:sp>
      <p:sp>
        <p:nvSpPr>
          <p:cNvPr id="3" name="Body Level One…"/>
          <p:cNvSpPr txBox="1">
            <a:spLocks noGrp="1"/>
          </p:cNvSpPr>
          <p:nvPr>
            <p:ph type="body" idx="1"/>
          </p:nvPr>
        </p:nvSpPr>
        <p:spPr>
          <a:xfrm>
            <a:off x="777240" y="2697481"/>
            <a:ext cx="13990320" cy="6703695"/>
          </a:xfrm>
          <a:prstGeom prst="rect">
            <a:avLst/>
          </a:prstGeom>
          <a:ln w="12700">
            <a:miter lim="400000"/>
          </a:ln>
          <a:extLst>
            <a:ext uri="{C572A759-6A51-4108-AA02-DFA0A04FC94B}">
              <ma14:wrappingTextBoxFlag xmlns:ma14="http://schemas.microsoft.com/office/mac/drawingml/2011/main" xmlns="" val="1"/>
            </a:ext>
          </a:extLst>
        </p:spPr>
        <p:txBody>
          <a:bodyPr lIns="58292" tIns="58292" rIns="58292" bIns="58292">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4117922" y="8812369"/>
            <a:ext cx="358173" cy="363944"/>
          </a:xfrm>
          <a:prstGeom prst="rect">
            <a:avLst/>
          </a:prstGeom>
          <a:ln w="12700">
            <a:miter lim="400000"/>
          </a:ln>
        </p:spPr>
        <p:txBody>
          <a:bodyPr wrap="none" lIns="58292" tIns="58292" rIns="58292" bIns="58292" anchor="ctr">
            <a:spAutoFit/>
          </a:bodyPr>
          <a:lstStyle>
            <a:lvl1pPr algn="r">
              <a:defRPr sz="16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 id="2147483655" r:id="rId4"/>
    <p:sldLayoutId id="2147483656" r:id="rId5"/>
    <p:sldLayoutId id="2147483657" r:id="rId6"/>
    <p:sldLayoutId id="2147483658" r:id="rId7"/>
    <p:sldLayoutId id="2147483659" r:id="rId8"/>
    <p:sldLayoutId id="2147483660" r:id="rId9"/>
  </p:sldLayoutIdLst>
  <p:transition spd="med"/>
  <p:txStyles>
    <p:titleStyle>
      <a:lvl1pPr marL="0" marR="0" indent="0" algn="l" defTabSz="1341114" rtl="0" latinLnBrk="0">
        <a:lnSpc>
          <a:spcPct val="90000"/>
        </a:lnSpc>
        <a:spcBef>
          <a:spcPts val="0"/>
        </a:spcBef>
        <a:spcAft>
          <a:spcPts val="0"/>
        </a:spcAft>
        <a:buClrTx/>
        <a:buSzTx/>
        <a:buFontTx/>
        <a:buNone/>
        <a:tabLst/>
        <a:defRPr sz="6401"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1341114" rtl="0" latinLnBrk="0">
        <a:lnSpc>
          <a:spcPct val="90000"/>
        </a:lnSpc>
        <a:spcBef>
          <a:spcPts val="0"/>
        </a:spcBef>
        <a:spcAft>
          <a:spcPts val="0"/>
        </a:spcAft>
        <a:buClrTx/>
        <a:buSzTx/>
        <a:buFontTx/>
        <a:buNone/>
        <a:tabLst/>
        <a:defRPr sz="6401"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1341114" rtl="0" latinLnBrk="0">
        <a:lnSpc>
          <a:spcPct val="90000"/>
        </a:lnSpc>
        <a:spcBef>
          <a:spcPts val="0"/>
        </a:spcBef>
        <a:spcAft>
          <a:spcPts val="0"/>
        </a:spcAft>
        <a:buClrTx/>
        <a:buSzTx/>
        <a:buFontTx/>
        <a:buNone/>
        <a:tabLst/>
        <a:defRPr sz="6401"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1341114" rtl="0" latinLnBrk="0">
        <a:lnSpc>
          <a:spcPct val="90000"/>
        </a:lnSpc>
        <a:spcBef>
          <a:spcPts val="0"/>
        </a:spcBef>
        <a:spcAft>
          <a:spcPts val="0"/>
        </a:spcAft>
        <a:buClrTx/>
        <a:buSzTx/>
        <a:buFontTx/>
        <a:buNone/>
        <a:tabLst/>
        <a:defRPr sz="6401"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1341114" rtl="0" latinLnBrk="0">
        <a:lnSpc>
          <a:spcPct val="90000"/>
        </a:lnSpc>
        <a:spcBef>
          <a:spcPts val="0"/>
        </a:spcBef>
        <a:spcAft>
          <a:spcPts val="0"/>
        </a:spcAft>
        <a:buClrTx/>
        <a:buSzTx/>
        <a:buFontTx/>
        <a:buNone/>
        <a:tabLst/>
        <a:defRPr sz="6401"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1341114" rtl="0" latinLnBrk="0">
        <a:lnSpc>
          <a:spcPct val="90000"/>
        </a:lnSpc>
        <a:spcBef>
          <a:spcPts val="0"/>
        </a:spcBef>
        <a:spcAft>
          <a:spcPts val="0"/>
        </a:spcAft>
        <a:buClrTx/>
        <a:buSzTx/>
        <a:buFontTx/>
        <a:buNone/>
        <a:tabLst/>
        <a:defRPr sz="6401"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1341114" rtl="0" latinLnBrk="0">
        <a:lnSpc>
          <a:spcPct val="90000"/>
        </a:lnSpc>
        <a:spcBef>
          <a:spcPts val="0"/>
        </a:spcBef>
        <a:spcAft>
          <a:spcPts val="0"/>
        </a:spcAft>
        <a:buClrTx/>
        <a:buSzTx/>
        <a:buFontTx/>
        <a:buNone/>
        <a:tabLst/>
        <a:defRPr sz="6401"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1341114" rtl="0" latinLnBrk="0">
        <a:lnSpc>
          <a:spcPct val="90000"/>
        </a:lnSpc>
        <a:spcBef>
          <a:spcPts val="0"/>
        </a:spcBef>
        <a:spcAft>
          <a:spcPts val="0"/>
        </a:spcAft>
        <a:buClrTx/>
        <a:buSzTx/>
        <a:buFontTx/>
        <a:buNone/>
        <a:tabLst/>
        <a:defRPr sz="6401"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1341114" rtl="0" latinLnBrk="0">
        <a:lnSpc>
          <a:spcPct val="90000"/>
        </a:lnSpc>
        <a:spcBef>
          <a:spcPts val="0"/>
        </a:spcBef>
        <a:spcAft>
          <a:spcPts val="0"/>
        </a:spcAft>
        <a:buClrTx/>
        <a:buSzTx/>
        <a:buFontTx/>
        <a:buNone/>
        <a:tabLst/>
        <a:defRPr sz="6401" b="0" i="0" u="none" strike="noStrike" cap="none" spc="0" baseline="0">
          <a:ln>
            <a:noFill/>
          </a:ln>
          <a:solidFill>
            <a:srgbClr val="000000"/>
          </a:solidFill>
          <a:uFillTx/>
          <a:latin typeface="Calibri Light"/>
          <a:ea typeface="Calibri Light"/>
          <a:cs typeface="Calibri Light"/>
          <a:sym typeface="Calibri Light"/>
        </a:defRPr>
      </a:lvl9pPr>
    </p:titleStyle>
    <p:bodyStyle>
      <a:lvl1pPr marL="326570" marR="0" indent="-326570" algn="l" defTabSz="1341114" rtl="0" latinLnBrk="0">
        <a:lnSpc>
          <a:spcPct val="90000"/>
        </a:lnSpc>
        <a:spcBef>
          <a:spcPts val="1401"/>
        </a:spcBef>
        <a:spcAft>
          <a:spcPts val="0"/>
        </a:spcAft>
        <a:buClrTx/>
        <a:buSzPct val="100000"/>
        <a:buFont typeface="Arial"/>
        <a:buChar char="•"/>
        <a:tabLst/>
        <a:defRPr sz="4000" b="0" i="0" u="none" strike="noStrike" cap="none" spc="0" baseline="0">
          <a:ln>
            <a:noFill/>
          </a:ln>
          <a:solidFill>
            <a:srgbClr val="000000"/>
          </a:solidFill>
          <a:uFillTx/>
          <a:latin typeface="+mn-lt"/>
          <a:ea typeface="+mn-ea"/>
          <a:cs typeface="+mn-cs"/>
          <a:sym typeface="Calibri"/>
        </a:defRPr>
      </a:lvl1pPr>
      <a:lvl2pPr marL="838197" marR="0" indent="-380999" algn="l" defTabSz="1341114" rtl="0" latinLnBrk="0">
        <a:lnSpc>
          <a:spcPct val="90000"/>
        </a:lnSpc>
        <a:spcBef>
          <a:spcPts val="1401"/>
        </a:spcBef>
        <a:spcAft>
          <a:spcPts val="0"/>
        </a:spcAft>
        <a:buClrTx/>
        <a:buSzPct val="100000"/>
        <a:buFont typeface="Arial"/>
        <a:buChar char="•"/>
        <a:tabLst/>
        <a:defRPr sz="4000" b="0" i="0" u="none" strike="noStrike" cap="none" spc="0" baseline="0">
          <a:ln>
            <a:noFill/>
          </a:ln>
          <a:solidFill>
            <a:srgbClr val="000000"/>
          </a:solidFill>
          <a:uFillTx/>
          <a:latin typeface="+mn-lt"/>
          <a:ea typeface="+mn-ea"/>
          <a:cs typeface="+mn-cs"/>
          <a:sym typeface="Calibri"/>
        </a:defRPr>
      </a:lvl2pPr>
      <a:lvl3pPr marL="1371595" marR="0" indent="-457198" algn="l" defTabSz="1341114" rtl="0" latinLnBrk="0">
        <a:lnSpc>
          <a:spcPct val="90000"/>
        </a:lnSpc>
        <a:spcBef>
          <a:spcPts val="1401"/>
        </a:spcBef>
        <a:spcAft>
          <a:spcPts val="0"/>
        </a:spcAft>
        <a:buClrTx/>
        <a:buSzPct val="100000"/>
        <a:buFont typeface="Arial"/>
        <a:buChar char="•"/>
        <a:tabLst/>
        <a:defRPr sz="4000" b="0" i="0" u="none" strike="noStrike" cap="none" spc="0" baseline="0">
          <a:ln>
            <a:noFill/>
          </a:ln>
          <a:solidFill>
            <a:srgbClr val="000000"/>
          </a:solidFill>
          <a:uFillTx/>
          <a:latin typeface="+mn-lt"/>
          <a:ea typeface="+mn-ea"/>
          <a:cs typeface="+mn-cs"/>
          <a:sym typeface="Calibri"/>
        </a:defRPr>
      </a:lvl3pPr>
      <a:lvl4pPr marL="1879592" marR="0" indent="-507997" algn="l" defTabSz="1341114" rtl="0" latinLnBrk="0">
        <a:lnSpc>
          <a:spcPct val="90000"/>
        </a:lnSpc>
        <a:spcBef>
          <a:spcPts val="1401"/>
        </a:spcBef>
        <a:spcAft>
          <a:spcPts val="0"/>
        </a:spcAft>
        <a:buClrTx/>
        <a:buSzPct val="100000"/>
        <a:buFont typeface="Arial"/>
        <a:buChar char="•"/>
        <a:tabLst/>
        <a:defRPr sz="4000" b="0" i="0" u="none" strike="noStrike" cap="none" spc="0" baseline="0">
          <a:ln>
            <a:noFill/>
          </a:ln>
          <a:solidFill>
            <a:srgbClr val="000000"/>
          </a:solidFill>
          <a:uFillTx/>
          <a:latin typeface="+mn-lt"/>
          <a:ea typeface="+mn-ea"/>
          <a:cs typeface="+mn-cs"/>
          <a:sym typeface="Calibri"/>
        </a:defRPr>
      </a:lvl4pPr>
      <a:lvl5pPr marL="2336790" marR="0" indent="-507997" algn="l" defTabSz="1341114" rtl="0" latinLnBrk="0">
        <a:lnSpc>
          <a:spcPct val="90000"/>
        </a:lnSpc>
        <a:spcBef>
          <a:spcPts val="1401"/>
        </a:spcBef>
        <a:spcAft>
          <a:spcPts val="0"/>
        </a:spcAft>
        <a:buClrTx/>
        <a:buSzPct val="100000"/>
        <a:buFont typeface="Arial"/>
        <a:buChar char="•"/>
        <a:tabLst/>
        <a:defRPr sz="4000" b="0" i="0" u="none" strike="noStrike" cap="none" spc="0" baseline="0">
          <a:ln>
            <a:noFill/>
          </a:ln>
          <a:solidFill>
            <a:srgbClr val="000000"/>
          </a:solidFill>
          <a:uFillTx/>
          <a:latin typeface="+mn-lt"/>
          <a:ea typeface="+mn-ea"/>
          <a:cs typeface="+mn-cs"/>
          <a:sym typeface="Calibri"/>
        </a:defRPr>
      </a:lvl5pPr>
      <a:lvl6pPr marL="2793989" marR="0" indent="-507997" algn="l" defTabSz="1341114" rtl="0" latinLnBrk="0">
        <a:lnSpc>
          <a:spcPct val="90000"/>
        </a:lnSpc>
        <a:spcBef>
          <a:spcPts val="1401"/>
        </a:spcBef>
        <a:spcAft>
          <a:spcPts val="0"/>
        </a:spcAft>
        <a:buClrTx/>
        <a:buSzPct val="100000"/>
        <a:buFont typeface="Arial"/>
        <a:buChar char="•"/>
        <a:tabLst/>
        <a:defRPr sz="4000" b="0" i="0" u="none" strike="noStrike" cap="none" spc="0" baseline="0">
          <a:ln>
            <a:noFill/>
          </a:ln>
          <a:solidFill>
            <a:srgbClr val="000000"/>
          </a:solidFill>
          <a:uFillTx/>
          <a:latin typeface="+mn-lt"/>
          <a:ea typeface="+mn-ea"/>
          <a:cs typeface="+mn-cs"/>
          <a:sym typeface="Calibri"/>
        </a:defRPr>
      </a:lvl6pPr>
      <a:lvl7pPr marL="3251187" marR="0" indent="-507997" algn="l" defTabSz="1341114" rtl="0" latinLnBrk="0">
        <a:lnSpc>
          <a:spcPct val="90000"/>
        </a:lnSpc>
        <a:spcBef>
          <a:spcPts val="1401"/>
        </a:spcBef>
        <a:spcAft>
          <a:spcPts val="0"/>
        </a:spcAft>
        <a:buClrTx/>
        <a:buSzPct val="100000"/>
        <a:buFont typeface="Arial"/>
        <a:buChar char="•"/>
        <a:tabLst/>
        <a:defRPr sz="4000" b="0" i="0" u="none" strike="noStrike" cap="none" spc="0" baseline="0">
          <a:ln>
            <a:noFill/>
          </a:ln>
          <a:solidFill>
            <a:srgbClr val="000000"/>
          </a:solidFill>
          <a:uFillTx/>
          <a:latin typeface="+mn-lt"/>
          <a:ea typeface="+mn-ea"/>
          <a:cs typeface="+mn-cs"/>
          <a:sym typeface="Calibri"/>
        </a:defRPr>
      </a:lvl7pPr>
      <a:lvl8pPr marL="3708385" marR="0" indent="-507997" algn="l" defTabSz="1341114" rtl="0" latinLnBrk="0">
        <a:lnSpc>
          <a:spcPct val="90000"/>
        </a:lnSpc>
        <a:spcBef>
          <a:spcPts val="1401"/>
        </a:spcBef>
        <a:spcAft>
          <a:spcPts val="0"/>
        </a:spcAft>
        <a:buClrTx/>
        <a:buSzPct val="100000"/>
        <a:buFont typeface="Arial"/>
        <a:buChar char="•"/>
        <a:tabLst/>
        <a:defRPr sz="4000" b="0" i="0" u="none" strike="noStrike" cap="none" spc="0" baseline="0">
          <a:ln>
            <a:noFill/>
          </a:ln>
          <a:solidFill>
            <a:srgbClr val="000000"/>
          </a:solidFill>
          <a:uFillTx/>
          <a:latin typeface="+mn-lt"/>
          <a:ea typeface="+mn-ea"/>
          <a:cs typeface="+mn-cs"/>
          <a:sym typeface="Calibri"/>
        </a:defRPr>
      </a:lvl8pPr>
      <a:lvl9pPr marL="4165583" marR="0" indent="-507997" algn="l" defTabSz="1341114" rtl="0" latinLnBrk="0">
        <a:lnSpc>
          <a:spcPct val="90000"/>
        </a:lnSpc>
        <a:spcBef>
          <a:spcPts val="1401"/>
        </a:spcBef>
        <a:spcAft>
          <a:spcPts val="0"/>
        </a:spcAft>
        <a:buClrTx/>
        <a:buSzPct val="100000"/>
        <a:buFont typeface="Arial"/>
        <a:buChar char="•"/>
        <a:tabLst/>
        <a:defRPr sz="4000" b="0" i="0" u="none" strike="noStrike" cap="none" spc="0" baseline="0">
          <a:ln>
            <a:noFill/>
          </a:ln>
          <a:solidFill>
            <a:srgbClr val="000000"/>
          </a:solidFill>
          <a:uFillTx/>
          <a:latin typeface="+mn-lt"/>
          <a:ea typeface="+mn-ea"/>
          <a:cs typeface="+mn-cs"/>
          <a:sym typeface="Calibri"/>
        </a:defRPr>
      </a:lvl9pPr>
    </p:bodyStyle>
    <p:otherStyle>
      <a:lvl1pPr marL="0" marR="0" indent="0" algn="r" defTabSz="1341114"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1pPr>
      <a:lvl2pPr marL="0" marR="0" indent="457198" algn="r" defTabSz="1341114"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2pPr>
      <a:lvl3pPr marL="0" marR="0" indent="914397" algn="r" defTabSz="1341114"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3pPr>
      <a:lvl4pPr marL="0" marR="0" indent="1371595" algn="r" defTabSz="1341114"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4pPr>
      <a:lvl5pPr marL="0" marR="0" indent="1828793" algn="r" defTabSz="1341114"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5pPr>
      <a:lvl6pPr marL="0" marR="0" indent="2285991" algn="r" defTabSz="1341114"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6pPr>
      <a:lvl7pPr marL="0" marR="0" indent="2743190" algn="r" defTabSz="1341114"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7pPr>
      <a:lvl8pPr marL="0" marR="0" indent="3200388" algn="r" defTabSz="1341114"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8pPr>
      <a:lvl9pPr marL="0" marR="0" indent="3657586" algn="r" defTabSz="1341114"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tiff"/><Relationship Id="rId7" Type="http://schemas.openxmlformats.org/officeDocument/2006/relationships/image" Target="../media/image23.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jpg"/><Relationship Id="rId1" Type="http://schemas.openxmlformats.org/officeDocument/2006/relationships/slideLayout" Target="../slideLayouts/slideLayout9.xml"/><Relationship Id="rId5" Type="http://schemas.openxmlformats.org/officeDocument/2006/relationships/image" Target="../media/image7.gif"/><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eg"/><Relationship Id="rId7"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 Id="rId9"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60">
            <a:extLst>
              <a:ext uri="{FF2B5EF4-FFF2-40B4-BE49-F238E27FC236}">
                <a16:creationId xmlns:a16="http://schemas.microsoft.com/office/drawing/2014/main" id="{7D1ACB45-1140-A74B-95DD-73C641D9959D}"/>
              </a:ext>
            </a:extLst>
          </p:cNvPr>
          <p:cNvSpPr txBox="1"/>
          <p:nvPr/>
        </p:nvSpPr>
        <p:spPr>
          <a:xfrm>
            <a:off x="-1" y="8290446"/>
            <a:ext cx="13503568" cy="649114"/>
          </a:xfrm>
          <a:prstGeom prst="rect">
            <a:avLst/>
          </a:prstGeom>
          <a:ln w="12700">
            <a:miter lim="400000"/>
          </a:ln>
          <a:extLst>
            <a:ext uri="{C572A759-6A51-4108-AA02-DFA0A04FC94B}">
              <ma14:wrappingTextBoxFlag xmlns:ma14="http://schemas.microsoft.com/office/mac/drawingml/2011/main" xmlns="" val="1"/>
            </a:ext>
          </a:extLst>
        </p:spPr>
        <p:txBody>
          <a:bodyPr lIns="12808" tIns="12808" rIns="12808" bIns="12808">
            <a:spAutoFit/>
          </a:bodyPr>
          <a:lstStyle>
            <a:lvl1pPr algn="ctr">
              <a:lnSpc>
                <a:spcPct val="90000"/>
              </a:lnSpc>
              <a:defRPr sz="4500" b="1">
                <a:solidFill>
                  <a:srgbClr val="FFFFFF"/>
                </a:solidFill>
                <a:latin typeface="Proxima Nova Bold"/>
                <a:ea typeface="Proxima Nova Bold"/>
                <a:cs typeface="Proxima Nova Bold"/>
                <a:sym typeface="Proxima Nova Bold"/>
              </a:defRPr>
            </a:lvl1pPr>
          </a:lstStyle>
          <a:p>
            <a:r>
              <a:rPr lang="en-US" dirty="0"/>
              <a:t>HEALTHY </a:t>
            </a:r>
            <a:endParaRPr dirty="0"/>
          </a:p>
        </p:txBody>
      </p:sp>
      <p:pic>
        <p:nvPicPr>
          <p:cNvPr id="4" name="Picture 3">
            <a:extLst>
              <a:ext uri="{FF2B5EF4-FFF2-40B4-BE49-F238E27FC236}">
                <a16:creationId xmlns:a16="http://schemas.microsoft.com/office/drawing/2014/main" id="{997746CB-75B1-234D-987B-B5CDD1871F5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64752"/>
            <a:ext cx="15544800" cy="10371374"/>
          </a:xfrm>
          <a:prstGeom prst="rect">
            <a:avLst/>
          </a:prstGeom>
        </p:spPr>
      </p:pic>
      <p:sp>
        <p:nvSpPr>
          <p:cNvPr id="6" name="Rectangle">
            <a:extLst>
              <a:ext uri="{FF2B5EF4-FFF2-40B4-BE49-F238E27FC236}">
                <a16:creationId xmlns:a16="http://schemas.microsoft.com/office/drawing/2014/main" id="{45C7D975-5F73-3748-AE68-423CD9FC65C1}"/>
              </a:ext>
            </a:extLst>
          </p:cNvPr>
          <p:cNvSpPr/>
          <p:nvPr/>
        </p:nvSpPr>
        <p:spPr>
          <a:xfrm>
            <a:off x="-63525" y="-307102"/>
            <a:ext cx="15671849" cy="10456073"/>
          </a:xfrm>
          <a:prstGeom prst="rect">
            <a:avLst/>
          </a:prstGeom>
          <a:solidFill>
            <a:srgbClr val="00788A">
              <a:alpha val="73135"/>
            </a:srgbClr>
          </a:solidFill>
          <a:ln w="12700">
            <a:solidFill>
              <a:schemeClr val="accent1">
                <a:alpha val="73135"/>
              </a:schemeClr>
            </a:solidFill>
            <a:miter/>
          </a:ln>
        </p:spPr>
        <p:txBody>
          <a:bodyPr lIns="58293" tIns="58293" rIns="58293" bIns="58293" anchor="ctr"/>
          <a:lstStyle/>
          <a:p>
            <a:endParaRPr sz="1935" dirty="0"/>
          </a:p>
        </p:txBody>
      </p:sp>
      <p:sp>
        <p:nvSpPr>
          <p:cNvPr id="5" name="Shape 60">
            <a:extLst>
              <a:ext uri="{FF2B5EF4-FFF2-40B4-BE49-F238E27FC236}">
                <a16:creationId xmlns:a16="http://schemas.microsoft.com/office/drawing/2014/main" id="{B1755B0D-5EE1-4A45-A047-0032B2FE7524}"/>
              </a:ext>
            </a:extLst>
          </p:cNvPr>
          <p:cNvSpPr txBox="1"/>
          <p:nvPr/>
        </p:nvSpPr>
        <p:spPr>
          <a:xfrm>
            <a:off x="0" y="9209048"/>
            <a:ext cx="15544800" cy="579864"/>
          </a:xfrm>
          <a:prstGeom prst="rect">
            <a:avLst/>
          </a:prstGeom>
          <a:ln w="12700">
            <a:miter lim="400000"/>
          </a:ln>
          <a:extLst>
            <a:ext uri="{C572A759-6A51-4108-AA02-DFA0A04FC94B}">
              <ma14:wrappingTextBoxFlag xmlns:ma14="http://schemas.microsoft.com/office/mac/drawingml/2011/main" xmlns="" val="1"/>
            </a:ext>
          </a:extLst>
        </p:spPr>
        <p:txBody>
          <a:bodyPr wrap="square" lIns="12808" tIns="12808" rIns="12808" bIns="12808">
            <a:spAutoFit/>
          </a:bodyPr>
          <a:lstStyle>
            <a:lvl1pPr algn="ctr">
              <a:lnSpc>
                <a:spcPct val="90000"/>
              </a:lnSpc>
              <a:defRPr sz="4500" b="1">
                <a:solidFill>
                  <a:srgbClr val="FFFFFF"/>
                </a:solidFill>
                <a:latin typeface="Proxima Nova Bold"/>
                <a:ea typeface="Proxima Nova Bold"/>
                <a:cs typeface="Proxima Nova Bold"/>
                <a:sym typeface="Proxima Nova Bold"/>
              </a:defRPr>
            </a:lvl1pPr>
          </a:lstStyle>
          <a:p>
            <a:r>
              <a:rPr lang="en-US" sz="4000" dirty="0"/>
              <a:t>Healthy People  </a:t>
            </a:r>
            <a:r>
              <a:rPr sz="4000" dirty="0"/>
              <a:t>+  </a:t>
            </a:r>
            <a:r>
              <a:rPr lang="en-US" sz="4000" dirty="0"/>
              <a:t>Healthy Communities</a:t>
            </a:r>
            <a:r>
              <a:rPr sz="4000" dirty="0"/>
              <a:t>  +  </a:t>
            </a:r>
            <a:r>
              <a:rPr lang="en-US" sz="4000" dirty="0"/>
              <a:t>Healthy World</a:t>
            </a:r>
            <a:endParaRPr sz="4000" dirty="0"/>
          </a:p>
        </p:txBody>
      </p:sp>
      <p:pic>
        <p:nvPicPr>
          <p:cNvPr id="7" name="Picture 6">
            <a:extLst>
              <a:ext uri="{FF2B5EF4-FFF2-40B4-BE49-F238E27FC236}">
                <a16:creationId xmlns:a16="http://schemas.microsoft.com/office/drawing/2014/main" id="{D22CF214-7751-E64C-BA2D-9DCB9AEB6DE2}"/>
              </a:ext>
            </a:extLst>
          </p:cNvPr>
          <p:cNvPicPr>
            <a:picLocks noChangeAspect="1"/>
          </p:cNvPicPr>
          <p:nvPr/>
        </p:nvPicPr>
        <p:blipFill>
          <a:blip r:embed="rId4"/>
          <a:stretch>
            <a:fillRect/>
          </a:stretch>
        </p:blipFill>
        <p:spPr>
          <a:xfrm>
            <a:off x="13752204" y="8200208"/>
            <a:ext cx="1543959" cy="829590"/>
          </a:xfrm>
          <a:prstGeom prst="rect">
            <a:avLst/>
          </a:prstGeom>
        </p:spPr>
      </p:pic>
      <p:sp>
        <p:nvSpPr>
          <p:cNvPr id="3" name="TextBox 2">
            <a:extLst>
              <a:ext uri="{FF2B5EF4-FFF2-40B4-BE49-F238E27FC236}">
                <a16:creationId xmlns:a16="http://schemas.microsoft.com/office/drawing/2014/main" id="{7AFF442F-9660-ED4E-9155-C94A0B07F83D}"/>
              </a:ext>
            </a:extLst>
          </p:cNvPr>
          <p:cNvSpPr txBox="1"/>
          <p:nvPr/>
        </p:nvSpPr>
        <p:spPr>
          <a:xfrm>
            <a:off x="3012140" y="3477078"/>
            <a:ext cx="10327341" cy="2887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8292" tIns="58292" rIns="58292" bIns="58292" numCol="1" spcCol="38100" rtlCol="0" anchor="t">
            <a:spAutoFit/>
          </a:bodyPr>
          <a:lstStyle/>
          <a:p>
            <a:pPr marL="0" marR="0" indent="0" algn="l" defTabSz="1341119"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a:ln>
                  <a:noFill/>
                </a:ln>
                <a:solidFill>
                  <a:schemeClr val="bg1"/>
                </a:solidFill>
                <a:effectLst/>
                <a:uFillTx/>
                <a:latin typeface="+mn-lt"/>
                <a:ea typeface="+mn-ea"/>
                <a:cs typeface="+mn-cs"/>
                <a:sym typeface="Calibri"/>
              </a:rPr>
              <a:t>When Women Deman</a:t>
            </a:r>
            <a:r>
              <a:rPr lang="en-US" sz="6000" dirty="0">
                <a:solidFill>
                  <a:schemeClr val="bg1"/>
                </a:solidFill>
              </a:rPr>
              <a:t>d Better: Lessons Learned from Haiti, Lesotho &amp; Kenya</a:t>
            </a:r>
            <a:endParaRPr kumimoji="0" lang="en-US" sz="6000" b="0" i="0" u="none" strike="noStrike" cap="none" spc="0" normalizeH="0" baseline="0" dirty="0">
              <a:ln>
                <a:noFill/>
              </a:ln>
              <a:solidFill>
                <a:schemeClr val="bg1"/>
              </a:solidFill>
              <a:effectLst/>
              <a:uFillTx/>
              <a:sym typeface="Calibri"/>
            </a:endParaRPr>
          </a:p>
        </p:txBody>
      </p:sp>
      <p:sp>
        <p:nvSpPr>
          <p:cNvPr id="9" name="TextBox 8">
            <a:extLst>
              <a:ext uri="{FF2B5EF4-FFF2-40B4-BE49-F238E27FC236}">
                <a16:creationId xmlns:a16="http://schemas.microsoft.com/office/drawing/2014/main" id="{945CB6AD-5EFB-E04F-AEDA-BA58AF247A92}"/>
              </a:ext>
            </a:extLst>
          </p:cNvPr>
          <p:cNvSpPr txBox="1"/>
          <p:nvPr/>
        </p:nvSpPr>
        <p:spPr>
          <a:xfrm>
            <a:off x="3012140" y="6974541"/>
            <a:ext cx="10327341" cy="9179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8292" tIns="58292" rIns="58292" bIns="58292" numCol="1" spcCol="38100" rtlCol="0" anchor="t">
            <a:spAutoFit/>
          </a:bodyPr>
          <a:lstStyle/>
          <a:p>
            <a:pPr marL="0" marR="0" indent="0" algn="l" defTabSz="1341119" rtl="0" fontAlgn="auto" latinLnBrk="0" hangingPunct="0">
              <a:lnSpc>
                <a:spcPct val="100000"/>
              </a:lnSpc>
              <a:spcBef>
                <a:spcPts val="0"/>
              </a:spcBef>
              <a:spcAft>
                <a:spcPts val="0"/>
              </a:spcAft>
              <a:buClrTx/>
              <a:buSzTx/>
              <a:buFontTx/>
              <a:buNone/>
              <a:tabLst/>
            </a:pPr>
            <a:r>
              <a:rPr kumimoji="0" lang="en-US" sz="2600" b="0" i="0" u="none" strike="noStrike" cap="none" spc="0" normalizeH="0" baseline="0" dirty="0">
                <a:ln>
                  <a:noFill/>
                </a:ln>
                <a:solidFill>
                  <a:schemeClr val="bg1"/>
                </a:solidFill>
                <a:effectLst/>
                <a:uFillTx/>
                <a:latin typeface="+mn-lt"/>
                <a:ea typeface="+mn-ea"/>
                <a:cs typeface="+mn-cs"/>
                <a:sym typeface="Calibri"/>
              </a:rPr>
              <a:t>Jenelle Williams, Director of Programs, Global Health Action</a:t>
            </a:r>
          </a:p>
          <a:p>
            <a:pPr marL="0" marR="0" indent="0" algn="l" defTabSz="1341119" rtl="0" fontAlgn="auto" latinLnBrk="0" hangingPunct="0">
              <a:lnSpc>
                <a:spcPct val="100000"/>
              </a:lnSpc>
              <a:spcBef>
                <a:spcPts val="0"/>
              </a:spcBef>
              <a:spcAft>
                <a:spcPts val="0"/>
              </a:spcAft>
              <a:buClrTx/>
              <a:buSzTx/>
              <a:buFontTx/>
              <a:buNone/>
              <a:tabLst/>
            </a:pPr>
            <a:r>
              <a:rPr lang="en-US" sz="2600" dirty="0" err="1">
                <a:solidFill>
                  <a:schemeClr val="bg1"/>
                </a:solidFill>
              </a:rPr>
              <a:t>Nkatha</a:t>
            </a:r>
            <a:r>
              <a:rPr lang="en-US" sz="2600" dirty="0">
                <a:solidFill>
                  <a:schemeClr val="bg1"/>
                </a:solidFill>
              </a:rPr>
              <a:t> Njeru, Coordinator, Africa Christian Health Associations Platform</a:t>
            </a:r>
            <a:endParaRPr kumimoji="0" lang="en-US" sz="2600" b="0" i="0" u="none" strike="noStrike" cap="none" spc="0" normalizeH="0" baseline="0" dirty="0">
              <a:ln>
                <a:noFill/>
              </a:ln>
              <a:solidFill>
                <a:schemeClr val="bg1"/>
              </a:solidFill>
              <a:effectLst/>
              <a:uFillTx/>
              <a:sym typeface="Calibri"/>
            </a:endParaRPr>
          </a:p>
        </p:txBody>
      </p:sp>
    </p:spTree>
    <p:extLst>
      <p:ext uri="{BB962C8B-B14F-4D97-AF65-F5344CB8AC3E}">
        <p14:creationId xmlns:p14="http://schemas.microsoft.com/office/powerpoint/2010/main" val="67318158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16626B7-71FE-E847-B26C-D5520A382E7D}"/>
              </a:ext>
            </a:extLst>
          </p:cNvPr>
          <p:cNvSpPr>
            <a:spLocks noGrp="1"/>
          </p:cNvSpPr>
          <p:nvPr>
            <p:ph type="title"/>
          </p:nvPr>
        </p:nvSpPr>
        <p:spPr>
          <a:xfrm>
            <a:off x="1068705" y="1122759"/>
            <a:ext cx="13407390" cy="7124770"/>
          </a:xfrm>
        </p:spPr>
        <p:txBody>
          <a:bodyPr>
            <a:normAutofit fontScale="90000"/>
          </a:bodyPr>
          <a:lstStyle/>
          <a:p>
            <a:pPr algn="ctr"/>
            <a:r>
              <a:rPr lang="en-US" dirty="0"/>
              <a:t>Gender Based Violence - psychological, economic, physical and sexual violence – against women and girls has significant impact on their health and wellbeing including - teenage pregnancy, HIV/AIDS, economic struggle, stigma and marginalization according to the Taskforce for V-Day in Haiti.</a:t>
            </a:r>
          </a:p>
        </p:txBody>
      </p:sp>
      <p:pic>
        <p:nvPicPr>
          <p:cNvPr id="8" name="Picture 7">
            <a:extLst>
              <a:ext uri="{FF2B5EF4-FFF2-40B4-BE49-F238E27FC236}">
                <a16:creationId xmlns:a16="http://schemas.microsoft.com/office/drawing/2014/main" id="{2E38E1FC-0184-5440-BAE3-9868593ADDCA}"/>
              </a:ext>
            </a:extLst>
          </p:cNvPr>
          <p:cNvPicPr>
            <a:picLocks noChangeAspect="1"/>
          </p:cNvPicPr>
          <p:nvPr/>
        </p:nvPicPr>
        <p:blipFill>
          <a:blip r:embed="rId3"/>
          <a:stretch>
            <a:fillRect/>
          </a:stretch>
        </p:blipFill>
        <p:spPr>
          <a:xfrm>
            <a:off x="0" y="0"/>
            <a:ext cx="15544800" cy="10058400"/>
          </a:xfrm>
          <a:prstGeom prst="rect">
            <a:avLst/>
          </a:prstGeom>
        </p:spPr>
      </p:pic>
    </p:spTree>
    <p:extLst>
      <p:ext uri="{BB962C8B-B14F-4D97-AF65-F5344CB8AC3E}">
        <p14:creationId xmlns:p14="http://schemas.microsoft.com/office/powerpoint/2010/main" val="305237720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D69F07-6AB8-4844-A36E-6F50326B2FAF}"/>
              </a:ext>
            </a:extLst>
          </p:cNvPr>
          <p:cNvSpPr>
            <a:spLocks noGrp="1"/>
          </p:cNvSpPr>
          <p:nvPr>
            <p:ph type="body" idx="1"/>
          </p:nvPr>
        </p:nvSpPr>
        <p:spPr>
          <a:xfrm>
            <a:off x="1068705" y="2984896"/>
            <a:ext cx="13407390" cy="5011621"/>
          </a:xfrm>
        </p:spPr>
        <p:txBody>
          <a:bodyPr>
            <a:normAutofit/>
          </a:bodyPr>
          <a:lstStyle/>
          <a:p>
            <a:r>
              <a:rPr lang="en-US" sz="4800" dirty="0"/>
              <a:t>To improve the lives of women who experience gender-based violence</a:t>
            </a:r>
          </a:p>
          <a:p>
            <a:r>
              <a:rPr lang="en-US" sz="4800" dirty="0"/>
              <a:t>To decrease injury and mortality due to gender-based violence</a:t>
            </a:r>
          </a:p>
          <a:p>
            <a:r>
              <a:rPr lang="en-US" sz="4800" dirty="0"/>
              <a:t>To eliminate gender-based violence</a:t>
            </a:r>
          </a:p>
        </p:txBody>
      </p:sp>
      <p:sp>
        <p:nvSpPr>
          <p:cNvPr id="4" name="Shape 60">
            <a:extLst>
              <a:ext uri="{FF2B5EF4-FFF2-40B4-BE49-F238E27FC236}">
                <a16:creationId xmlns:a16="http://schemas.microsoft.com/office/drawing/2014/main" id="{7AD0B0B5-C2F1-B04D-A019-011ABF06FF9F}"/>
              </a:ext>
            </a:extLst>
          </p:cNvPr>
          <p:cNvSpPr txBox="1"/>
          <p:nvPr/>
        </p:nvSpPr>
        <p:spPr>
          <a:xfrm>
            <a:off x="1068705" y="1426619"/>
            <a:ext cx="11838403" cy="635264"/>
          </a:xfrm>
          <a:prstGeom prst="rect">
            <a:avLst/>
          </a:prstGeom>
          <a:ln w="12700">
            <a:miter lim="400000"/>
          </a:ln>
          <a:extLst>
            <a:ext uri="{C572A759-6A51-4108-AA02-DFA0A04FC94B}">
              <ma14:wrappingTextBoxFlag xmlns:ma14="http://schemas.microsoft.com/office/mac/drawingml/2011/main" xmlns="" val="1"/>
            </a:ext>
          </a:extLst>
        </p:spPr>
        <p:txBody>
          <a:bodyPr wrap="square" lIns="12808" tIns="12808" rIns="12808" bIns="12808">
            <a:spAutoFit/>
          </a:bodyPr>
          <a:lstStyle>
            <a:lvl1pPr>
              <a:lnSpc>
                <a:spcPct val="90000"/>
              </a:lnSpc>
              <a:defRPr sz="4000" b="1">
                <a:solidFill>
                  <a:srgbClr val="107889"/>
                </a:solidFill>
                <a:latin typeface="Proxima Nova Bold"/>
                <a:ea typeface="Proxima Nova Bold"/>
                <a:cs typeface="Proxima Nova Bold"/>
                <a:sym typeface="Proxima Nova Bold"/>
              </a:defRPr>
            </a:lvl1pPr>
          </a:lstStyle>
          <a:p>
            <a:r>
              <a:rPr lang="en-US" sz="4400" dirty="0"/>
              <a:t>Gender Based Violence – Haiti Initiative</a:t>
            </a:r>
            <a:endParaRPr sz="4400" dirty="0"/>
          </a:p>
        </p:txBody>
      </p:sp>
    </p:spTree>
    <p:extLst>
      <p:ext uri="{BB962C8B-B14F-4D97-AF65-F5344CB8AC3E}">
        <p14:creationId xmlns:p14="http://schemas.microsoft.com/office/powerpoint/2010/main" val="374457709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AD8F990-57B4-3447-971E-F9D8B6A16AA2}"/>
              </a:ext>
            </a:extLst>
          </p:cNvPr>
          <p:cNvSpPr>
            <a:spLocks noGrp="1"/>
          </p:cNvSpPr>
          <p:nvPr>
            <p:ph type="body" sz="half" idx="1"/>
          </p:nvPr>
        </p:nvSpPr>
        <p:spPr>
          <a:xfrm>
            <a:off x="1068706" y="2984897"/>
            <a:ext cx="13167247" cy="6018425"/>
          </a:xfrm>
        </p:spPr>
        <p:txBody>
          <a:bodyPr>
            <a:normAutofit fontScale="92500" lnSpcReduction="20000"/>
          </a:bodyPr>
          <a:lstStyle/>
          <a:p>
            <a:pPr lvl="0"/>
            <a:r>
              <a:rPr lang="en-US" dirty="0"/>
              <a:t>28% of women between the ages of 15 and 49 have been physically abused since the age of 15 (MSPP EMMUS V-2012 survey)</a:t>
            </a:r>
          </a:p>
          <a:p>
            <a:pPr lvl="0"/>
            <a:r>
              <a:rPr lang="en-US" dirty="0"/>
              <a:t>13% have been sexually abused at any time in their lives (UNFPA, 2017)</a:t>
            </a:r>
          </a:p>
          <a:p>
            <a:pPr lvl="0"/>
            <a:r>
              <a:rPr lang="en-US" dirty="0"/>
              <a:t>Women who have been sexually and/or physically abused have a 16% greater chance of having a low-birth-weight baby and are two times more likely to abort a pregnancy (UNFPA, 2017)</a:t>
            </a:r>
          </a:p>
          <a:p>
            <a:pPr lvl="0"/>
            <a:r>
              <a:rPr lang="en-US" dirty="0"/>
              <a:t>GBV and child mortality are connected </a:t>
            </a:r>
          </a:p>
          <a:p>
            <a:pPr lvl="0"/>
            <a:r>
              <a:rPr lang="en-US" dirty="0"/>
              <a:t>Gender-based violence undermines the health, dignity, security and autonomy of its victims, yet it remains shrouded in a culture of silence. </a:t>
            </a:r>
          </a:p>
        </p:txBody>
      </p:sp>
      <p:sp>
        <p:nvSpPr>
          <p:cNvPr id="5" name="Shape 60">
            <a:extLst>
              <a:ext uri="{FF2B5EF4-FFF2-40B4-BE49-F238E27FC236}">
                <a16:creationId xmlns:a16="http://schemas.microsoft.com/office/drawing/2014/main" id="{F0EA6769-ED02-1642-8F3D-F21053461A21}"/>
              </a:ext>
            </a:extLst>
          </p:cNvPr>
          <p:cNvSpPr txBox="1"/>
          <p:nvPr/>
        </p:nvSpPr>
        <p:spPr>
          <a:xfrm>
            <a:off x="1068705" y="1426619"/>
            <a:ext cx="11838403" cy="635264"/>
          </a:xfrm>
          <a:prstGeom prst="rect">
            <a:avLst/>
          </a:prstGeom>
          <a:ln w="12700">
            <a:miter lim="400000"/>
          </a:ln>
          <a:extLst>
            <a:ext uri="{C572A759-6A51-4108-AA02-DFA0A04FC94B}">
              <ma14:wrappingTextBoxFlag xmlns:ma14="http://schemas.microsoft.com/office/mac/drawingml/2011/main" xmlns="" val="1"/>
            </a:ext>
          </a:extLst>
        </p:spPr>
        <p:txBody>
          <a:bodyPr wrap="square" lIns="12808" tIns="12808" rIns="12808" bIns="12808">
            <a:spAutoFit/>
          </a:bodyPr>
          <a:lstStyle>
            <a:lvl1pPr>
              <a:lnSpc>
                <a:spcPct val="90000"/>
              </a:lnSpc>
              <a:defRPr sz="4000" b="1">
                <a:solidFill>
                  <a:srgbClr val="107889"/>
                </a:solidFill>
                <a:latin typeface="Proxima Nova Bold"/>
                <a:ea typeface="Proxima Nova Bold"/>
                <a:cs typeface="Proxima Nova Bold"/>
                <a:sym typeface="Proxima Nova Bold"/>
              </a:defRPr>
            </a:lvl1pPr>
          </a:lstStyle>
          <a:p>
            <a:r>
              <a:rPr lang="en-US" sz="4400" dirty="0"/>
              <a:t>The Numbers</a:t>
            </a:r>
            <a:endParaRPr sz="4400" dirty="0"/>
          </a:p>
        </p:txBody>
      </p:sp>
    </p:spTree>
    <p:extLst>
      <p:ext uri="{BB962C8B-B14F-4D97-AF65-F5344CB8AC3E}">
        <p14:creationId xmlns:p14="http://schemas.microsoft.com/office/powerpoint/2010/main" val="162102524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CDC3ECE-6A2C-0E46-AEF6-2144A0611CA3}"/>
              </a:ext>
            </a:extLst>
          </p:cNvPr>
          <p:cNvSpPr>
            <a:spLocks noGrp="1"/>
          </p:cNvSpPr>
          <p:nvPr>
            <p:ph type="body" sz="half" idx="1"/>
          </p:nvPr>
        </p:nvSpPr>
        <p:spPr/>
        <p:txBody>
          <a:bodyPr/>
          <a:lstStyle/>
          <a:p>
            <a:r>
              <a:rPr lang="en-US" dirty="0"/>
              <a:t>Physical Violence</a:t>
            </a:r>
          </a:p>
          <a:p>
            <a:r>
              <a:rPr lang="en-US" dirty="0"/>
              <a:t>Sexual Violence</a:t>
            </a:r>
          </a:p>
          <a:p>
            <a:r>
              <a:rPr lang="en-US" dirty="0"/>
              <a:t>Psychological Violence</a:t>
            </a:r>
          </a:p>
          <a:p>
            <a:r>
              <a:rPr lang="en-US" dirty="0"/>
              <a:t>Economic Violence</a:t>
            </a:r>
          </a:p>
          <a:p>
            <a:endParaRPr lang="en-US" dirty="0"/>
          </a:p>
          <a:p>
            <a:endParaRPr lang="en-US" dirty="0"/>
          </a:p>
        </p:txBody>
      </p:sp>
      <p:sp>
        <p:nvSpPr>
          <p:cNvPr id="6" name="Shape 60">
            <a:extLst>
              <a:ext uri="{FF2B5EF4-FFF2-40B4-BE49-F238E27FC236}">
                <a16:creationId xmlns:a16="http://schemas.microsoft.com/office/drawing/2014/main" id="{2814CE82-18A6-D94F-A9EE-6C89DADEE7B4}"/>
              </a:ext>
            </a:extLst>
          </p:cNvPr>
          <p:cNvSpPr txBox="1"/>
          <p:nvPr/>
        </p:nvSpPr>
        <p:spPr>
          <a:xfrm>
            <a:off x="1068705" y="1426619"/>
            <a:ext cx="11838403" cy="635264"/>
          </a:xfrm>
          <a:prstGeom prst="rect">
            <a:avLst/>
          </a:prstGeom>
          <a:ln w="12700">
            <a:miter lim="400000"/>
          </a:ln>
          <a:extLst>
            <a:ext uri="{C572A759-6A51-4108-AA02-DFA0A04FC94B}">
              <ma14:wrappingTextBoxFlag xmlns:ma14="http://schemas.microsoft.com/office/mac/drawingml/2011/main" xmlns="" val="1"/>
            </a:ext>
          </a:extLst>
        </p:spPr>
        <p:txBody>
          <a:bodyPr wrap="square" lIns="12808" tIns="12808" rIns="12808" bIns="12808">
            <a:spAutoFit/>
          </a:bodyPr>
          <a:lstStyle>
            <a:lvl1pPr>
              <a:lnSpc>
                <a:spcPct val="90000"/>
              </a:lnSpc>
              <a:defRPr sz="4000" b="1">
                <a:solidFill>
                  <a:srgbClr val="107889"/>
                </a:solidFill>
                <a:latin typeface="Proxima Nova Bold"/>
                <a:ea typeface="Proxima Nova Bold"/>
                <a:cs typeface="Proxima Nova Bold"/>
                <a:sym typeface="Proxima Nova Bold"/>
              </a:defRPr>
            </a:lvl1pPr>
          </a:lstStyle>
          <a:p>
            <a:r>
              <a:rPr lang="en-US" sz="4400" dirty="0"/>
              <a:t>Forms of Gender Based Violence</a:t>
            </a:r>
            <a:endParaRPr sz="4400" dirty="0"/>
          </a:p>
        </p:txBody>
      </p:sp>
    </p:spTree>
    <p:extLst>
      <p:ext uri="{BB962C8B-B14F-4D97-AF65-F5344CB8AC3E}">
        <p14:creationId xmlns:p14="http://schemas.microsoft.com/office/powerpoint/2010/main" val="401675352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8C6D99-09C5-C647-9F9C-7BE1AE762C3E}"/>
              </a:ext>
            </a:extLst>
          </p:cNvPr>
          <p:cNvPicPr>
            <a:picLocks noChangeAspect="1"/>
          </p:cNvPicPr>
          <p:nvPr/>
        </p:nvPicPr>
        <p:blipFill>
          <a:blip r:embed="rId2"/>
          <a:stretch>
            <a:fillRect/>
          </a:stretch>
        </p:blipFill>
        <p:spPr>
          <a:xfrm>
            <a:off x="1066800" y="0"/>
            <a:ext cx="13411200" cy="10058400"/>
          </a:xfrm>
          <a:prstGeom prst="rect">
            <a:avLst/>
          </a:prstGeom>
        </p:spPr>
      </p:pic>
    </p:spTree>
    <p:extLst>
      <p:ext uri="{BB962C8B-B14F-4D97-AF65-F5344CB8AC3E}">
        <p14:creationId xmlns:p14="http://schemas.microsoft.com/office/powerpoint/2010/main" val="300786271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3B0D801B-2483-4E4B-BD40-CB51749E6BA3}"/>
              </a:ext>
            </a:extLst>
          </p:cNvPr>
          <p:cNvGraphicFramePr/>
          <p:nvPr>
            <p:extLst>
              <p:ext uri="{D42A27DB-BD31-4B8C-83A1-F6EECF244321}">
                <p14:modId xmlns:p14="http://schemas.microsoft.com/office/powerpoint/2010/main" val="930714888"/>
              </p:ext>
            </p:extLst>
          </p:nvPr>
        </p:nvGraphicFramePr>
        <p:xfrm>
          <a:off x="1689315" y="1907739"/>
          <a:ext cx="11945227" cy="78760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Shape 60">
            <a:extLst>
              <a:ext uri="{FF2B5EF4-FFF2-40B4-BE49-F238E27FC236}">
                <a16:creationId xmlns:a16="http://schemas.microsoft.com/office/drawing/2014/main" id="{0290543C-342D-A748-8B55-6CDCF53FBC59}"/>
              </a:ext>
            </a:extLst>
          </p:cNvPr>
          <p:cNvSpPr txBox="1"/>
          <p:nvPr/>
        </p:nvSpPr>
        <p:spPr>
          <a:xfrm>
            <a:off x="1068705" y="1426619"/>
            <a:ext cx="11838403" cy="1244661"/>
          </a:xfrm>
          <a:prstGeom prst="rect">
            <a:avLst/>
          </a:prstGeom>
          <a:ln w="12700">
            <a:miter lim="400000"/>
          </a:ln>
          <a:extLst>
            <a:ext uri="{C572A759-6A51-4108-AA02-DFA0A04FC94B}">
              <ma14:wrappingTextBoxFlag xmlns:ma14="http://schemas.microsoft.com/office/mac/drawingml/2011/main" xmlns="" val="1"/>
            </a:ext>
          </a:extLst>
        </p:spPr>
        <p:txBody>
          <a:bodyPr wrap="square" lIns="12808" tIns="12808" rIns="12808" bIns="12808">
            <a:spAutoFit/>
          </a:bodyPr>
          <a:lstStyle>
            <a:lvl1pPr>
              <a:lnSpc>
                <a:spcPct val="90000"/>
              </a:lnSpc>
              <a:defRPr sz="4000" b="1">
                <a:solidFill>
                  <a:srgbClr val="107889"/>
                </a:solidFill>
                <a:latin typeface="Proxima Nova Bold"/>
                <a:ea typeface="Proxima Nova Bold"/>
                <a:cs typeface="Proxima Nova Bold"/>
                <a:sym typeface="Proxima Nova Bold"/>
              </a:defRPr>
            </a:lvl1pPr>
          </a:lstStyle>
          <a:p>
            <a:r>
              <a:rPr lang="en-US" sz="4400" dirty="0"/>
              <a:t>At Least 4 categories of Gender Based Violence</a:t>
            </a:r>
            <a:endParaRPr sz="4400" dirty="0"/>
          </a:p>
        </p:txBody>
      </p:sp>
    </p:spTree>
    <p:extLst>
      <p:ext uri="{BB962C8B-B14F-4D97-AF65-F5344CB8AC3E}">
        <p14:creationId xmlns:p14="http://schemas.microsoft.com/office/powerpoint/2010/main" val="73824058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92F73-83AA-7E48-B97F-4FC95E566A9B}"/>
              </a:ext>
            </a:extLst>
          </p:cNvPr>
          <p:cNvSpPr>
            <a:spLocks noGrp="1"/>
          </p:cNvSpPr>
          <p:nvPr>
            <p:ph type="title"/>
          </p:nvPr>
        </p:nvSpPr>
        <p:spPr/>
        <p:txBody>
          <a:bodyPr/>
          <a:lstStyle/>
          <a:p>
            <a:r>
              <a:rPr lang="en-US" dirty="0"/>
              <a:t>LISTEN | CONNECT | EMPOWER</a:t>
            </a:r>
          </a:p>
        </p:txBody>
      </p:sp>
      <p:pic>
        <p:nvPicPr>
          <p:cNvPr id="4" name="Picture 3">
            <a:extLst>
              <a:ext uri="{FF2B5EF4-FFF2-40B4-BE49-F238E27FC236}">
                <a16:creationId xmlns:a16="http://schemas.microsoft.com/office/drawing/2014/main" id="{82789B74-B702-834B-96A7-0291B39EEB8B}"/>
              </a:ext>
            </a:extLst>
          </p:cNvPr>
          <p:cNvPicPr>
            <a:picLocks noChangeAspect="1"/>
          </p:cNvPicPr>
          <p:nvPr/>
        </p:nvPicPr>
        <p:blipFill>
          <a:blip r:embed="rId3"/>
          <a:stretch>
            <a:fillRect/>
          </a:stretch>
        </p:blipFill>
        <p:spPr>
          <a:xfrm>
            <a:off x="1068705" y="3334434"/>
            <a:ext cx="3605679" cy="3804157"/>
          </a:xfrm>
          <a:prstGeom prst="rect">
            <a:avLst/>
          </a:prstGeom>
        </p:spPr>
      </p:pic>
      <p:pic>
        <p:nvPicPr>
          <p:cNvPr id="5" name="Picture 4">
            <a:extLst>
              <a:ext uri="{FF2B5EF4-FFF2-40B4-BE49-F238E27FC236}">
                <a16:creationId xmlns:a16="http://schemas.microsoft.com/office/drawing/2014/main" id="{BC76DB73-24FA-EA4E-B5D0-04B89655F428}"/>
              </a:ext>
            </a:extLst>
          </p:cNvPr>
          <p:cNvPicPr>
            <a:picLocks noChangeAspect="1"/>
          </p:cNvPicPr>
          <p:nvPr/>
        </p:nvPicPr>
        <p:blipFill>
          <a:blip r:embed="rId4"/>
          <a:stretch>
            <a:fillRect/>
          </a:stretch>
        </p:blipFill>
        <p:spPr>
          <a:xfrm>
            <a:off x="5806875" y="2944687"/>
            <a:ext cx="4532843" cy="2435558"/>
          </a:xfrm>
          <a:prstGeom prst="rect">
            <a:avLst/>
          </a:prstGeom>
        </p:spPr>
      </p:pic>
      <p:pic>
        <p:nvPicPr>
          <p:cNvPr id="8" name="Picture 7">
            <a:extLst>
              <a:ext uri="{FF2B5EF4-FFF2-40B4-BE49-F238E27FC236}">
                <a16:creationId xmlns:a16="http://schemas.microsoft.com/office/drawing/2014/main" id="{ED8F5E00-7A81-9746-81EF-D379E98BB6C6}"/>
              </a:ext>
            </a:extLst>
          </p:cNvPr>
          <p:cNvPicPr>
            <a:picLocks noChangeAspect="1"/>
          </p:cNvPicPr>
          <p:nvPr/>
        </p:nvPicPr>
        <p:blipFill>
          <a:blip r:embed="rId5"/>
          <a:stretch>
            <a:fillRect/>
          </a:stretch>
        </p:blipFill>
        <p:spPr>
          <a:xfrm>
            <a:off x="6014554" y="6233459"/>
            <a:ext cx="3515692" cy="3412565"/>
          </a:xfrm>
          <a:prstGeom prst="rect">
            <a:avLst/>
          </a:prstGeom>
        </p:spPr>
      </p:pic>
      <p:pic>
        <p:nvPicPr>
          <p:cNvPr id="9" name="Picture 8">
            <a:extLst>
              <a:ext uri="{FF2B5EF4-FFF2-40B4-BE49-F238E27FC236}">
                <a16:creationId xmlns:a16="http://schemas.microsoft.com/office/drawing/2014/main" id="{2BDF281C-97F2-514A-960B-83E9E252F39F}"/>
              </a:ext>
            </a:extLst>
          </p:cNvPr>
          <p:cNvPicPr>
            <a:picLocks noChangeAspect="1"/>
          </p:cNvPicPr>
          <p:nvPr/>
        </p:nvPicPr>
        <p:blipFill>
          <a:blip r:embed="rId6"/>
          <a:stretch>
            <a:fillRect/>
          </a:stretch>
        </p:blipFill>
        <p:spPr>
          <a:xfrm>
            <a:off x="11259671" y="3172012"/>
            <a:ext cx="3216424" cy="1972740"/>
          </a:xfrm>
          <a:prstGeom prst="rect">
            <a:avLst/>
          </a:prstGeom>
        </p:spPr>
      </p:pic>
      <p:pic>
        <p:nvPicPr>
          <p:cNvPr id="10" name="Picture 9">
            <a:extLst>
              <a:ext uri="{FF2B5EF4-FFF2-40B4-BE49-F238E27FC236}">
                <a16:creationId xmlns:a16="http://schemas.microsoft.com/office/drawing/2014/main" id="{BB945178-B7CA-3E46-AA3C-09DD299ABF56}"/>
              </a:ext>
            </a:extLst>
          </p:cNvPr>
          <p:cNvPicPr>
            <a:picLocks noChangeAspect="1"/>
          </p:cNvPicPr>
          <p:nvPr/>
        </p:nvPicPr>
        <p:blipFill>
          <a:blip r:embed="rId7"/>
          <a:stretch>
            <a:fillRect/>
          </a:stretch>
        </p:blipFill>
        <p:spPr>
          <a:xfrm>
            <a:off x="11259671" y="6146077"/>
            <a:ext cx="2560712" cy="2475355"/>
          </a:xfrm>
          <a:prstGeom prst="rect">
            <a:avLst/>
          </a:prstGeom>
        </p:spPr>
      </p:pic>
    </p:spTree>
    <p:extLst>
      <p:ext uri="{BB962C8B-B14F-4D97-AF65-F5344CB8AC3E}">
        <p14:creationId xmlns:p14="http://schemas.microsoft.com/office/powerpoint/2010/main" val="11288867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761F1AA-ED65-7B4E-B5B8-EC23E61273D2}"/>
              </a:ext>
            </a:extLst>
          </p:cNvPr>
          <p:cNvSpPr>
            <a:spLocks noGrp="1"/>
          </p:cNvSpPr>
          <p:nvPr>
            <p:ph type="body" sz="quarter" idx="1"/>
          </p:nvPr>
        </p:nvSpPr>
        <p:spPr>
          <a:xfrm>
            <a:off x="1070730" y="968188"/>
            <a:ext cx="5013603" cy="7171997"/>
          </a:xfrm>
        </p:spPr>
        <p:txBody>
          <a:bodyPr>
            <a:noAutofit/>
          </a:bodyPr>
          <a:lstStyle/>
          <a:p>
            <a:r>
              <a:rPr lang="en-US" sz="2000" dirty="0"/>
              <a:t>I feel better prepared to counsel survivors and families in addressing psychological and emotional trauma…</a:t>
            </a:r>
          </a:p>
          <a:p>
            <a:r>
              <a:rPr lang="en-US" sz="2000" b="1" i="1" dirty="0"/>
              <a:t>because thanks to this training, I finally understand that sexual assault victims are not responsible for their rape and we should not judge them.</a:t>
            </a:r>
            <a:endParaRPr lang="en-US" sz="2000" dirty="0"/>
          </a:p>
          <a:p>
            <a:r>
              <a:rPr lang="en-US" sz="2000" dirty="0"/>
              <a:t> </a:t>
            </a:r>
          </a:p>
          <a:p>
            <a:r>
              <a:rPr lang="en-US" sz="2000" dirty="0"/>
              <a:t>I feel better prepared to perform respectful trauma informed care for survivors of sexual violence… </a:t>
            </a:r>
          </a:p>
          <a:p>
            <a:endParaRPr lang="en-US" sz="2000" dirty="0"/>
          </a:p>
          <a:p>
            <a:r>
              <a:rPr lang="en-US" sz="2000" b="1" i="1" dirty="0"/>
              <a:t>I realize that the way we greet patients is not Ok and that confidentiality is not respected by the medical and paramedical staff.</a:t>
            </a:r>
            <a:endParaRPr lang="en-US" sz="2000" dirty="0"/>
          </a:p>
          <a:p>
            <a:r>
              <a:rPr lang="en-US" sz="2000" dirty="0"/>
              <a:t> </a:t>
            </a:r>
          </a:p>
          <a:p>
            <a:r>
              <a:rPr lang="en-US" sz="2000" b="1" i="1" dirty="0"/>
              <a:t>I would like to improve how we greet patients; take a look at the available protocols and check if they are up to date; make a proposal to my superiors.</a:t>
            </a:r>
            <a:endParaRPr lang="en-US" sz="2000" dirty="0"/>
          </a:p>
          <a:p>
            <a:r>
              <a:rPr lang="en-US" sz="2000" b="1" dirty="0"/>
              <a:t> </a:t>
            </a:r>
            <a:endParaRPr lang="en-US" sz="2000" dirty="0"/>
          </a:p>
          <a:p>
            <a:r>
              <a:rPr lang="en-US" sz="2000" b="1" i="1" dirty="0"/>
              <a:t>I plan to make changes at my work by personally changing my behavior and educating my colleagues.</a:t>
            </a:r>
            <a:endParaRPr lang="en-US" sz="2000" dirty="0"/>
          </a:p>
        </p:txBody>
      </p:sp>
      <p:pic>
        <p:nvPicPr>
          <p:cNvPr id="6" name="Picture 5">
            <a:extLst>
              <a:ext uri="{FF2B5EF4-FFF2-40B4-BE49-F238E27FC236}">
                <a16:creationId xmlns:a16="http://schemas.microsoft.com/office/drawing/2014/main" id="{BF9EDAA3-41DF-AF40-845C-BF826FD5BC2C}"/>
              </a:ext>
            </a:extLst>
          </p:cNvPr>
          <p:cNvPicPr>
            <a:picLocks noChangeAspect="1"/>
          </p:cNvPicPr>
          <p:nvPr/>
        </p:nvPicPr>
        <p:blipFill>
          <a:blip r:embed="rId2"/>
          <a:stretch>
            <a:fillRect/>
          </a:stretch>
        </p:blipFill>
        <p:spPr>
          <a:xfrm>
            <a:off x="6084333" y="1918215"/>
            <a:ext cx="8961596" cy="5968423"/>
          </a:xfrm>
          <a:prstGeom prst="rect">
            <a:avLst/>
          </a:prstGeom>
        </p:spPr>
      </p:pic>
      <p:sp>
        <p:nvSpPr>
          <p:cNvPr id="11" name="Rectangle 10">
            <a:extLst>
              <a:ext uri="{FF2B5EF4-FFF2-40B4-BE49-F238E27FC236}">
                <a16:creationId xmlns:a16="http://schemas.microsoft.com/office/drawing/2014/main" id="{522EE036-BF75-3C4B-8981-2C3C4BACD27F}"/>
              </a:ext>
            </a:extLst>
          </p:cNvPr>
          <p:cNvSpPr/>
          <p:nvPr/>
        </p:nvSpPr>
        <p:spPr>
          <a:xfrm>
            <a:off x="8051326" y="950888"/>
            <a:ext cx="4756430" cy="830997"/>
          </a:xfrm>
          <a:prstGeom prst="rect">
            <a:avLst/>
          </a:prstGeom>
        </p:spPr>
        <p:txBody>
          <a:bodyPr wrap="none">
            <a:spAutoFit/>
          </a:bodyPr>
          <a:lstStyle/>
          <a:p>
            <a:r>
              <a:rPr lang="en-US" sz="4800" dirty="0"/>
              <a:t>SERVICE DELIVERY</a:t>
            </a:r>
          </a:p>
        </p:txBody>
      </p:sp>
    </p:spTree>
    <p:extLst>
      <p:ext uri="{BB962C8B-B14F-4D97-AF65-F5344CB8AC3E}">
        <p14:creationId xmlns:p14="http://schemas.microsoft.com/office/powerpoint/2010/main" val="260313281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F6FF5B-68F3-F14E-BBB7-65EC234F5277}"/>
              </a:ext>
            </a:extLst>
          </p:cNvPr>
          <p:cNvPicPr>
            <a:picLocks noChangeAspect="1"/>
          </p:cNvPicPr>
          <p:nvPr/>
        </p:nvPicPr>
        <p:blipFill>
          <a:blip r:embed="rId2"/>
          <a:stretch>
            <a:fillRect/>
          </a:stretch>
        </p:blipFill>
        <p:spPr>
          <a:xfrm>
            <a:off x="0" y="-170121"/>
            <a:ext cx="15544800" cy="10377377"/>
          </a:xfrm>
          <a:prstGeom prst="rect">
            <a:avLst/>
          </a:prstGeom>
        </p:spPr>
      </p:pic>
    </p:spTree>
    <p:extLst>
      <p:ext uri="{BB962C8B-B14F-4D97-AF65-F5344CB8AC3E}">
        <p14:creationId xmlns:p14="http://schemas.microsoft.com/office/powerpoint/2010/main" val="338780585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6F38F-C11E-324B-8952-0300779A12E1}"/>
              </a:ext>
            </a:extLst>
          </p:cNvPr>
          <p:cNvSpPr>
            <a:spLocks noGrp="1"/>
          </p:cNvSpPr>
          <p:nvPr>
            <p:ph type="title"/>
          </p:nvPr>
        </p:nvSpPr>
        <p:spPr/>
        <p:txBody>
          <a:bodyPr>
            <a:normAutofit fontScale="90000"/>
          </a:bodyPr>
          <a:lstStyle/>
          <a:p>
            <a:r>
              <a:rPr lang="en-US" dirty="0"/>
              <a:t>AFRICA CHRISTIAN HEALTH ASSOCIATION PLATFORM</a:t>
            </a:r>
          </a:p>
        </p:txBody>
      </p:sp>
      <p:sp>
        <p:nvSpPr>
          <p:cNvPr id="3" name="Text Placeholder 2">
            <a:extLst>
              <a:ext uri="{FF2B5EF4-FFF2-40B4-BE49-F238E27FC236}">
                <a16:creationId xmlns:a16="http://schemas.microsoft.com/office/drawing/2014/main" id="{325D7CDE-C116-5446-8BAE-A41C6DA69BE2}"/>
              </a:ext>
            </a:extLst>
          </p:cNvPr>
          <p:cNvSpPr>
            <a:spLocks noGrp="1"/>
          </p:cNvSpPr>
          <p:nvPr>
            <p:ph type="body" idx="1"/>
          </p:nvPr>
        </p:nvSpPr>
        <p:spPr/>
        <p:txBody>
          <a:bodyPr/>
          <a:lstStyle/>
          <a:p>
            <a:pPr marL="0" indent="0" algn="ctr">
              <a:buNone/>
            </a:pPr>
            <a:r>
              <a:rPr lang="en-US" dirty="0"/>
              <a:t>Gender Based Violence Lessons Learned &amp; Opportunities Moving Forward</a:t>
            </a:r>
          </a:p>
        </p:txBody>
      </p:sp>
      <p:pic>
        <p:nvPicPr>
          <p:cNvPr id="4" name="Picture 3">
            <a:extLst>
              <a:ext uri="{FF2B5EF4-FFF2-40B4-BE49-F238E27FC236}">
                <a16:creationId xmlns:a16="http://schemas.microsoft.com/office/drawing/2014/main" id="{7C9F5452-7C85-E643-9BA5-E134EDA90407}"/>
              </a:ext>
            </a:extLst>
          </p:cNvPr>
          <p:cNvPicPr>
            <a:picLocks noChangeAspect="1"/>
          </p:cNvPicPr>
          <p:nvPr/>
        </p:nvPicPr>
        <p:blipFill>
          <a:blip r:embed="rId2"/>
          <a:stretch>
            <a:fillRect/>
          </a:stretch>
        </p:blipFill>
        <p:spPr>
          <a:xfrm>
            <a:off x="2890759" y="3883499"/>
            <a:ext cx="9188809" cy="2818653"/>
          </a:xfrm>
          <a:prstGeom prst="rect">
            <a:avLst/>
          </a:prstGeom>
        </p:spPr>
      </p:pic>
      <p:pic>
        <p:nvPicPr>
          <p:cNvPr id="5" name="Picture 4">
            <a:extLst>
              <a:ext uri="{FF2B5EF4-FFF2-40B4-BE49-F238E27FC236}">
                <a16:creationId xmlns:a16="http://schemas.microsoft.com/office/drawing/2014/main" id="{FD94E2AD-905D-1845-998F-0CCD6C9C8575}"/>
              </a:ext>
            </a:extLst>
          </p:cNvPr>
          <p:cNvPicPr>
            <a:picLocks noChangeAspect="1"/>
          </p:cNvPicPr>
          <p:nvPr/>
        </p:nvPicPr>
        <p:blipFill>
          <a:blip r:embed="rId3"/>
          <a:stretch>
            <a:fillRect/>
          </a:stretch>
        </p:blipFill>
        <p:spPr>
          <a:xfrm>
            <a:off x="2890759" y="6717705"/>
            <a:ext cx="9525000" cy="2730500"/>
          </a:xfrm>
          <a:prstGeom prst="rect">
            <a:avLst/>
          </a:prstGeom>
        </p:spPr>
      </p:pic>
    </p:spTree>
    <p:extLst>
      <p:ext uri="{BB962C8B-B14F-4D97-AF65-F5344CB8AC3E}">
        <p14:creationId xmlns:p14="http://schemas.microsoft.com/office/powerpoint/2010/main" val="372986162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The Background"/>
          <p:cNvSpPr txBox="1"/>
          <p:nvPr/>
        </p:nvSpPr>
        <p:spPr>
          <a:xfrm>
            <a:off x="1456960" y="4111174"/>
            <a:ext cx="9772071" cy="3335783"/>
          </a:xfrm>
          <a:prstGeom prst="rect">
            <a:avLst/>
          </a:prstGeom>
          <a:ln w="12700">
            <a:miter lim="400000"/>
          </a:ln>
          <a:extLst>
            <a:ext uri="{C572A759-6A51-4108-AA02-DFA0A04FC94B}">
              <ma14:wrappingTextBoxFlag xmlns:ma14="http://schemas.microsoft.com/office/mac/drawingml/2011/main" xmlns="" val="1"/>
            </a:ext>
          </a:extLst>
        </p:spPr>
        <p:txBody>
          <a:bodyPr lIns="32384" tIns="32384" rIns="32384" bIns="32384" anchor="ctr">
            <a:spAutoFit/>
          </a:bodyPr>
          <a:lstStyle/>
          <a:p>
            <a:pPr defTabSz="457198">
              <a:lnSpc>
                <a:spcPct val="150000"/>
              </a:lnSpc>
              <a:defRPr sz="2400">
                <a:solidFill>
                  <a:srgbClr val="535353"/>
                </a:solidFill>
                <a:latin typeface="+mj-lt"/>
                <a:ea typeface="+mj-ea"/>
                <a:cs typeface="+mj-cs"/>
                <a:sym typeface="Helvetica"/>
              </a:defRPr>
            </a:pPr>
            <a:r>
              <a:rPr lang="en-US" sz="2400" dirty="0"/>
              <a:t>We improve and save lives for today and tomorrow. We strengthen and empower communities around the globe with our unique bi-directional, community-centered approach. Through expert training, implementation programs, and meaningful partnerships with the communities we serve, we create sustainable solutions that are designed to address emerging and basic health challenges. </a:t>
            </a:r>
            <a:endParaRPr sz="2400" dirty="0"/>
          </a:p>
        </p:txBody>
      </p:sp>
      <p:sp>
        <p:nvSpPr>
          <p:cNvPr id="130" name="Slide Number"/>
          <p:cNvSpPr txBox="1">
            <a:spLocks noGrp="1"/>
          </p:cNvSpPr>
          <p:nvPr>
            <p:ph type="sldNum" sz="quarter" idx="4294967295"/>
          </p:nvPr>
        </p:nvSpPr>
        <p:spPr>
          <a:xfrm>
            <a:off x="14489638" y="870654"/>
            <a:ext cx="142985" cy="234677"/>
          </a:xfrm>
          <a:prstGeom prst="rect">
            <a:avLst/>
          </a:prstGeom>
          <a:extLst>
            <a:ext uri="{C572A759-6A51-4108-AA02-DFA0A04FC94B}">
              <ma14:wrappingTextBoxFlag xmlns:ma14="http://schemas.microsoft.com/office/mac/drawingml/2011/main" xmlns="" val="1"/>
            </a:ext>
          </a:extLst>
        </p:spPr>
        <p:txBody>
          <a:bodyPr wrap="none" lIns="32384" tIns="32384" rIns="32384" bIns="32384" anchor="ctr">
            <a:spAutoFit/>
          </a:bodyPr>
          <a:lstStyle>
            <a:lvl1pPr>
              <a:defRPr sz="1100">
                <a:solidFill>
                  <a:srgbClr val="000000"/>
                </a:solidFill>
                <a:latin typeface="Proxima Nova Regular"/>
                <a:ea typeface="Proxima Nova Regular"/>
                <a:cs typeface="Proxima Nova Regular"/>
                <a:sym typeface="Proxima Nova Regular"/>
              </a:defRPr>
            </a:lvl1pPr>
          </a:lstStyle>
          <a:p>
            <a:fld id="{86CB4B4D-7CA3-9044-876B-883B54F8677D}" type="slidenum">
              <a:t>2</a:t>
            </a:fld>
            <a:endParaRPr/>
          </a:p>
        </p:txBody>
      </p:sp>
      <p:sp>
        <p:nvSpPr>
          <p:cNvPr id="132" name="Shape 60"/>
          <p:cNvSpPr txBox="1"/>
          <p:nvPr/>
        </p:nvSpPr>
        <p:spPr>
          <a:xfrm>
            <a:off x="10963583" y="848181"/>
            <a:ext cx="1496015" cy="289593"/>
          </a:xfrm>
          <a:prstGeom prst="rect">
            <a:avLst/>
          </a:prstGeom>
          <a:ln w="12700">
            <a:miter lim="400000"/>
          </a:ln>
          <a:extLst>
            <a:ext uri="{C572A759-6A51-4108-AA02-DFA0A04FC94B}">
              <ma14:wrappingTextBoxFlag xmlns:ma14="http://schemas.microsoft.com/office/mac/drawingml/2011/main" xmlns="" val="1"/>
            </a:ext>
          </a:extLst>
        </p:spPr>
        <p:txBody>
          <a:bodyPr lIns="12808" tIns="12808" rIns="12808" bIns="12808">
            <a:spAutoFit/>
          </a:bodyPr>
          <a:lstStyle>
            <a:lvl1pPr algn="r">
              <a:lnSpc>
                <a:spcPct val="120000"/>
              </a:lnSpc>
              <a:defRPr sz="1600">
                <a:solidFill>
                  <a:srgbClr val="5E5E5E"/>
                </a:solidFill>
                <a:latin typeface="Proxima Nova Regular"/>
                <a:ea typeface="Proxima Nova Regular"/>
                <a:cs typeface="Proxima Nova Regular"/>
                <a:sym typeface="Proxima Nova Regular"/>
              </a:defRPr>
            </a:lvl1pPr>
          </a:lstStyle>
          <a:p>
            <a:r>
              <a:t>Mission</a:t>
            </a:r>
          </a:p>
        </p:txBody>
      </p:sp>
      <p:sp>
        <p:nvSpPr>
          <p:cNvPr id="133" name="Shape 60"/>
          <p:cNvSpPr txBox="1"/>
          <p:nvPr/>
        </p:nvSpPr>
        <p:spPr>
          <a:xfrm>
            <a:off x="1469953" y="1291268"/>
            <a:ext cx="8868537" cy="579864"/>
          </a:xfrm>
          <a:prstGeom prst="rect">
            <a:avLst/>
          </a:prstGeom>
          <a:ln w="12700">
            <a:miter lim="400000"/>
          </a:ln>
          <a:extLst>
            <a:ext uri="{C572A759-6A51-4108-AA02-DFA0A04FC94B}">
              <ma14:wrappingTextBoxFlag xmlns:ma14="http://schemas.microsoft.com/office/mac/drawingml/2011/main" xmlns="" val="1"/>
            </a:ext>
          </a:extLst>
        </p:spPr>
        <p:txBody>
          <a:bodyPr lIns="12808" tIns="12808" rIns="12808" bIns="12808">
            <a:spAutoFit/>
          </a:bodyPr>
          <a:lstStyle>
            <a:lvl1pPr>
              <a:lnSpc>
                <a:spcPct val="90000"/>
              </a:lnSpc>
              <a:defRPr sz="4000" b="1">
                <a:solidFill>
                  <a:srgbClr val="107889"/>
                </a:solidFill>
                <a:latin typeface="Proxima Nova Bold"/>
                <a:ea typeface="Proxima Nova Bold"/>
                <a:cs typeface="Proxima Nova Bold"/>
                <a:sym typeface="Proxima Nova Bold"/>
              </a:defRPr>
            </a:lvl1pPr>
          </a:lstStyle>
          <a:p>
            <a:r>
              <a:rPr dirty="0"/>
              <a:t>Our Mission</a:t>
            </a:r>
          </a:p>
        </p:txBody>
      </p:sp>
      <p:sp>
        <p:nvSpPr>
          <p:cNvPr id="2" name="Rectangle 1">
            <a:extLst>
              <a:ext uri="{FF2B5EF4-FFF2-40B4-BE49-F238E27FC236}">
                <a16:creationId xmlns:a16="http://schemas.microsoft.com/office/drawing/2014/main" id="{62E02873-34C5-7149-A395-840CBF8787A4}"/>
              </a:ext>
            </a:extLst>
          </p:cNvPr>
          <p:cNvSpPr/>
          <p:nvPr/>
        </p:nvSpPr>
        <p:spPr>
          <a:xfrm>
            <a:off x="1456960" y="2233735"/>
            <a:ext cx="10171448" cy="1426544"/>
          </a:xfrm>
          <a:prstGeom prst="rect">
            <a:avLst/>
          </a:prstGeom>
        </p:spPr>
        <p:txBody>
          <a:bodyPr wrap="square">
            <a:spAutoFit/>
          </a:bodyPr>
          <a:lstStyle/>
          <a:p>
            <a:pPr fontAlgn="base"/>
            <a:r>
              <a:rPr lang="en-US" sz="2400" dirty="0">
                <a:solidFill>
                  <a:schemeClr val="tx1"/>
                </a:solidFill>
                <a:latin typeface="+mj-ea"/>
                <a:ea typeface="+mj-ea"/>
              </a:rPr>
              <a:t>We engage communities around the world to improve the health and well-being of women, children and adolescents.</a:t>
            </a:r>
          </a:p>
          <a:p>
            <a:br>
              <a:rPr lang="en-US" sz="1935" dirty="0"/>
            </a:br>
            <a:endParaRPr lang="en-US" sz="1935" dirty="0"/>
          </a:p>
        </p:txBody>
      </p:sp>
      <p:pic>
        <p:nvPicPr>
          <p:cNvPr id="8" name="Picture 7">
            <a:extLst>
              <a:ext uri="{FF2B5EF4-FFF2-40B4-BE49-F238E27FC236}">
                <a16:creationId xmlns:a16="http://schemas.microsoft.com/office/drawing/2014/main" id="{487FBB18-EE32-2741-9F9E-5D6C455FA974}"/>
              </a:ext>
            </a:extLst>
          </p:cNvPr>
          <p:cNvPicPr>
            <a:picLocks noChangeAspect="1"/>
          </p:cNvPicPr>
          <p:nvPr/>
        </p:nvPicPr>
        <p:blipFill>
          <a:blip r:embed="rId2"/>
          <a:stretch>
            <a:fillRect/>
          </a:stretch>
        </p:blipFill>
        <p:spPr>
          <a:xfrm>
            <a:off x="13067632" y="711404"/>
            <a:ext cx="1079191" cy="579864"/>
          </a:xfrm>
          <a:prstGeom prst="rect">
            <a:avLst/>
          </a:prstGeom>
        </p:spPr>
      </p:pic>
      <p:sp>
        <p:nvSpPr>
          <p:cNvPr id="9" name="Shape 60">
            <a:extLst>
              <a:ext uri="{FF2B5EF4-FFF2-40B4-BE49-F238E27FC236}">
                <a16:creationId xmlns:a16="http://schemas.microsoft.com/office/drawing/2014/main" id="{7A2A7C14-378F-0040-8AAF-F97CC019B4DD}"/>
              </a:ext>
            </a:extLst>
          </p:cNvPr>
          <p:cNvSpPr txBox="1"/>
          <p:nvPr/>
        </p:nvSpPr>
        <p:spPr>
          <a:xfrm>
            <a:off x="103659" y="8697882"/>
            <a:ext cx="13503568" cy="649114"/>
          </a:xfrm>
          <a:prstGeom prst="rect">
            <a:avLst/>
          </a:prstGeom>
          <a:ln w="12700">
            <a:miter lim="400000"/>
          </a:ln>
          <a:extLst>
            <a:ext uri="{C572A759-6A51-4108-AA02-DFA0A04FC94B}">
              <ma14:wrappingTextBoxFlag xmlns:ma14="http://schemas.microsoft.com/office/mac/drawingml/2011/main" xmlns="" val="1"/>
            </a:ext>
          </a:extLst>
        </p:spPr>
        <p:txBody>
          <a:bodyPr lIns="12808" tIns="12808" rIns="12808" bIns="12808">
            <a:spAutoFit/>
          </a:bodyPr>
          <a:lstStyle>
            <a:lvl1pPr algn="ctr">
              <a:lnSpc>
                <a:spcPct val="90000"/>
              </a:lnSpc>
              <a:defRPr sz="4500" b="1">
                <a:solidFill>
                  <a:srgbClr val="FFFFFF"/>
                </a:solidFill>
                <a:latin typeface="Proxima Nova Bold"/>
                <a:ea typeface="Proxima Nova Bold"/>
                <a:cs typeface="Proxima Nova Bold"/>
                <a:sym typeface="Proxima Nova Bold"/>
              </a:defRPr>
            </a:lvl1pPr>
          </a:lstStyle>
          <a:p>
            <a:r>
              <a:rPr dirty="0">
                <a:solidFill>
                  <a:schemeClr val="bg2"/>
                </a:solidFill>
              </a:rPr>
              <a:t>Listen  +  </a:t>
            </a:r>
            <a:r>
              <a:rPr lang="en-US" dirty="0">
                <a:solidFill>
                  <a:schemeClr val="bg2"/>
                </a:solidFill>
              </a:rPr>
              <a:t>Connect</a:t>
            </a:r>
            <a:r>
              <a:rPr dirty="0">
                <a:solidFill>
                  <a:schemeClr val="bg2"/>
                </a:solidFill>
              </a:rPr>
              <a:t>  +  Empower</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3" name="Rectangle 3">
            <a:extLst>
              <a:ext uri="{FF2B5EF4-FFF2-40B4-BE49-F238E27FC236}">
                <a16:creationId xmlns:a16="http://schemas.microsoft.com/office/drawing/2014/main" id="{0ECE2A1F-251D-E942-8F57-8398CDF6F82A}"/>
              </a:ext>
            </a:extLst>
          </p:cNvPr>
          <p:cNvSpPr>
            <a:spLocks noGrp="1" noChangeArrowheads="1"/>
          </p:cNvSpPr>
          <p:nvPr>
            <p:ph type="body" idx="1"/>
          </p:nvPr>
        </p:nvSpPr>
        <p:spPr/>
        <p:txBody>
          <a:bodyPr/>
          <a:lstStyle/>
          <a:p>
            <a:r>
              <a:rPr lang="en-US" altLang="en-US" dirty="0"/>
              <a:t>Hard to separate contribution of multiple strategies</a:t>
            </a:r>
          </a:p>
          <a:p>
            <a:r>
              <a:rPr lang="en-US" altLang="en-US" dirty="0"/>
              <a:t>Lack of investment in rigorous evaluation</a:t>
            </a:r>
          </a:p>
          <a:p>
            <a:pPr lvl="1">
              <a:buSzPct val="50000"/>
              <a:buFont typeface="Wingdings" pitchFamily="2" charset="2"/>
              <a:buChar char="q"/>
            </a:pPr>
            <a:r>
              <a:rPr lang="en-US" altLang="en-US" dirty="0"/>
              <a:t>limited evidence of effectiveness </a:t>
            </a:r>
          </a:p>
          <a:p>
            <a:r>
              <a:rPr lang="en-US" altLang="en-US" dirty="0"/>
              <a:t>Non-standardized GBV definitions and indicators</a:t>
            </a:r>
          </a:p>
          <a:p>
            <a:r>
              <a:rPr lang="en-US" altLang="en-US" dirty="0"/>
              <a:t>Enhancing comparability of data</a:t>
            </a:r>
          </a:p>
          <a:p>
            <a:r>
              <a:rPr lang="en-US" altLang="en-US" dirty="0"/>
              <a:t>Climate of urgency around results but behavior change is long-term</a:t>
            </a:r>
          </a:p>
          <a:p>
            <a:endParaRPr lang="en-US" altLang="en-US" dirty="0"/>
          </a:p>
        </p:txBody>
      </p:sp>
      <p:sp>
        <p:nvSpPr>
          <p:cNvPr id="6" name="Shape 60">
            <a:extLst>
              <a:ext uri="{FF2B5EF4-FFF2-40B4-BE49-F238E27FC236}">
                <a16:creationId xmlns:a16="http://schemas.microsoft.com/office/drawing/2014/main" id="{1F82F42F-AC52-B940-A593-6C7AC1193DD5}"/>
              </a:ext>
            </a:extLst>
          </p:cNvPr>
          <p:cNvSpPr txBox="1"/>
          <p:nvPr/>
        </p:nvSpPr>
        <p:spPr>
          <a:xfrm>
            <a:off x="1068705" y="1426619"/>
            <a:ext cx="11838403" cy="635264"/>
          </a:xfrm>
          <a:prstGeom prst="rect">
            <a:avLst/>
          </a:prstGeom>
          <a:ln w="12700">
            <a:miter lim="400000"/>
          </a:ln>
          <a:extLst>
            <a:ext uri="{C572A759-6A51-4108-AA02-DFA0A04FC94B}">
              <ma14:wrappingTextBoxFlag xmlns:ma14="http://schemas.microsoft.com/office/mac/drawingml/2011/main" xmlns="" val="1"/>
            </a:ext>
          </a:extLst>
        </p:spPr>
        <p:txBody>
          <a:bodyPr wrap="square" lIns="12808" tIns="12808" rIns="12808" bIns="12808">
            <a:spAutoFit/>
          </a:bodyPr>
          <a:lstStyle>
            <a:lvl1pPr>
              <a:lnSpc>
                <a:spcPct val="90000"/>
              </a:lnSpc>
              <a:defRPr sz="4000" b="1">
                <a:solidFill>
                  <a:srgbClr val="107889"/>
                </a:solidFill>
                <a:latin typeface="Proxima Nova Bold"/>
                <a:ea typeface="Proxima Nova Bold"/>
                <a:cs typeface="Proxima Nova Bold"/>
                <a:sym typeface="Proxima Nova Bold"/>
              </a:defRPr>
            </a:lvl1pPr>
          </a:lstStyle>
          <a:p>
            <a:r>
              <a:rPr lang="en-US" sz="4400" dirty="0"/>
              <a:t>M&amp;E Challenges for GBV</a:t>
            </a:r>
            <a:endParaRPr sz="4400" dirty="0"/>
          </a:p>
        </p:txBody>
      </p:sp>
    </p:spTree>
    <p:extLst>
      <p:ext uri="{BB962C8B-B14F-4D97-AF65-F5344CB8AC3E}">
        <p14:creationId xmlns:p14="http://schemas.microsoft.com/office/powerpoint/2010/main" val="125681125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1" name="Rectangle 3">
            <a:extLst>
              <a:ext uri="{FF2B5EF4-FFF2-40B4-BE49-F238E27FC236}">
                <a16:creationId xmlns:a16="http://schemas.microsoft.com/office/drawing/2014/main" id="{9B7D348E-6D8B-BE40-BB00-3B6D80546A37}"/>
              </a:ext>
            </a:extLst>
          </p:cNvPr>
          <p:cNvSpPr>
            <a:spLocks noGrp="1" noChangeArrowheads="1"/>
          </p:cNvSpPr>
          <p:nvPr>
            <p:ph type="body" idx="1"/>
          </p:nvPr>
        </p:nvSpPr>
        <p:spPr>
          <a:xfrm>
            <a:off x="2070313" y="2346960"/>
            <a:ext cx="11394863" cy="5699760"/>
          </a:xfrm>
        </p:spPr>
        <p:txBody>
          <a:bodyPr/>
          <a:lstStyle/>
          <a:p>
            <a:r>
              <a:rPr lang="en-US" altLang="en-US"/>
              <a:t>Sensitive nature of the information and hidden forms of violence (homicide, trafficking, female genital mutilation)</a:t>
            </a:r>
          </a:p>
          <a:p>
            <a:r>
              <a:rPr lang="en-US" altLang="en-US"/>
              <a:t>Changing violence levels hard to measure and  interpret</a:t>
            </a:r>
          </a:p>
          <a:p>
            <a:r>
              <a:rPr lang="en-US" altLang="en-US"/>
              <a:t>Ethical and methodological issues</a:t>
            </a:r>
          </a:p>
        </p:txBody>
      </p:sp>
      <p:sp>
        <p:nvSpPr>
          <p:cNvPr id="6" name="Shape 60">
            <a:extLst>
              <a:ext uri="{FF2B5EF4-FFF2-40B4-BE49-F238E27FC236}">
                <a16:creationId xmlns:a16="http://schemas.microsoft.com/office/drawing/2014/main" id="{949B00A4-57D8-F242-9ED9-F93F45EDE5C4}"/>
              </a:ext>
            </a:extLst>
          </p:cNvPr>
          <p:cNvSpPr txBox="1"/>
          <p:nvPr/>
        </p:nvSpPr>
        <p:spPr>
          <a:xfrm>
            <a:off x="1068705" y="1426619"/>
            <a:ext cx="11838403" cy="635264"/>
          </a:xfrm>
          <a:prstGeom prst="rect">
            <a:avLst/>
          </a:prstGeom>
          <a:ln w="12700">
            <a:miter lim="400000"/>
          </a:ln>
          <a:extLst>
            <a:ext uri="{C572A759-6A51-4108-AA02-DFA0A04FC94B}">
              <ma14:wrappingTextBoxFlag xmlns:ma14="http://schemas.microsoft.com/office/mac/drawingml/2011/main" xmlns="" val="1"/>
            </a:ext>
          </a:extLst>
        </p:spPr>
        <p:txBody>
          <a:bodyPr wrap="square" lIns="12808" tIns="12808" rIns="12808" bIns="12808">
            <a:spAutoFit/>
          </a:bodyPr>
          <a:lstStyle>
            <a:lvl1pPr>
              <a:lnSpc>
                <a:spcPct val="90000"/>
              </a:lnSpc>
              <a:defRPr sz="4000" b="1">
                <a:solidFill>
                  <a:srgbClr val="107889"/>
                </a:solidFill>
                <a:latin typeface="Proxima Nova Bold"/>
                <a:ea typeface="Proxima Nova Bold"/>
                <a:cs typeface="Proxima Nova Bold"/>
                <a:sym typeface="Proxima Nova Bold"/>
              </a:defRPr>
            </a:lvl1pPr>
          </a:lstStyle>
          <a:p>
            <a:r>
              <a:rPr lang="en-US" sz="4400" dirty="0"/>
              <a:t>M&amp;E Challenges for GBV</a:t>
            </a:r>
            <a:endParaRPr sz="4400" dirty="0"/>
          </a:p>
        </p:txBody>
      </p:sp>
    </p:spTree>
    <p:extLst>
      <p:ext uri="{BB962C8B-B14F-4D97-AF65-F5344CB8AC3E}">
        <p14:creationId xmlns:p14="http://schemas.microsoft.com/office/powerpoint/2010/main" val="216414062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707A6F-252E-6B4E-B4EE-363BF37ADFF5}"/>
              </a:ext>
            </a:extLst>
          </p:cNvPr>
          <p:cNvSpPr>
            <a:spLocks noGrp="1"/>
          </p:cNvSpPr>
          <p:nvPr>
            <p:ph type="body" idx="1"/>
          </p:nvPr>
        </p:nvSpPr>
        <p:spPr/>
        <p:txBody>
          <a:bodyPr>
            <a:normAutofit fontScale="92500" lnSpcReduction="20000"/>
          </a:bodyPr>
          <a:lstStyle/>
          <a:p>
            <a:r>
              <a:rPr lang="en-US" dirty="0"/>
              <a:t>Questions for your tables:</a:t>
            </a:r>
          </a:p>
          <a:p>
            <a:pPr lvl="1"/>
            <a:r>
              <a:rPr lang="en-US" dirty="0"/>
              <a:t>What does Gender-Based Violence look like in your community or country? How is data collected?</a:t>
            </a:r>
          </a:p>
          <a:p>
            <a:pPr lvl="1"/>
            <a:r>
              <a:rPr lang="en-US" dirty="0"/>
              <a:t>What successful strategies and programs are in place? What makes them successful?</a:t>
            </a:r>
          </a:p>
          <a:p>
            <a:pPr lvl="1"/>
            <a:r>
              <a:rPr lang="en-US" dirty="0"/>
              <a:t>What roadblocks exist in your community? What are some strategies to address them?</a:t>
            </a:r>
          </a:p>
          <a:p>
            <a:pPr lvl="1"/>
            <a:r>
              <a:rPr lang="en-US" dirty="0"/>
              <a:t>What types of monitoring and evaluation systems can be developed to track gender-based violence?</a:t>
            </a:r>
          </a:p>
          <a:p>
            <a:pPr lvl="1"/>
            <a:r>
              <a:rPr lang="en-US" dirty="0"/>
              <a:t>This is a long term issue but funding is usually short term…what is the solution?</a:t>
            </a:r>
          </a:p>
        </p:txBody>
      </p:sp>
      <p:sp>
        <p:nvSpPr>
          <p:cNvPr id="6" name="Shape 60">
            <a:extLst>
              <a:ext uri="{FF2B5EF4-FFF2-40B4-BE49-F238E27FC236}">
                <a16:creationId xmlns:a16="http://schemas.microsoft.com/office/drawing/2014/main" id="{95B0AA0F-DBF5-8A4F-A97B-8DF4F688C443}"/>
              </a:ext>
            </a:extLst>
          </p:cNvPr>
          <p:cNvSpPr txBox="1"/>
          <p:nvPr/>
        </p:nvSpPr>
        <p:spPr>
          <a:xfrm>
            <a:off x="1068705" y="1426619"/>
            <a:ext cx="11838403" cy="635264"/>
          </a:xfrm>
          <a:prstGeom prst="rect">
            <a:avLst/>
          </a:prstGeom>
          <a:ln w="12700">
            <a:miter lim="400000"/>
          </a:ln>
          <a:extLst>
            <a:ext uri="{C572A759-6A51-4108-AA02-DFA0A04FC94B}">
              <ma14:wrappingTextBoxFlag xmlns:ma14="http://schemas.microsoft.com/office/mac/drawingml/2011/main" xmlns="" val="1"/>
            </a:ext>
          </a:extLst>
        </p:spPr>
        <p:txBody>
          <a:bodyPr wrap="square" lIns="12808" tIns="12808" rIns="12808" bIns="12808">
            <a:spAutoFit/>
          </a:bodyPr>
          <a:lstStyle>
            <a:lvl1pPr>
              <a:lnSpc>
                <a:spcPct val="90000"/>
              </a:lnSpc>
              <a:defRPr sz="4000" b="1">
                <a:solidFill>
                  <a:srgbClr val="107889"/>
                </a:solidFill>
                <a:latin typeface="Proxima Nova Bold"/>
                <a:ea typeface="Proxima Nova Bold"/>
                <a:cs typeface="Proxima Nova Bold"/>
                <a:sym typeface="Proxima Nova Bold"/>
              </a:defRPr>
            </a:lvl1pPr>
          </a:lstStyle>
          <a:p>
            <a:r>
              <a:rPr lang="en-US" sz="4400" dirty="0"/>
              <a:t>Roundtables:</a:t>
            </a:r>
            <a:endParaRPr sz="4400" dirty="0"/>
          </a:p>
        </p:txBody>
      </p:sp>
    </p:spTree>
    <p:extLst>
      <p:ext uri="{BB962C8B-B14F-4D97-AF65-F5344CB8AC3E}">
        <p14:creationId xmlns:p14="http://schemas.microsoft.com/office/powerpoint/2010/main" val="176895282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56B-60C7-204C-A3C8-52BA8C76D66A}"/>
              </a:ext>
            </a:extLst>
          </p:cNvPr>
          <p:cNvSpPr>
            <a:spLocks noGrp="1"/>
          </p:cNvSpPr>
          <p:nvPr>
            <p:ph type="title"/>
          </p:nvPr>
        </p:nvSpPr>
        <p:spPr/>
        <p:txBody>
          <a:bodyPr/>
          <a:lstStyle/>
          <a:p>
            <a:r>
              <a:rPr lang="en-US" dirty="0"/>
              <a:t>Thank you!</a:t>
            </a:r>
          </a:p>
        </p:txBody>
      </p:sp>
      <p:pic>
        <p:nvPicPr>
          <p:cNvPr id="5" name="Picture 4">
            <a:extLst>
              <a:ext uri="{FF2B5EF4-FFF2-40B4-BE49-F238E27FC236}">
                <a16:creationId xmlns:a16="http://schemas.microsoft.com/office/drawing/2014/main" id="{14ED0518-CE5F-8E41-91C5-FD4FBEAC8B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4209"/>
            <a:ext cx="15544800" cy="10372609"/>
          </a:xfrm>
          <a:prstGeom prst="rect">
            <a:avLst/>
          </a:prstGeom>
        </p:spPr>
      </p:pic>
    </p:spTree>
    <p:extLst>
      <p:ext uri="{BB962C8B-B14F-4D97-AF65-F5344CB8AC3E}">
        <p14:creationId xmlns:p14="http://schemas.microsoft.com/office/powerpoint/2010/main" val="231112639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Image" descr="Image"/>
          <p:cNvPicPr>
            <a:picLocks noChangeAspect="1"/>
          </p:cNvPicPr>
          <p:nvPr/>
        </p:nvPicPr>
        <p:blipFill>
          <a:blip r:embed="rId2"/>
          <a:stretch>
            <a:fillRect/>
          </a:stretch>
        </p:blipFill>
        <p:spPr>
          <a:xfrm>
            <a:off x="877243" y="589753"/>
            <a:ext cx="13790317" cy="8878896"/>
          </a:xfrm>
          <a:prstGeom prst="rect">
            <a:avLst/>
          </a:prstGeom>
          <a:ln w="12700">
            <a:miter lim="400000"/>
          </a:ln>
        </p:spPr>
      </p:pic>
      <p:sp>
        <p:nvSpPr>
          <p:cNvPr id="163" name="Slide Number"/>
          <p:cNvSpPr txBox="1">
            <a:spLocks noGrp="1"/>
          </p:cNvSpPr>
          <p:nvPr>
            <p:ph type="sldNum" sz="quarter" idx="4294967295"/>
          </p:nvPr>
        </p:nvSpPr>
        <p:spPr>
          <a:xfrm>
            <a:off x="14489638" y="870654"/>
            <a:ext cx="142985" cy="234677"/>
          </a:xfrm>
          <a:prstGeom prst="rect">
            <a:avLst/>
          </a:prstGeom>
          <a:extLst>
            <a:ext uri="{C572A759-6A51-4108-AA02-DFA0A04FC94B}">
              <ma14:wrappingTextBoxFlag xmlns:ma14="http://schemas.microsoft.com/office/mac/drawingml/2011/main" xmlns="" val="1"/>
            </a:ext>
          </a:extLst>
        </p:spPr>
        <p:txBody>
          <a:bodyPr wrap="none" lIns="32384" tIns="32384" rIns="32384" bIns="32384" anchor="ctr">
            <a:spAutoFit/>
          </a:bodyPr>
          <a:lstStyle>
            <a:lvl1pPr>
              <a:defRPr sz="1100">
                <a:solidFill>
                  <a:srgbClr val="000000"/>
                </a:solidFill>
                <a:latin typeface="Proxima Nova Regular"/>
                <a:ea typeface="Proxima Nova Regular"/>
                <a:cs typeface="Proxima Nova Regular"/>
                <a:sym typeface="Proxima Nova Regular"/>
              </a:defRPr>
            </a:lvl1pPr>
          </a:lstStyle>
          <a:p>
            <a:fld id="{86CB4B4D-7CA3-9044-876B-883B54F8677D}" type="slidenum">
              <a:t>3</a:t>
            </a:fld>
            <a:endParaRPr/>
          </a:p>
        </p:txBody>
      </p:sp>
      <p:sp>
        <p:nvSpPr>
          <p:cNvPr id="164" name="Shape 60"/>
          <p:cNvSpPr txBox="1"/>
          <p:nvPr/>
        </p:nvSpPr>
        <p:spPr>
          <a:xfrm>
            <a:off x="603303" y="3063921"/>
            <a:ext cx="2543047" cy="2103358"/>
          </a:xfrm>
          <a:prstGeom prst="rect">
            <a:avLst/>
          </a:prstGeom>
          <a:ln w="12700">
            <a:miter lim="400000"/>
          </a:ln>
          <a:extLst>
            <a:ext uri="{C572A759-6A51-4108-AA02-DFA0A04FC94B}">
              <ma14:wrappingTextBoxFlag xmlns:ma14="http://schemas.microsoft.com/office/mac/drawingml/2011/main" xmlns="" val="1"/>
            </a:ext>
          </a:extLst>
        </p:spPr>
        <p:txBody>
          <a:bodyPr lIns="12808" tIns="12808" rIns="12808" bIns="12808">
            <a:spAutoFit/>
          </a:bodyPr>
          <a:lstStyle>
            <a:lvl1pPr>
              <a:lnSpc>
                <a:spcPct val="90000"/>
              </a:lnSpc>
              <a:defRPr sz="15000" b="1">
                <a:solidFill>
                  <a:srgbClr val="107889"/>
                </a:solidFill>
                <a:latin typeface="Proxima Nova Bold"/>
                <a:ea typeface="Proxima Nova Bold"/>
                <a:cs typeface="Proxima Nova Bold"/>
                <a:sym typeface="Proxima Nova Bold"/>
              </a:defRPr>
            </a:lvl1pPr>
          </a:lstStyle>
          <a:p>
            <a:r>
              <a:rPr dirty="0"/>
              <a:t>4</a:t>
            </a:r>
            <a:r>
              <a:rPr lang="en-US" dirty="0"/>
              <a:t>7</a:t>
            </a:r>
            <a:endParaRPr dirty="0"/>
          </a:p>
        </p:txBody>
      </p:sp>
      <p:sp>
        <p:nvSpPr>
          <p:cNvPr id="166" name="Shape 60"/>
          <p:cNvSpPr txBox="1"/>
          <p:nvPr/>
        </p:nvSpPr>
        <p:spPr>
          <a:xfrm>
            <a:off x="725922" y="5162243"/>
            <a:ext cx="1926361" cy="1275760"/>
          </a:xfrm>
          <a:prstGeom prst="rect">
            <a:avLst/>
          </a:prstGeom>
          <a:ln w="12700">
            <a:miter lim="400000"/>
          </a:ln>
          <a:extLst>
            <a:ext uri="{C572A759-6A51-4108-AA02-DFA0A04FC94B}">
              <ma14:wrappingTextBoxFlag xmlns:ma14="http://schemas.microsoft.com/office/mac/drawingml/2011/main" xmlns="" val="1"/>
            </a:ext>
          </a:extLst>
        </p:spPr>
        <p:txBody>
          <a:bodyPr lIns="12808" tIns="12808" rIns="12808" bIns="12808">
            <a:spAutoFit/>
          </a:bodyPr>
          <a:lstStyle/>
          <a:p>
            <a:pPr algn="ctr">
              <a:lnSpc>
                <a:spcPct val="90000"/>
              </a:lnSpc>
              <a:defRPr sz="4500">
                <a:solidFill>
                  <a:srgbClr val="107889"/>
                </a:solidFill>
                <a:latin typeface="+mj-lt"/>
                <a:ea typeface="+mj-ea"/>
                <a:cs typeface="+mj-cs"/>
                <a:sym typeface="Helvetica"/>
              </a:defRPr>
            </a:pPr>
            <a:r>
              <a:rPr sz="4500" dirty="0"/>
              <a:t>years</a:t>
            </a:r>
          </a:p>
          <a:p>
            <a:pPr algn="ctr">
              <a:lnSpc>
                <a:spcPct val="90000"/>
              </a:lnSpc>
              <a:defRPr sz="4500">
                <a:solidFill>
                  <a:srgbClr val="107889"/>
                </a:solidFill>
                <a:latin typeface="+mj-lt"/>
                <a:ea typeface="+mj-ea"/>
                <a:cs typeface="+mj-cs"/>
                <a:sym typeface="Helvetica"/>
              </a:defRPr>
            </a:pPr>
            <a:r>
              <a:rPr sz="4500" dirty="0"/>
              <a:t>active</a:t>
            </a:r>
          </a:p>
        </p:txBody>
      </p:sp>
      <p:sp>
        <p:nvSpPr>
          <p:cNvPr id="167" name="Shape 60"/>
          <p:cNvSpPr txBox="1"/>
          <p:nvPr/>
        </p:nvSpPr>
        <p:spPr>
          <a:xfrm>
            <a:off x="4815336" y="3063921"/>
            <a:ext cx="2543047" cy="2103358"/>
          </a:xfrm>
          <a:prstGeom prst="rect">
            <a:avLst/>
          </a:prstGeom>
          <a:ln w="12700">
            <a:miter lim="400000"/>
          </a:ln>
          <a:extLst>
            <a:ext uri="{C572A759-6A51-4108-AA02-DFA0A04FC94B}">
              <ma14:wrappingTextBoxFlag xmlns:ma14="http://schemas.microsoft.com/office/mac/drawingml/2011/main" xmlns="" val="1"/>
            </a:ext>
          </a:extLst>
        </p:spPr>
        <p:txBody>
          <a:bodyPr lIns="12808" tIns="12808" rIns="12808" bIns="12808">
            <a:spAutoFit/>
          </a:bodyPr>
          <a:lstStyle>
            <a:lvl1pPr>
              <a:lnSpc>
                <a:spcPct val="90000"/>
              </a:lnSpc>
              <a:defRPr sz="15000" b="1">
                <a:solidFill>
                  <a:srgbClr val="107889"/>
                </a:solidFill>
                <a:latin typeface="Proxima Nova Bold"/>
                <a:ea typeface="Proxima Nova Bold"/>
                <a:cs typeface="Proxima Nova Bold"/>
                <a:sym typeface="Proxima Nova Bold"/>
              </a:defRPr>
            </a:lvl1pPr>
          </a:lstStyle>
          <a:p>
            <a:r>
              <a:rPr dirty="0"/>
              <a:t>97</a:t>
            </a:r>
          </a:p>
        </p:txBody>
      </p:sp>
      <p:sp>
        <p:nvSpPr>
          <p:cNvPr id="168" name="Shape 60"/>
          <p:cNvSpPr txBox="1"/>
          <p:nvPr/>
        </p:nvSpPr>
        <p:spPr>
          <a:xfrm>
            <a:off x="4485871" y="5148053"/>
            <a:ext cx="3192289" cy="1275760"/>
          </a:xfrm>
          <a:prstGeom prst="rect">
            <a:avLst/>
          </a:prstGeom>
          <a:ln w="12700">
            <a:miter lim="400000"/>
          </a:ln>
          <a:extLst>
            <a:ext uri="{C572A759-6A51-4108-AA02-DFA0A04FC94B}">
              <ma14:wrappingTextBoxFlag xmlns:ma14="http://schemas.microsoft.com/office/mac/drawingml/2011/main" xmlns="" val="1"/>
            </a:ext>
          </a:extLst>
        </p:spPr>
        <p:txBody>
          <a:bodyPr lIns="12808" tIns="12808" rIns="12808" bIns="12808">
            <a:spAutoFit/>
          </a:bodyPr>
          <a:lstStyle/>
          <a:p>
            <a:pPr algn="ctr">
              <a:lnSpc>
                <a:spcPct val="90000"/>
              </a:lnSpc>
              <a:defRPr sz="4500">
                <a:solidFill>
                  <a:srgbClr val="107889"/>
                </a:solidFill>
                <a:latin typeface="+mj-lt"/>
                <a:ea typeface="+mj-ea"/>
                <a:cs typeface="+mj-cs"/>
                <a:sym typeface="Helvetica"/>
              </a:defRPr>
            </a:pPr>
            <a:r>
              <a:rPr sz="4500" dirty="0"/>
              <a:t>countries</a:t>
            </a:r>
          </a:p>
          <a:p>
            <a:pPr algn="ctr">
              <a:lnSpc>
                <a:spcPct val="90000"/>
              </a:lnSpc>
              <a:defRPr sz="4500">
                <a:solidFill>
                  <a:srgbClr val="107889"/>
                </a:solidFill>
                <a:latin typeface="+mj-lt"/>
                <a:ea typeface="+mj-ea"/>
                <a:cs typeface="+mj-cs"/>
                <a:sym typeface="Helvetica"/>
              </a:defRPr>
            </a:pPr>
            <a:r>
              <a:rPr sz="4500" dirty="0"/>
              <a:t>served</a:t>
            </a:r>
          </a:p>
        </p:txBody>
      </p:sp>
      <p:sp>
        <p:nvSpPr>
          <p:cNvPr id="169" name="Shape 60"/>
          <p:cNvSpPr txBox="1"/>
          <p:nvPr/>
        </p:nvSpPr>
        <p:spPr>
          <a:xfrm>
            <a:off x="8248411" y="3045906"/>
            <a:ext cx="7125906" cy="2103358"/>
          </a:xfrm>
          <a:prstGeom prst="rect">
            <a:avLst/>
          </a:prstGeom>
          <a:ln w="12700">
            <a:miter lim="400000"/>
          </a:ln>
          <a:extLst>
            <a:ext uri="{C572A759-6A51-4108-AA02-DFA0A04FC94B}">
              <ma14:wrappingTextBoxFlag xmlns:ma14="http://schemas.microsoft.com/office/mac/drawingml/2011/main" xmlns="" val="1"/>
            </a:ext>
          </a:extLst>
        </p:spPr>
        <p:txBody>
          <a:bodyPr wrap="square" lIns="12808" tIns="12808" rIns="12808" bIns="12808">
            <a:spAutoFit/>
          </a:bodyPr>
          <a:lstStyle>
            <a:lvl1pPr>
              <a:lnSpc>
                <a:spcPct val="90000"/>
              </a:lnSpc>
              <a:defRPr sz="15000" b="1">
                <a:solidFill>
                  <a:srgbClr val="107889"/>
                </a:solidFill>
                <a:latin typeface="Proxima Nova Bold"/>
                <a:ea typeface="Proxima Nova Bold"/>
                <a:cs typeface="Proxima Nova Bold"/>
                <a:sym typeface="Proxima Nova Bold"/>
              </a:defRPr>
            </a:lvl1pPr>
          </a:lstStyle>
          <a:p>
            <a:r>
              <a:rPr lang="en-US" dirty="0"/>
              <a:t>9,500</a:t>
            </a:r>
            <a:r>
              <a:rPr dirty="0"/>
              <a:t>+</a:t>
            </a:r>
          </a:p>
        </p:txBody>
      </p:sp>
      <p:sp>
        <p:nvSpPr>
          <p:cNvPr id="170" name="Shape 60"/>
          <p:cNvSpPr txBox="1"/>
          <p:nvPr/>
        </p:nvSpPr>
        <p:spPr>
          <a:xfrm>
            <a:off x="10462620" y="5162243"/>
            <a:ext cx="3192289" cy="1899008"/>
          </a:xfrm>
          <a:prstGeom prst="rect">
            <a:avLst/>
          </a:prstGeom>
          <a:ln w="12700">
            <a:miter lim="400000"/>
          </a:ln>
          <a:extLst>
            <a:ext uri="{C572A759-6A51-4108-AA02-DFA0A04FC94B}">
              <ma14:wrappingTextBoxFlag xmlns:ma14="http://schemas.microsoft.com/office/mac/drawingml/2011/main" xmlns="" val="1"/>
            </a:ext>
          </a:extLst>
        </p:spPr>
        <p:txBody>
          <a:bodyPr lIns="12808" tIns="12808" rIns="12808" bIns="12808">
            <a:spAutoFit/>
          </a:bodyPr>
          <a:lstStyle/>
          <a:p>
            <a:pPr algn="ctr">
              <a:lnSpc>
                <a:spcPct val="90000"/>
              </a:lnSpc>
              <a:defRPr sz="4500">
                <a:solidFill>
                  <a:srgbClr val="107889"/>
                </a:solidFill>
                <a:latin typeface="+mj-lt"/>
                <a:ea typeface="+mj-ea"/>
                <a:cs typeface="+mj-cs"/>
                <a:sym typeface="Helvetica"/>
              </a:defRPr>
            </a:pPr>
            <a:r>
              <a:rPr lang="en-US" sz="4500" dirty="0"/>
              <a:t>global leaders trained</a:t>
            </a:r>
            <a:endParaRPr sz="4500" dirty="0"/>
          </a:p>
        </p:txBody>
      </p:sp>
      <p:sp>
        <p:nvSpPr>
          <p:cNvPr id="171" name="Shape 60"/>
          <p:cNvSpPr txBox="1"/>
          <p:nvPr/>
        </p:nvSpPr>
        <p:spPr>
          <a:xfrm>
            <a:off x="10963583" y="848181"/>
            <a:ext cx="1496015" cy="289593"/>
          </a:xfrm>
          <a:prstGeom prst="rect">
            <a:avLst/>
          </a:prstGeom>
          <a:ln w="12700">
            <a:miter lim="400000"/>
          </a:ln>
          <a:extLst>
            <a:ext uri="{C572A759-6A51-4108-AA02-DFA0A04FC94B}">
              <ma14:wrappingTextBoxFlag xmlns:ma14="http://schemas.microsoft.com/office/mac/drawingml/2011/main" xmlns="" val="1"/>
            </a:ext>
          </a:extLst>
        </p:spPr>
        <p:txBody>
          <a:bodyPr lIns="12808" tIns="12808" rIns="12808" bIns="12808">
            <a:spAutoFit/>
          </a:bodyPr>
          <a:lstStyle>
            <a:lvl1pPr algn="r">
              <a:lnSpc>
                <a:spcPct val="120000"/>
              </a:lnSpc>
              <a:defRPr sz="1600">
                <a:solidFill>
                  <a:srgbClr val="5E5E5E"/>
                </a:solidFill>
                <a:latin typeface="Proxima Nova Regular"/>
                <a:ea typeface="Proxima Nova Regular"/>
                <a:cs typeface="Proxima Nova Regular"/>
                <a:sym typeface="Proxima Nova Regular"/>
              </a:defRPr>
            </a:lvl1pPr>
          </a:lstStyle>
          <a:p>
            <a:r>
              <a:rPr dirty="0"/>
              <a:t>The Numbers</a:t>
            </a:r>
          </a:p>
        </p:txBody>
      </p:sp>
      <p:pic>
        <p:nvPicPr>
          <p:cNvPr id="12" name="Picture 11">
            <a:extLst>
              <a:ext uri="{FF2B5EF4-FFF2-40B4-BE49-F238E27FC236}">
                <a16:creationId xmlns:a16="http://schemas.microsoft.com/office/drawing/2014/main" id="{8777743C-9D06-8C4B-A2B7-2A1C0F629BF0}"/>
              </a:ext>
            </a:extLst>
          </p:cNvPr>
          <p:cNvPicPr>
            <a:picLocks noChangeAspect="1"/>
          </p:cNvPicPr>
          <p:nvPr/>
        </p:nvPicPr>
        <p:blipFill>
          <a:blip r:embed="rId3"/>
          <a:stretch>
            <a:fillRect/>
          </a:stretch>
        </p:blipFill>
        <p:spPr>
          <a:xfrm>
            <a:off x="13067632" y="711404"/>
            <a:ext cx="1079191" cy="579864"/>
          </a:xfrm>
          <a:prstGeom prst="rect">
            <a:avLst/>
          </a:prstGeom>
        </p:spPr>
      </p:pic>
      <p:pic>
        <p:nvPicPr>
          <p:cNvPr id="13" name="Image" descr="Image">
            <a:extLst>
              <a:ext uri="{FF2B5EF4-FFF2-40B4-BE49-F238E27FC236}">
                <a16:creationId xmlns:a16="http://schemas.microsoft.com/office/drawing/2014/main" id="{2725154E-F02E-D642-AF37-A10D123FFAAF}"/>
              </a:ext>
            </a:extLst>
          </p:cNvPr>
          <p:cNvPicPr>
            <a:picLocks noChangeAspect="1"/>
          </p:cNvPicPr>
          <p:nvPr/>
        </p:nvPicPr>
        <p:blipFill>
          <a:blip r:embed="rId4"/>
          <a:stretch>
            <a:fillRect/>
          </a:stretch>
        </p:blipFill>
        <p:spPr>
          <a:xfrm>
            <a:off x="358174" y="433899"/>
            <a:ext cx="14516511" cy="9346458"/>
          </a:xfrm>
          <a:prstGeom prst="rect">
            <a:avLst/>
          </a:prstGeom>
          <a:ln w="12700">
            <a:miter lim="400000"/>
          </a:ln>
        </p:spPr>
      </p:pic>
      <p:sp>
        <p:nvSpPr>
          <p:cNvPr id="14" name="Shape 60">
            <a:extLst>
              <a:ext uri="{FF2B5EF4-FFF2-40B4-BE49-F238E27FC236}">
                <a16:creationId xmlns:a16="http://schemas.microsoft.com/office/drawing/2014/main" id="{3B6C5410-7D37-B048-AC14-80166902D5AD}"/>
              </a:ext>
            </a:extLst>
          </p:cNvPr>
          <p:cNvSpPr txBox="1"/>
          <p:nvPr/>
        </p:nvSpPr>
        <p:spPr>
          <a:xfrm>
            <a:off x="0" y="6856347"/>
            <a:ext cx="15544800" cy="2768155"/>
          </a:xfrm>
          <a:prstGeom prst="rect">
            <a:avLst/>
          </a:prstGeom>
          <a:ln w="12700">
            <a:miter lim="400000"/>
          </a:ln>
          <a:extLst>
            <a:ext uri="{C572A759-6A51-4108-AA02-DFA0A04FC94B}">
              <ma14:wrappingTextBoxFlag xmlns:ma14="http://schemas.microsoft.com/office/mac/drawingml/2011/main" xmlns="" val="1"/>
            </a:ext>
          </a:extLst>
        </p:spPr>
        <p:txBody>
          <a:bodyPr wrap="square" lIns="12808" tIns="12808" rIns="12808" bIns="12808">
            <a:spAutoFit/>
          </a:bodyPr>
          <a:lstStyle>
            <a:lvl1pPr>
              <a:lnSpc>
                <a:spcPct val="90000"/>
              </a:lnSpc>
              <a:defRPr sz="15000" b="1">
                <a:solidFill>
                  <a:srgbClr val="107889"/>
                </a:solidFill>
                <a:latin typeface="Proxima Nova Bold"/>
                <a:ea typeface="Proxima Nova Bold"/>
                <a:cs typeface="Proxima Nova Bold"/>
                <a:sym typeface="Proxima Nova Bold"/>
              </a:defRPr>
            </a:lvl1pPr>
          </a:lstStyle>
          <a:p>
            <a:pPr algn="ctr"/>
            <a:r>
              <a:rPr lang="en-US" dirty="0"/>
              <a:t>69 Million +</a:t>
            </a:r>
            <a:r>
              <a:rPr lang="en-US" sz="4800" b="0" dirty="0"/>
              <a:t> </a:t>
            </a:r>
          </a:p>
          <a:p>
            <a:pPr algn="ctr"/>
            <a:r>
              <a:rPr lang="en-US" sz="4800" b="0" dirty="0"/>
              <a:t>people with better health and well-being outcomes</a:t>
            </a:r>
            <a:endParaRPr b="0"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lide Number"/>
          <p:cNvSpPr txBox="1">
            <a:spLocks noGrp="1"/>
          </p:cNvSpPr>
          <p:nvPr>
            <p:ph type="sldNum" sz="quarter" idx="4294967295"/>
          </p:nvPr>
        </p:nvSpPr>
        <p:spPr>
          <a:xfrm>
            <a:off x="14489638" y="870654"/>
            <a:ext cx="142985" cy="234677"/>
          </a:xfrm>
          <a:prstGeom prst="rect">
            <a:avLst/>
          </a:prstGeom>
          <a:extLst>
            <a:ext uri="{C572A759-6A51-4108-AA02-DFA0A04FC94B}">
              <ma14:wrappingTextBoxFlag xmlns:ma14="http://schemas.microsoft.com/office/mac/drawingml/2011/main" xmlns="" val="1"/>
            </a:ext>
          </a:extLst>
        </p:spPr>
        <p:txBody>
          <a:bodyPr wrap="none" lIns="32384" tIns="32384" rIns="32384" bIns="32384" anchor="ctr">
            <a:spAutoFit/>
          </a:bodyPr>
          <a:lstStyle>
            <a:lvl1pPr>
              <a:defRPr sz="1100">
                <a:solidFill>
                  <a:srgbClr val="000000"/>
                </a:solidFill>
                <a:latin typeface="Proxima Nova Regular"/>
                <a:ea typeface="Proxima Nova Regular"/>
                <a:cs typeface="Proxima Nova Regular"/>
                <a:sym typeface="Proxima Nova Regular"/>
              </a:defRPr>
            </a:lvl1pPr>
          </a:lstStyle>
          <a:p>
            <a:fld id="{86CB4B4D-7CA3-9044-876B-883B54F8677D}" type="slidenum">
              <a:t>4</a:t>
            </a:fld>
            <a:endParaRPr/>
          </a:p>
        </p:txBody>
      </p:sp>
      <p:sp>
        <p:nvSpPr>
          <p:cNvPr id="137" name="Shape 60"/>
          <p:cNvSpPr txBox="1"/>
          <p:nvPr/>
        </p:nvSpPr>
        <p:spPr>
          <a:xfrm>
            <a:off x="10963583" y="848181"/>
            <a:ext cx="1496015" cy="289593"/>
          </a:xfrm>
          <a:prstGeom prst="rect">
            <a:avLst/>
          </a:prstGeom>
          <a:ln w="12700">
            <a:miter lim="400000"/>
          </a:ln>
          <a:extLst>
            <a:ext uri="{C572A759-6A51-4108-AA02-DFA0A04FC94B}">
              <ma14:wrappingTextBoxFlag xmlns:ma14="http://schemas.microsoft.com/office/mac/drawingml/2011/main" xmlns="" val="1"/>
            </a:ext>
          </a:extLst>
        </p:spPr>
        <p:txBody>
          <a:bodyPr lIns="12808" tIns="12808" rIns="12808" bIns="12808">
            <a:spAutoFit/>
          </a:bodyPr>
          <a:lstStyle>
            <a:lvl1pPr algn="r">
              <a:lnSpc>
                <a:spcPct val="120000"/>
              </a:lnSpc>
              <a:defRPr sz="1600">
                <a:solidFill>
                  <a:srgbClr val="5E5E5E"/>
                </a:solidFill>
                <a:latin typeface="Proxima Nova Regular"/>
                <a:ea typeface="Proxima Nova Regular"/>
                <a:cs typeface="Proxima Nova Regular"/>
                <a:sym typeface="Proxima Nova Regular"/>
              </a:defRPr>
            </a:lvl1pPr>
          </a:lstStyle>
          <a:p>
            <a:r>
              <a:rPr lang="en-US" dirty="0"/>
              <a:t>Reach</a:t>
            </a:r>
            <a:endParaRPr dirty="0"/>
          </a:p>
        </p:txBody>
      </p:sp>
      <p:sp>
        <p:nvSpPr>
          <p:cNvPr id="139" name="Shape 60"/>
          <p:cNvSpPr txBox="1"/>
          <p:nvPr/>
        </p:nvSpPr>
        <p:spPr>
          <a:xfrm>
            <a:off x="1469953" y="1291268"/>
            <a:ext cx="8868537" cy="579864"/>
          </a:xfrm>
          <a:prstGeom prst="rect">
            <a:avLst/>
          </a:prstGeom>
          <a:ln w="12700">
            <a:miter lim="400000"/>
          </a:ln>
          <a:extLst>
            <a:ext uri="{C572A759-6A51-4108-AA02-DFA0A04FC94B}">
              <ma14:wrappingTextBoxFlag xmlns:ma14="http://schemas.microsoft.com/office/mac/drawingml/2011/main" xmlns="" val="1"/>
            </a:ext>
          </a:extLst>
        </p:spPr>
        <p:txBody>
          <a:bodyPr lIns="12808" tIns="12808" rIns="12808" bIns="12808">
            <a:spAutoFit/>
          </a:bodyPr>
          <a:lstStyle>
            <a:lvl1pPr>
              <a:lnSpc>
                <a:spcPct val="90000"/>
              </a:lnSpc>
              <a:defRPr sz="4000" b="1">
                <a:solidFill>
                  <a:srgbClr val="107889"/>
                </a:solidFill>
                <a:latin typeface="Proxima Nova Bold"/>
                <a:ea typeface="Proxima Nova Bold"/>
                <a:cs typeface="Proxima Nova Bold"/>
                <a:sym typeface="Proxima Nova Bold"/>
              </a:defRPr>
            </a:lvl1pPr>
          </a:lstStyle>
          <a:p>
            <a:r>
              <a:rPr dirty="0"/>
              <a:t>Our </a:t>
            </a:r>
            <a:r>
              <a:rPr lang="en-US" dirty="0"/>
              <a:t>Current Reach</a:t>
            </a:r>
            <a:endParaRPr dirty="0"/>
          </a:p>
        </p:txBody>
      </p:sp>
      <p:pic>
        <p:nvPicPr>
          <p:cNvPr id="7" name="Picture 6">
            <a:extLst>
              <a:ext uri="{FF2B5EF4-FFF2-40B4-BE49-F238E27FC236}">
                <a16:creationId xmlns:a16="http://schemas.microsoft.com/office/drawing/2014/main" id="{0A9F6DF7-9035-E84F-8467-DC4E14893D6A}"/>
              </a:ext>
            </a:extLst>
          </p:cNvPr>
          <p:cNvPicPr>
            <a:picLocks noChangeAspect="1"/>
          </p:cNvPicPr>
          <p:nvPr/>
        </p:nvPicPr>
        <p:blipFill>
          <a:blip r:embed="rId2"/>
          <a:stretch>
            <a:fillRect/>
          </a:stretch>
        </p:blipFill>
        <p:spPr>
          <a:xfrm>
            <a:off x="13067632" y="711404"/>
            <a:ext cx="1079191" cy="579864"/>
          </a:xfrm>
          <a:prstGeom prst="rect">
            <a:avLst/>
          </a:prstGeom>
        </p:spPr>
      </p:pic>
      <p:pic>
        <p:nvPicPr>
          <p:cNvPr id="8" name="Content Placeholder 8">
            <a:extLst>
              <a:ext uri="{FF2B5EF4-FFF2-40B4-BE49-F238E27FC236}">
                <a16:creationId xmlns:a16="http://schemas.microsoft.com/office/drawing/2014/main" id="{D194EBE3-B75E-3F44-B249-846923C1D2ED}"/>
              </a:ext>
            </a:extLst>
          </p:cNvPr>
          <p:cNvPicPr>
            <a:picLocks noChangeAspect="1"/>
          </p:cNvPicPr>
          <p:nvPr/>
        </p:nvPicPr>
        <p:blipFill>
          <a:blip r:embed="rId3"/>
          <a:stretch>
            <a:fillRect/>
          </a:stretch>
        </p:blipFill>
        <p:spPr>
          <a:xfrm>
            <a:off x="153678" y="4789433"/>
            <a:ext cx="4323398" cy="3340807"/>
          </a:xfrm>
          <a:prstGeom prst="rect">
            <a:avLst/>
          </a:prstGeom>
        </p:spPr>
      </p:pic>
      <p:pic>
        <p:nvPicPr>
          <p:cNvPr id="10" name="Picture 9">
            <a:extLst>
              <a:ext uri="{FF2B5EF4-FFF2-40B4-BE49-F238E27FC236}">
                <a16:creationId xmlns:a16="http://schemas.microsoft.com/office/drawing/2014/main" id="{444A5309-4FE9-684B-8FD1-4CAB173B1870}"/>
              </a:ext>
            </a:extLst>
          </p:cNvPr>
          <p:cNvPicPr>
            <a:picLocks noChangeAspect="1"/>
          </p:cNvPicPr>
          <p:nvPr/>
        </p:nvPicPr>
        <p:blipFill>
          <a:blip r:embed="rId4"/>
          <a:stretch>
            <a:fillRect/>
          </a:stretch>
        </p:blipFill>
        <p:spPr>
          <a:xfrm>
            <a:off x="11101835" y="5585543"/>
            <a:ext cx="3324293" cy="2440305"/>
          </a:xfrm>
          <a:prstGeom prst="rect">
            <a:avLst/>
          </a:prstGeom>
        </p:spPr>
      </p:pic>
      <p:pic>
        <p:nvPicPr>
          <p:cNvPr id="11" name="Picture 10">
            <a:extLst>
              <a:ext uri="{FF2B5EF4-FFF2-40B4-BE49-F238E27FC236}">
                <a16:creationId xmlns:a16="http://schemas.microsoft.com/office/drawing/2014/main" id="{9472534A-8AB5-2F43-97A6-2ECF5969FBD2}"/>
              </a:ext>
            </a:extLst>
          </p:cNvPr>
          <p:cNvPicPr>
            <a:picLocks noChangeAspect="1"/>
          </p:cNvPicPr>
          <p:nvPr/>
        </p:nvPicPr>
        <p:blipFill>
          <a:blip r:embed="rId5"/>
          <a:stretch>
            <a:fillRect/>
          </a:stretch>
        </p:blipFill>
        <p:spPr>
          <a:xfrm>
            <a:off x="4595378" y="3000375"/>
            <a:ext cx="5667375" cy="4614863"/>
          </a:xfrm>
          <a:prstGeom prst="rect">
            <a:avLst/>
          </a:prstGeom>
        </p:spPr>
      </p:pic>
      <p:sp>
        <p:nvSpPr>
          <p:cNvPr id="12" name="TextBox 11">
            <a:extLst>
              <a:ext uri="{FF2B5EF4-FFF2-40B4-BE49-F238E27FC236}">
                <a16:creationId xmlns:a16="http://schemas.microsoft.com/office/drawing/2014/main" id="{EAD58D85-8688-3A4C-B0E3-165D576A7F5D}"/>
              </a:ext>
            </a:extLst>
          </p:cNvPr>
          <p:cNvSpPr txBox="1"/>
          <p:nvPr/>
        </p:nvSpPr>
        <p:spPr>
          <a:xfrm>
            <a:off x="156923" y="3677077"/>
            <a:ext cx="3333630" cy="1112356"/>
          </a:xfrm>
          <a:prstGeom prst="rect">
            <a:avLst/>
          </a:prstGeom>
          <a:noFill/>
        </p:spPr>
        <p:txBody>
          <a:bodyPr wrap="square" rtlCol="0">
            <a:spAutoFit/>
          </a:bodyPr>
          <a:lstStyle/>
          <a:p>
            <a:r>
              <a:rPr lang="en-US" sz="3314" b="1" dirty="0"/>
              <a:t>SUB SAHARAN AFRICA</a:t>
            </a:r>
          </a:p>
        </p:txBody>
      </p:sp>
      <p:sp>
        <p:nvSpPr>
          <p:cNvPr id="13" name="TextBox 12">
            <a:extLst>
              <a:ext uri="{FF2B5EF4-FFF2-40B4-BE49-F238E27FC236}">
                <a16:creationId xmlns:a16="http://schemas.microsoft.com/office/drawing/2014/main" id="{A5BB668A-1CAF-4C40-8842-6773942340BF}"/>
              </a:ext>
            </a:extLst>
          </p:cNvPr>
          <p:cNvSpPr txBox="1"/>
          <p:nvPr/>
        </p:nvSpPr>
        <p:spPr>
          <a:xfrm>
            <a:off x="6910370" y="3000375"/>
            <a:ext cx="1446821" cy="602344"/>
          </a:xfrm>
          <a:prstGeom prst="rect">
            <a:avLst/>
          </a:prstGeom>
          <a:noFill/>
        </p:spPr>
        <p:txBody>
          <a:bodyPr wrap="square" rtlCol="0">
            <a:spAutoFit/>
          </a:bodyPr>
          <a:lstStyle/>
          <a:p>
            <a:r>
              <a:rPr lang="en-US" sz="3314" b="1" dirty="0"/>
              <a:t>ASIA</a:t>
            </a:r>
          </a:p>
        </p:txBody>
      </p:sp>
      <p:sp>
        <p:nvSpPr>
          <p:cNvPr id="14" name="TextBox 13">
            <a:extLst>
              <a:ext uri="{FF2B5EF4-FFF2-40B4-BE49-F238E27FC236}">
                <a16:creationId xmlns:a16="http://schemas.microsoft.com/office/drawing/2014/main" id="{C7947002-EBED-3145-A79E-4EA70BFC0F81}"/>
              </a:ext>
            </a:extLst>
          </p:cNvPr>
          <p:cNvSpPr txBox="1"/>
          <p:nvPr/>
        </p:nvSpPr>
        <p:spPr>
          <a:xfrm>
            <a:off x="10988869" y="4412570"/>
            <a:ext cx="2386889" cy="602344"/>
          </a:xfrm>
          <a:prstGeom prst="rect">
            <a:avLst/>
          </a:prstGeom>
          <a:noFill/>
        </p:spPr>
        <p:txBody>
          <a:bodyPr wrap="square" rtlCol="0">
            <a:spAutoFit/>
          </a:bodyPr>
          <a:lstStyle/>
          <a:p>
            <a:r>
              <a:rPr lang="en-US" sz="3314" b="1" dirty="0"/>
              <a:t>CARIBBEAN</a:t>
            </a:r>
          </a:p>
        </p:txBody>
      </p:sp>
    </p:spTree>
    <p:extLst>
      <p:ext uri="{BB962C8B-B14F-4D97-AF65-F5344CB8AC3E}">
        <p14:creationId xmlns:p14="http://schemas.microsoft.com/office/powerpoint/2010/main" val="387905195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B7A4542-1BCC-9A4D-BFFE-2867F792B76A}"/>
              </a:ext>
            </a:extLst>
          </p:cNvPr>
          <p:cNvGrpSpPr/>
          <p:nvPr/>
        </p:nvGrpSpPr>
        <p:grpSpPr>
          <a:xfrm>
            <a:off x="5669501" y="3067767"/>
            <a:ext cx="4648518" cy="4405789"/>
            <a:chOff x="4002089" y="1611313"/>
            <a:chExt cx="4225925" cy="4005263"/>
          </a:xfrm>
        </p:grpSpPr>
        <p:sp>
          <p:nvSpPr>
            <p:cNvPr id="4" name="Freeform 6">
              <a:extLst>
                <a:ext uri="{FF2B5EF4-FFF2-40B4-BE49-F238E27FC236}">
                  <a16:creationId xmlns:a16="http://schemas.microsoft.com/office/drawing/2014/main" id="{BE244467-1F60-8F4E-B21C-6BA8BBBDD644}"/>
                </a:ext>
              </a:extLst>
            </p:cNvPr>
            <p:cNvSpPr>
              <a:spLocks/>
            </p:cNvSpPr>
            <p:nvPr/>
          </p:nvSpPr>
          <p:spPr bwMode="auto">
            <a:xfrm>
              <a:off x="5180013" y="3552825"/>
              <a:ext cx="1395413" cy="1820863"/>
            </a:xfrm>
            <a:custGeom>
              <a:avLst/>
              <a:gdLst>
                <a:gd name="T0" fmla="*/ 1305 w 2637"/>
                <a:gd name="T1" fmla="*/ 0 h 3442"/>
                <a:gd name="T2" fmla="*/ 0 w 2637"/>
                <a:gd name="T3" fmla="*/ 3186 h 3442"/>
                <a:gd name="T4" fmla="*/ 82 w 2637"/>
                <a:gd name="T5" fmla="*/ 3219 h 3442"/>
                <a:gd name="T6" fmla="*/ 249 w 2637"/>
                <a:gd name="T7" fmla="*/ 3276 h 3442"/>
                <a:gd name="T8" fmla="*/ 416 w 2637"/>
                <a:gd name="T9" fmla="*/ 3325 h 3442"/>
                <a:gd name="T10" fmla="*/ 584 w 2637"/>
                <a:gd name="T11" fmla="*/ 3365 h 3442"/>
                <a:gd name="T12" fmla="*/ 753 w 2637"/>
                <a:gd name="T13" fmla="*/ 3397 h 3442"/>
                <a:gd name="T14" fmla="*/ 921 w 2637"/>
                <a:gd name="T15" fmla="*/ 3420 h 3442"/>
                <a:gd name="T16" fmla="*/ 1089 w 2637"/>
                <a:gd name="T17" fmla="*/ 3434 h 3442"/>
                <a:gd name="T18" fmla="*/ 1258 w 2637"/>
                <a:gd name="T19" fmla="*/ 3442 h 3442"/>
                <a:gd name="T20" fmla="*/ 1426 w 2637"/>
                <a:gd name="T21" fmla="*/ 3440 h 3442"/>
                <a:gd name="T22" fmla="*/ 1593 w 2637"/>
                <a:gd name="T23" fmla="*/ 3430 h 3442"/>
                <a:gd name="T24" fmla="*/ 1759 w 2637"/>
                <a:gd name="T25" fmla="*/ 3413 h 3442"/>
                <a:gd name="T26" fmla="*/ 1923 w 2637"/>
                <a:gd name="T27" fmla="*/ 3387 h 3442"/>
                <a:gd name="T28" fmla="*/ 2086 w 2637"/>
                <a:gd name="T29" fmla="*/ 3354 h 3442"/>
                <a:gd name="T30" fmla="*/ 2245 w 2637"/>
                <a:gd name="T31" fmla="*/ 3314 h 3442"/>
                <a:gd name="T32" fmla="*/ 2404 w 2637"/>
                <a:gd name="T33" fmla="*/ 3265 h 3442"/>
                <a:gd name="T34" fmla="*/ 2559 w 2637"/>
                <a:gd name="T35" fmla="*/ 3210 h 3442"/>
                <a:gd name="T36" fmla="*/ 2637 w 2637"/>
                <a:gd name="T37" fmla="*/ 3178 h 3442"/>
                <a:gd name="T38" fmla="*/ 1305 w 2637"/>
                <a:gd name="T39" fmla="*/ 0 h 3442"/>
                <a:gd name="T40" fmla="*/ 1305 w 2637"/>
                <a:gd name="T41" fmla="*/ 0 h 3442"/>
                <a:gd name="T42" fmla="*/ 1305 w 2637"/>
                <a:gd name="T43" fmla="*/ 0 h 3442"/>
                <a:gd name="T44" fmla="*/ 1305 w 2637"/>
                <a:gd name="T45" fmla="*/ 0 h 3442"/>
                <a:gd name="T46" fmla="*/ 1305 w 2637"/>
                <a:gd name="T47" fmla="*/ 0 h 3442"/>
                <a:gd name="T48" fmla="*/ 1305 w 2637"/>
                <a:gd name="T49" fmla="*/ 0 h 3442"/>
                <a:gd name="T50" fmla="*/ 1305 w 2637"/>
                <a:gd name="T51" fmla="*/ 0 h 3442"/>
                <a:gd name="T52" fmla="*/ 1305 w 2637"/>
                <a:gd name="T53" fmla="*/ 0 h 3442"/>
                <a:gd name="T54" fmla="*/ 1305 w 2637"/>
                <a:gd name="T55" fmla="*/ 0 h 3442"/>
                <a:gd name="T56" fmla="*/ 1305 w 2637"/>
                <a:gd name="T57" fmla="*/ 0 h 3442"/>
                <a:gd name="T58" fmla="*/ 1305 w 2637"/>
                <a:gd name="T59" fmla="*/ 0 h 3442"/>
                <a:gd name="T60" fmla="*/ 1305 w 2637"/>
                <a:gd name="T61" fmla="*/ 0 h 3442"/>
                <a:gd name="T62" fmla="*/ 1305 w 2637"/>
                <a:gd name="T63" fmla="*/ 0 h 3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37" h="3442">
                  <a:moveTo>
                    <a:pt x="1305" y="0"/>
                  </a:moveTo>
                  <a:lnTo>
                    <a:pt x="0" y="3186"/>
                  </a:lnTo>
                  <a:lnTo>
                    <a:pt x="82" y="3219"/>
                  </a:lnTo>
                  <a:lnTo>
                    <a:pt x="249" y="3276"/>
                  </a:lnTo>
                  <a:lnTo>
                    <a:pt x="416" y="3325"/>
                  </a:lnTo>
                  <a:lnTo>
                    <a:pt x="584" y="3365"/>
                  </a:lnTo>
                  <a:lnTo>
                    <a:pt x="753" y="3397"/>
                  </a:lnTo>
                  <a:lnTo>
                    <a:pt x="921" y="3420"/>
                  </a:lnTo>
                  <a:lnTo>
                    <a:pt x="1089" y="3434"/>
                  </a:lnTo>
                  <a:lnTo>
                    <a:pt x="1258" y="3442"/>
                  </a:lnTo>
                  <a:lnTo>
                    <a:pt x="1426" y="3440"/>
                  </a:lnTo>
                  <a:lnTo>
                    <a:pt x="1593" y="3430"/>
                  </a:lnTo>
                  <a:lnTo>
                    <a:pt x="1759" y="3413"/>
                  </a:lnTo>
                  <a:lnTo>
                    <a:pt x="1923" y="3387"/>
                  </a:lnTo>
                  <a:lnTo>
                    <a:pt x="2086" y="3354"/>
                  </a:lnTo>
                  <a:lnTo>
                    <a:pt x="2245" y="3314"/>
                  </a:lnTo>
                  <a:lnTo>
                    <a:pt x="2404" y="3265"/>
                  </a:lnTo>
                  <a:lnTo>
                    <a:pt x="2559" y="3210"/>
                  </a:lnTo>
                  <a:lnTo>
                    <a:pt x="2637" y="3178"/>
                  </a:lnTo>
                  <a:lnTo>
                    <a:pt x="1305" y="0"/>
                  </a:lnTo>
                  <a:lnTo>
                    <a:pt x="1305" y="0"/>
                  </a:lnTo>
                  <a:lnTo>
                    <a:pt x="1305" y="0"/>
                  </a:lnTo>
                  <a:lnTo>
                    <a:pt x="1305" y="0"/>
                  </a:lnTo>
                  <a:lnTo>
                    <a:pt x="1305" y="0"/>
                  </a:lnTo>
                  <a:lnTo>
                    <a:pt x="1305" y="0"/>
                  </a:lnTo>
                  <a:lnTo>
                    <a:pt x="1305" y="0"/>
                  </a:lnTo>
                  <a:lnTo>
                    <a:pt x="1305" y="0"/>
                  </a:lnTo>
                  <a:lnTo>
                    <a:pt x="1305" y="0"/>
                  </a:lnTo>
                  <a:lnTo>
                    <a:pt x="1305" y="0"/>
                  </a:lnTo>
                  <a:lnTo>
                    <a:pt x="1305" y="0"/>
                  </a:lnTo>
                  <a:lnTo>
                    <a:pt x="1305" y="0"/>
                  </a:lnTo>
                  <a:lnTo>
                    <a:pt x="130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0584" tIns="50292" rIns="100584" bIns="50292" numCol="1" anchor="t" anchorCtr="0" compatLnSpc="1">
              <a:prstTxWarp prst="textNoShape">
                <a:avLst/>
              </a:prstTxWarp>
            </a:bodyPr>
            <a:lstStyle/>
            <a:p>
              <a:endParaRPr lang="en-US" sz="1980"/>
            </a:p>
          </p:txBody>
        </p:sp>
        <p:sp>
          <p:nvSpPr>
            <p:cNvPr id="5" name="Freeform 75">
              <a:extLst>
                <a:ext uri="{FF2B5EF4-FFF2-40B4-BE49-F238E27FC236}">
                  <a16:creationId xmlns:a16="http://schemas.microsoft.com/office/drawing/2014/main" id="{FB84A207-5188-6441-8A5E-B60D07CF8CA3}"/>
                </a:ext>
              </a:extLst>
            </p:cNvPr>
            <p:cNvSpPr>
              <a:spLocks/>
            </p:cNvSpPr>
            <p:nvPr/>
          </p:nvSpPr>
          <p:spPr bwMode="auto">
            <a:xfrm>
              <a:off x="4268788" y="3778250"/>
              <a:ext cx="1593850" cy="1597025"/>
            </a:xfrm>
            <a:custGeom>
              <a:avLst/>
              <a:gdLst>
                <a:gd name="T0" fmla="*/ 3010 w 3010"/>
                <a:gd name="T1" fmla="*/ 0 h 3020"/>
                <a:gd name="T2" fmla="*/ 0 w 3010"/>
                <a:gd name="T3" fmla="*/ 1259 h 3020"/>
                <a:gd name="T4" fmla="*/ 33 w 3010"/>
                <a:gd name="T5" fmla="*/ 1337 h 3020"/>
                <a:gd name="T6" fmla="*/ 105 w 3010"/>
                <a:gd name="T7" fmla="*/ 1486 h 3020"/>
                <a:gd name="T8" fmla="*/ 186 w 3010"/>
                <a:gd name="T9" fmla="*/ 1632 h 3020"/>
                <a:gd name="T10" fmla="*/ 271 w 3010"/>
                <a:gd name="T11" fmla="*/ 1771 h 3020"/>
                <a:gd name="T12" fmla="*/ 363 w 3010"/>
                <a:gd name="T13" fmla="*/ 1905 h 3020"/>
                <a:gd name="T14" fmla="*/ 461 w 3010"/>
                <a:gd name="T15" fmla="*/ 2033 h 3020"/>
                <a:gd name="T16" fmla="*/ 563 w 3010"/>
                <a:gd name="T17" fmla="*/ 2157 h 3020"/>
                <a:gd name="T18" fmla="*/ 672 w 3010"/>
                <a:gd name="T19" fmla="*/ 2273 h 3020"/>
                <a:gd name="T20" fmla="*/ 785 w 3010"/>
                <a:gd name="T21" fmla="*/ 2384 h 3020"/>
                <a:gd name="T22" fmla="*/ 904 w 3010"/>
                <a:gd name="T23" fmla="*/ 2489 h 3020"/>
                <a:gd name="T24" fmla="*/ 1026 w 3010"/>
                <a:gd name="T25" fmla="*/ 2588 h 3020"/>
                <a:gd name="T26" fmla="*/ 1153 w 3010"/>
                <a:gd name="T27" fmla="*/ 2682 h 3020"/>
                <a:gd name="T28" fmla="*/ 1284 w 3010"/>
                <a:gd name="T29" fmla="*/ 2768 h 3020"/>
                <a:gd name="T30" fmla="*/ 1419 w 3010"/>
                <a:gd name="T31" fmla="*/ 2849 h 3020"/>
                <a:gd name="T32" fmla="*/ 1558 w 3010"/>
                <a:gd name="T33" fmla="*/ 2922 h 3020"/>
                <a:gd name="T34" fmla="*/ 1699 w 3010"/>
                <a:gd name="T35" fmla="*/ 2990 h 3020"/>
                <a:gd name="T36" fmla="*/ 1771 w 3010"/>
                <a:gd name="T37" fmla="*/ 3020 h 3020"/>
                <a:gd name="T38" fmla="*/ 3010 w 3010"/>
                <a:gd name="T39" fmla="*/ 0 h 3020"/>
                <a:gd name="T40" fmla="*/ 3010 w 3010"/>
                <a:gd name="T41" fmla="*/ 0 h 3020"/>
                <a:gd name="T42" fmla="*/ 3010 w 3010"/>
                <a:gd name="T43" fmla="*/ 0 h 3020"/>
                <a:gd name="T44" fmla="*/ 3010 w 3010"/>
                <a:gd name="T45" fmla="*/ 0 h 3020"/>
                <a:gd name="T46" fmla="*/ 3010 w 3010"/>
                <a:gd name="T47" fmla="*/ 0 h 3020"/>
                <a:gd name="T48" fmla="*/ 3010 w 3010"/>
                <a:gd name="T49" fmla="*/ 0 h 3020"/>
                <a:gd name="T50" fmla="*/ 3010 w 3010"/>
                <a:gd name="T51" fmla="*/ 0 h 3020"/>
                <a:gd name="T52" fmla="*/ 3010 w 3010"/>
                <a:gd name="T53" fmla="*/ 0 h 3020"/>
                <a:gd name="T54" fmla="*/ 3010 w 3010"/>
                <a:gd name="T55" fmla="*/ 0 h 3020"/>
                <a:gd name="T56" fmla="*/ 3010 w 3010"/>
                <a:gd name="T57" fmla="*/ 0 h 3020"/>
                <a:gd name="T58" fmla="*/ 3010 w 3010"/>
                <a:gd name="T59" fmla="*/ 0 h 3020"/>
                <a:gd name="T60" fmla="*/ 3010 w 3010"/>
                <a:gd name="T61" fmla="*/ 0 h 3020"/>
                <a:gd name="T62" fmla="*/ 3010 w 3010"/>
                <a:gd name="T63" fmla="*/ 0 h 3020"/>
                <a:gd name="T64" fmla="*/ 3010 w 3010"/>
                <a:gd name="T65" fmla="*/ 0 h 3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10" h="3020">
                  <a:moveTo>
                    <a:pt x="3010" y="0"/>
                  </a:moveTo>
                  <a:lnTo>
                    <a:pt x="0" y="1259"/>
                  </a:lnTo>
                  <a:lnTo>
                    <a:pt x="33" y="1337"/>
                  </a:lnTo>
                  <a:lnTo>
                    <a:pt x="105" y="1486"/>
                  </a:lnTo>
                  <a:lnTo>
                    <a:pt x="186" y="1632"/>
                  </a:lnTo>
                  <a:lnTo>
                    <a:pt x="271" y="1771"/>
                  </a:lnTo>
                  <a:lnTo>
                    <a:pt x="363" y="1905"/>
                  </a:lnTo>
                  <a:lnTo>
                    <a:pt x="461" y="2033"/>
                  </a:lnTo>
                  <a:lnTo>
                    <a:pt x="563" y="2157"/>
                  </a:lnTo>
                  <a:lnTo>
                    <a:pt x="672" y="2273"/>
                  </a:lnTo>
                  <a:lnTo>
                    <a:pt x="785" y="2384"/>
                  </a:lnTo>
                  <a:lnTo>
                    <a:pt x="904" y="2489"/>
                  </a:lnTo>
                  <a:lnTo>
                    <a:pt x="1026" y="2588"/>
                  </a:lnTo>
                  <a:lnTo>
                    <a:pt x="1153" y="2682"/>
                  </a:lnTo>
                  <a:lnTo>
                    <a:pt x="1284" y="2768"/>
                  </a:lnTo>
                  <a:lnTo>
                    <a:pt x="1419" y="2849"/>
                  </a:lnTo>
                  <a:lnTo>
                    <a:pt x="1558" y="2922"/>
                  </a:lnTo>
                  <a:lnTo>
                    <a:pt x="1699" y="2990"/>
                  </a:lnTo>
                  <a:lnTo>
                    <a:pt x="1771" y="3020"/>
                  </a:lnTo>
                  <a:lnTo>
                    <a:pt x="3010" y="0"/>
                  </a:lnTo>
                  <a:lnTo>
                    <a:pt x="3010" y="0"/>
                  </a:lnTo>
                  <a:lnTo>
                    <a:pt x="3010" y="0"/>
                  </a:lnTo>
                  <a:lnTo>
                    <a:pt x="3010" y="0"/>
                  </a:lnTo>
                  <a:lnTo>
                    <a:pt x="3010" y="0"/>
                  </a:lnTo>
                  <a:lnTo>
                    <a:pt x="3010" y="0"/>
                  </a:lnTo>
                  <a:lnTo>
                    <a:pt x="3010" y="0"/>
                  </a:lnTo>
                  <a:lnTo>
                    <a:pt x="3010" y="0"/>
                  </a:lnTo>
                  <a:lnTo>
                    <a:pt x="3010" y="0"/>
                  </a:lnTo>
                  <a:lnTo>
                    <a:pt x="3010" y="0"/>
                  </a:lnTo>
                  <a:lnTo>
                    <a:pt x="3010" y="0"/>
                  </a:lnTo>
                  <a:lnTo>
                    <a:pt x="3010" y="0"/>
                  </a:lnTo>
                  <a:lnTo>
                    <a:pt x="3010" y="0"/>
                  </a:lnTo>
                  <a:lnTo>
                    <a:pt x="3010" y="0"/>
                  </a:lnTo>
                  <a:close/>
                </a:path>
              </a:pathLst>
            </a:custGeom>
            <a:solidFill>
              <a:srgbClr val="0D9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0584" tIns="50292" rIns="100584" bIns="50292" numCol="1" anchor="t" anchorCtr="0" compatLnSpc="1">
              <a:prstTxWarp prst="textNoShape">
                <a:avLst/>
              </a:prstTxWarp>
            </a:bodyPr>
            <a:lstStyle/>
            <a:p>
              <a:endParaRPr lang="en-US" sz="1980"/>
            </a:p>
          </p:txBody>
        </p:sp>
        <p:sp>
          <p:nvSpPr>
            <p:cNvPr id="6" name="Freeform 145">
              <a:extLst>
                <a:ext uri="{FF2B5EF4-FFF2-40B4-BE49-F238E27FC236}">
                  <a16:creationId xmlns:a16="http://schemas.microsoft.com/office/drawing/2014/main" id="{92487457-73F1-034D-8FEE-84EA318F4BFF}"/>
                </a:ext>
              </a:extLst>
            </p:cNvPr>
            <p:cNvSpPr>
              <a:spLocks/>
            </p:cNvSpPr>
            <p:nvPr/>
          </p:nvSpPr>
          <p:spPr bwMode="auto">
            <a:xfrm>
              <a:off x="4006851" y="3076575"/>
              <a:ext cx="1855788" cy="1420813"/>
            </a:xfrm>
            <a:custGeom>
              <a:avLst/>
              <a:gdLst>
                <a:gd name="T0" fmla="*/ 3509 w 3509"/>
                <a:gd name="T1" fmla="*/ 1329 h 2686"/>
                <a:gd name="T2" fmla="*/ 261 w 3509"/>
                <a:gd name="T3" fmla="*/ 0 h 2686"/>
                <a:gd name="T4" fmla="*/ 226 w 3509"/>
                <a:gd name="T5" fmla="*/ 83 h 2686"/>
                <a:gd name="T6" fmla="*/ 169 w 3509"/>
                <a:gd name="T7" fmla="*/ 253 h 2686"/>
                <a:gd name="T8" fmla="*/ 118 w 3509"/>
                <a:gd name="T9" fmla="*/ 423 h 2686"/>
                <a:gd name="T10" fmla="*/ 77 w 3509"/>
                <a:gd name="T11" fmla="*/ 594 h 2686"/>
                <a:gd name="T12" fmla="*/ 45 w 3509"/>
                <a:gd name="T13" fmla="*/ 767 h 2686"/>
                <a:gd name="T14" fmla="*/ 22 w 3509"/>
                <a:gd name="T15" fmla="*/ 938 h 2686"/>
                <a:gd name="T16" fmla="*/ 6 w 3509"/>
                <a:gd name="T17" fmla="*/ 1111 h 2686"/>
                <a:gd name="T18" fmla="*/ 0 w 3509"/>
                <a:gd name="T19" fmla="*/ 1282 h 2686"/>
                <a:gd name="T20" fmla="*/ 2 w 3509"/>
                <a:gd name="T21" fmla="*/ 1453 h 2686"/>
                <a:gd name="T22" fmla="*/ 12 w 3509"/>
                <a:gd name="T23" fmla="*/ 1623 h 2686"/>
                <a:gd name="T24" fmla="*/ 29 w 3509"/>
                <a:gd name="T25" fmla="*/ 1791 h 2686"/>
                <a:gd name="T26" fmla="*/ 55 w 3509"/>
                <a:gd name="T27" fmla="*/ 1958 h 2686"/>
                <a:gd name="T28" fmla="*/ 90 w 3509"/>
                <a:gd name="T29" fmla="*/ 2123 h 2686"/>
                <a:gd name="T30" fmla="*/ 130 w 3509"/>
                <a:gd name="T31" fmla="*/ 2288 h 2686"/>
                <a:gd name="T32" fmla="*/ 179 w 3509"/>
                <a:gd name="T33" fmla="*/ 2449 h 2686"/>
                <a:gd name="T34" fmla="*/ 237 w 3509"/>
                <a:gd name="T35" fmla="*/ 2607 h 2686"/>
                <a:gd name="T36" fmla="*/ 268 w 3509"/>
                <a:gd name="T37" fmla="*/ 2686 h 2686"/>
                <a:gd name="T38" fmla="*/ 3509 w 3509"/>
                <a:gd name="T39" fmla="*/ 1331 h 2686"/>
                <a:gd name="T40" fmla="*/ 3509 w 3509"/>
                <a:gd name="T41" fmla="*/ 1331 h 2686"/>
                <a:gd name="T42" fmla="*/ 3509 w 3509"/>
                <a:gd name="T43" fmla="*/ 1331 h 2686"/>
                <a:gd name="T44" fmla="*/ 3509 w 3509"/>
                <a:gd name="T45" fmla="*/ 1331 h 2686"/>
                <a:gd name="T46" fmla="*/ 3509 w 3509"/>
                <a:gd name="T47" fmla="*/ 1331 h 2686"/>
                <a:gd name="T48" fmla="*/ 3509 w 3509"/>
                <a:gd name="T49" fmla="*/ 1331 h 2686"/>
                <a:gd name="T50" fmla="*/ 3509 w 3509"/>
                <a:gd name="T51" fmla="*/ 1331 h 2686"/>
                <a:gd name="T52" fmla="*/ 3509 w 3509"/>
                <a:gd name="T53" fmla="*/ 1331 h 2686"/>
                <a:gd name="T54" fmla="*/ 3509 w 3509"/>
                <a:gd name="T55" fmla="*/ 1329 h 2686"/>
                <a:gd name="T56" fmla="*/ 3509 w 3509"/>
                <a:gd name="T57" fmla="*/ 1329 h 2686"/>
                <a:gd name="T58" fmla="*/ 3509 w 3509"/>
                <a:gd name="T59" fmla="*/ 1329 h 2686"/>
                <a:gd name="T60" fmla="*/ 3509 w 3509"/>
                <a:gd name="T61" fmla="*/ 1329 h 2686"/>
                <a:gd name="T62" fmla="*/ 3509 w 3509"/>
                <a:gd name="T63" fmla="*/ 1329 h 2686"/>
                <a:gd name="T64" fmla="*/ 3509 w 3509"/>
                <a:gd name="T65" fmla="*/ 1329 h 2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09" h="2686">
                  <a:moveTo>
                    <a:pt x="3509" y="1329"/>
                  </a:moveTo>
                  <a:lnTo>
                    <a:pt x="261" y="0"/>
                  </a:lnTo>
                  <a:lnTo>
                    <a:pt x="226" y="83"/>
                  </a:lnTo>
                  <a:lnTo>
                    <a:pt x="169" y="253"/>
                  </a:lnTo>
                  <a:lnTo>
                    <a:pt x="118" y="423"/>
                  </a:lnTo>
                  <a:lnTo>
                    <a:pt x="77" y="594"/>
                  </a:lnTo>
                  <a:lnTo>
                    <a:pt x="45" y="767"/>
                  </a:lnTo>
                  <a:lnTo>
                    <a:pt x="22" y="938"/>
                  </a:lnTo>
                  <a:lnTo>
                    <a:pt x="6" y="1111"/>
                  </a:lnTo>
                  <a:lnTo>
                    <a:pt x="0" y="1282"/>
                  </a:lnTo>
                  <a:lnTo>
                    <a:pt x="2" y="1453"/>
                  </a:lnTo>
                  <a:lnTo>
                    <a:pt x="12" y="1623"/>
                  </a:lnTo>
                  <a:lnTo>
                    <a:pt x="29" y="1791"/>
                  </a:lnTo>
                  <a:lnTo>
                    <a:pt x="55" y="1958"/>
                  </a:lnTo>
                  <a:lnTo>
                    <a:pt x="90" y="2123"/>
                  </a:lnTo>
                  <a:lnTo>
                    <a:pt x="130" y="2288"/>
                  </a:lnTo>
                  <a:lnTo>
                    <a:pt x="179" y="2449"/>
                  </a:lnTo>
                  <a:lnTo>
                    <a:pt x="237" y="2607"/>
                  </a:lnTo>
                  <a:lnTo>
                    <a:pt x="268" y="2686"/>
                  </a:lnTo>
                  <a:lnTo>
                    <a:pt x="3509" y="1331"/>
                  </a:lnTo>
                  <a:lnTo>
                    <a:pt x="3509" y="1331"/>
                  </a:lnTo>
                  <a:lnTo>
                    <a:pt x="3509" y="1331"/>
                  </a:lnTo>
                  <a:lnTo>
                    <a:pt x="3509" y="1331"/>
                  </a:lnTo>
                  <a:lnTo>
                    <a:pt x="3509" y="1331"/>
                  </a:lnTo>
                  <a:lnTo>
                    <a:pt x="3509" y="1331"/>
                  </a:lnTo>
                  <a:lnTo>
                    <a:pt x="3509" y="1331"/>
                  </a:lnTo>
                  <a:lnTo>
                    <a:pt x="3509" y="1331"/>
                  </a:lnTo>
                  <a:lnTo>
                    <a:pt x="3509" y="1329"/>
                  </a:lnTo>
                  <a:lnTo>
                    <a:pt x="3509" y="1329"/>
                  </a:lnTo>
                  <a:lnTo>
                    <a:pt x="3509" y="1329"/>
                  </a:lnTo>
                  <a:lnTo>
                    <a:pt x="3509" y="1329"/>
                  </a:lnTo>
                  <a:lnTo>
                    <a:pt x="3509" y="1329"/>
                  </a:lnTo>
                  <a:lnTo>
                    <a:pt x="3509" y="1329"/>
                  </a:lnTo>
                  <a:close/>
                </a:path>
              </a:pathLst>
            </a:custGeom>
            <a:solidFill>
              <a:srgbClr val="7B00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0584" tIns="50292" rIns="100584" bIns="50292" numCol="1" anchor="t" anchorCtr="0" compatLnSpc="1">
              <a:prstTxWarp prst="textNoShape">
                <a:avLst/>
              </a:prstTxWarp>
            </a:bodyPr>
            <a:lstStyle/>
            <a:p>
              <a:endParaRPr lang="en-US" sz="1980"/>
            </a:p>
          </p:txBody>
        </p:sp>
        <p:sp>
          <p:nvSpPr>
            <p:cNvPr id="7" name="Freeform 217">
              <a:extLst>
                <a:ext uri="{FF2B5EF4-FFF2-40B4-BE49-F238E27FC236}">
                  <a16:creationId xmlns:a16="http://schemas.microsoft.com/office/drawing/2014/main" id="{C12BDFD3-7286-D64D-B11D-CF64476495D4}"/>
                </a:ext>
              </a:extLst>
            </p:cNvPr>
            <p:cNvSpPr>
              <a:spLocks/>
            </p:cNvSpPr>
            <p:nvPr/>
          </p:nvSpPr>
          <p:spPr bwMode="auto">
            <a:xfrm>
              <a:off x="4002089" y="1928813"/>
              <a:ext cx="1860550" cy="1852613"/>
            </a:xfrm>
            <a:custGeom>
              <a:avLst/>
              <a:gdLst>
                <a:gd name="T0" fmla="*/ 3515 w 3515"/>
                <a:gd name="T1" fmla="*/ 3497 h 3499"/>
                <a:gd name="T2" fmla="*/ 2050 w 3515"/>
                <a:gd name="T3" fmla="*/ 0 h 3499"/>
                <a:gd name="T4" fmla="*/ 1959 w 3515"/>
                <a:gd name="T5" fmla="*/ 38 h 3499"/>
                <a:gd name="T6" fmla="*/ 1785 w 3515"/>
                <a:gd name="T7" fmla="*/ 123 h 3499"/>
                <a:gd name="T8" fmla="*/ 1616 w 3515"/>
                <a:gd name="T9" fmla="*/ 215 h 3499"/>
                <a:gd name="T10" fmla="*/ 1454 w 3515"/>
                <a:gd name="T11" fmla="*/ 315 h 3499"/>
                <a:gd name="T12" fmla="*/ 1298 w 3515"/>
                <a:gd name="T13" fmla="*/ 421 h 3499"/>
                <a:gd name="T14" fmla="*/ 1149 w 3515"/>
                <a:gd name="T15" fmla="*/ 535 h 3499"/>
                <a:gd name="T16" fmla="*/ 1006 w 3515"/>
                <a:gd name="T17" fmla="*/ 654 h 3499"/>
                <a:gd name="T18" fmla="*/ 869 w 3515"/>
                <a:gd name="T19" fmla="*/ 781 h 3499"/>
                <a:gd name="T20" fmla="*/ 740 w 3515"/>
                <a:gd name="T21" fmla="*/ 912 h 3499"/>
                <a:gd name="T22" fmla="*/ 617 w 3515"/>
                <a:gd name="T23" fmla="*/ 1050 h 3499"/>
                <a:gd name="T24" fmla="*/ 502 w 3515"/>
                <a:gd name="T25" fmla="*/ 1192 h 3499"/>
                <a:gd name="T26" fmla="*/ 394 w 3515"/>
                <a:gd name="T27" fmla="*/ 1341 h 3499"/>
                <a:gd name="T28" fmla="*/ 293 w 3515"/>
                <a:gd name="T29" fmla="*/ 1493 h 3499"/>
                <a:gd name="T30" fmla="*/ 200 w 3515"/>
                <a:gd name="T31" fmla="*/ 1650 h 3499"/>
                <a:gd name="T32" fmla="*/ 114 w 3515"/>
                <a:gd name="T33" fmla="*/ 1810 h 3499"/>
                <a:gd name="T34" fmla="*/ 36 w 3515"/>
                <a:gd name="T35" fmla="*/ 1975 h 3499"/>
                <a:gd name="T36" fmla="*/ 0 w 3515"/>
                <a:gd name="T37" fmla="*/ 2058 h 3499"/>
                <a:gd name="T38" fmla="*/ 3515 w 3515"/>
                <a:gd name="T39" fmla="*/ 3497 h 3499"/>
                <a:gd name="T40" fmla="*/ 3515 w 3515"/>
                <a:gd name="T41" fmla="*/ 3499 h 3499"/>
                <a:gd name="T42" fmla="*/ 3515 w 3515"/>
                <a:gd name="T43" fmla="*/ 3499 h 3499"/>
                <a:gd name="T44" fmla="*/ 3515 w 3515"/>
                <a:gd name="T45" fmla="*/ 3499 h 3499"/>
                <a:gd name="T46" fmla="*/ 3515 w 3515"/>
                <a:gd name="T47" fmla="*/ 3499 h 3499"/>
                <a:gd name="T48" fmla="*/ 3515 w 3515"/>
                <a:gd name="T49" fmla="*/ 3499 h 3499"/>
                <a:gd name="T50" fmla="*/ 3515 w 3515"/>
                <a:gd name="T51" fmla="*/ 3499 h 3499"/>
                <a:gd name="T52" fmla="*/ 3515 w 3515"/>
                <a:gd name="T53" fmla="*/ 3499 h 3499"/>
                <a:gd name="T54" fmla="*/ 3515 w 3515"/>
                <a:gd name="T55" fmla="*/ 3499 h 3499"/>
                <a:gd name="T56" fmla="*/ 3515 w 3515"/>
                <a:gd name="T57" fmla="*/ 3499 h 3499"/>
                <a:gd name="T58" fmla="*/ 3515 w 3515"/>
                <a:gd name="T59" fmla="*/ 3499 h 3499"/>
                <a:gd name="T60" fmla="*/ 3515 w 3515"/>
                <a:gd name="T61" fmla="*/ 3497 h 3499"/>
                <a:gd name="T62" fmla="*/ 3515 w 3515"/>
                <a:gd name="T63" fmla="*/ 3499 h 3499"/>
                <a:gd name="T64" fmla="*/ 3515 w 3515"/>
                <a:gd name="T65" fmla="*/ 3497 h 3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15" h="3499">
                  <a:moveTo>
                    <a:pt x="3515" y="3497"/>
                  </a:moveTo>
                  <a:lnTo>
                    <a:pt x="2050" y="0"/>
                  </a:lnTo>
                  <a:lnTo>
                    <a:pt x="1959" y="38"/>
                  </a:lnTo>
                  <a:lnTo>
                    <a:pt x="1785" y="123"/>
                  </a:lnTo>
                  <a:lnTo>
                    <a:pt x="1616" y="215"/>
                  </a:lnTo>
                  <a:lnTo>
                    <a:pt x="1454" y="315"/>
                  </a:lnTo>
                  <a:lnTo>
                    <a:pt x="1298" y="421"/>
                  </a:lnTo>
                  <a:lnTo>
                    <a:pt x="1149" y="535"/>
                  </a:lnTo>
                  <a:lnTo>
                    <a:pt x="1006" y="654"/>
                  </a:lnTo>
                  <a:lnTo>
                    <a:pt x="869" y="781"/>
                  </a:lnTo>
                  <a:lnTo>
                    <a:pt x="740" y="912"/>
                  </a:lnTo>
                  <a:lnTo>
                    <a:pt x="617" y="1050"/>
                  </a:lnTo>
                  <a:lnTo>
                    <a:pt x="502" y="1192"/>
                  </a:lnTo>
                  <a:lnTo>
                    <a:pt x="394" y="1341"/>
                  </a:lnTo>
                  <a:lnTo>
                    <a:pt x="293" y="1493"/>
                  </a:lnTo>
                  <a:lnTo>
                    <a:pt x="200" y="1650"/>
                  </a:lnTo>
                  <a:lnTo>
                    <a:pt x="114" y="1810"/>
                  </a:lnTo>
                  <a:lnTo>
                    <a:pt x="36" y="1975"/>
                  </a:lnTo>
                  <a:lnTo>
                    <a:pt x="0" y="2058"/>
                  </a:lnTo>
                  <a:lnTo>
                    <a:pt x="3515" y="3497"/>
                  </a:lnTo>
                  <a:lnTo>
                    <a:pt x="3515" y="3499"/>
                  </a:lnTo>
                  <a:lnTo>
                    <a:pt x="3515" y="3499"/>
                  </a:lnTo>
                  <a:lnTo>
                    <a:pt x="3515" y="3499"/>
                  </a:lnTo>
                  <a:lnTo>
                    <a:pt x="3515" y="3499"/>
                  </a:lnTo>
                  <a:lnTo>
                    <a:pt x="3515" y="3499"/>
                  </a:lnTo>
                  <a:lnTo>
                    <a:pt x="3515" y="3499"/>
                  </a:lnTo>
                  <a:lnTo>
                    <a:pt x="3515" y="3499"/>
                  </a:lnTo>
                  <a:lnTo>
                    <a:pt x="3515" y="3499"/>
                  </a:lnTo>
                  <a:lnTo>
                    <a:pt x="3515" y="3499"/>
                  </a:lnTo>
                  <a:lnTo>
                    <a:pt x="3515" y="3499"/>
                  </a:lnTo>
                  <a:lnTo>
                    <a:pt x="3515" y="3497"/>
                  </a:lnTo>
                  <a:lnTo>
                    <a:pt x="3515" y="3499"/>
                  </a:lnTo>
                  <a:lnTo>
                    <a:pt x="3515" y="349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0584" tIns="50292" rIns="100584" bIns="50292" numCol="1" anchor="t" anchorCtr="0" compatLnSpc="1">
              <a:prstTxWarp prst="textNoShape">
                <a:avLst/>
              </a:prstTxWarp>
            </a:bodyPr>
            <a:lstStyle/>
            <a:p>
              <a:endParaRPr lang="en-US" sz="1980"/>
            </a:p>
          </p:txBody>
        </p:sp>
        <p:sp>
          <p:nvSpPr>
            <p:cNvPr id="8" name="Freeform 318">
              <a:extLst>
                <a:ext uri="{FF2B5EF4-FFF2-40B4-BE49-F238E27FC236}">
                  <a16:creationId xmlns:a16="http://schemas.microsoft.com/office/drawing/2014/main" id="{2ED16307-25F6-5247-B725-2C07932DE7DF}"/>
                </a:ext>
              </a:extLst>
            </p:cNvPr>
            <p:cNvSpPr>
              <a:spLocks/>
            </p:cNvSpPr>
            <p:nvPr/>
          </p:nvSpPr>
          <p:spPr bwMode="auto">
            <a:xfrm>
              <a:off x="5022851" y="1611313"/>
              <a:ext cx="1662113" cy="2170113"/>
            </a:xfrm>
            <a:custGeom>
              <a:avLst/>
              <a:gdLst>
                <a:gd name="T0" fmla="*/ 1586 w 3142"/>
                <a:gd name="T1" fmla="*/ 4102 h 4102"/>
                <a:gd name="T2" fmla="*/ 3142 w 3142"/>
                <a:gd name="T3" fmla="*/ 305 h 4102"/>
                <a:gd name="T4" fmla="*/ 3044 w 3142"/>
                <a:gd name="T5" fmla="*/ 266 h 4102"/>
                <a:gd name="T6" fmla="*/ 2846 w 3142"/>
                <a:gd name="T7" fmla="*/ 197 h 4102"/>
                <a:gd name="T8" fmla="*/ 2647 w 3142"/>
                <a:gd name="T9" fmla="*/ 140 h 4102"/>
                <a:gd name="T10" fmla="*/ 2445 w 3142"/>
                <a:gd name="T11" fmla="*/ 91 h 4102"/>
                <a:gd name="T12" fmla="*/ 2245 w 3142"/>
                <a:gd name="T13" fmla="*/ 53 h 4102"/>
                <a:gd name="T14" fmla="*/ 2044 w 3142"/>
                <a:gd name="T15" fmla="*/ 26 h 4102"/>
                <a:gd name="T16" fmla="*/ 1842 w 3142"/>
                <a:gd name="T17" fmla="*/ 9 h 4102"/>
                <a:gd name="T18" fmla="*/ 1642 w 3142"/>
                <a:gd name="T19" fmla="*/ 0 h 4102"/>
                <a:gd name="T20" fmla="*/ 1442 w 3142"/>
                <a:gd name="T21" fmla="*/ 3 h 4102"/>
                <a:gd name="T22" fmla="*/ 1243 w 3142"/>
                <a:gd name="T23" fmla="*/ 15 h 4102"/>
                <a:gd name="T24" fmla="*/ 1046 w 3142"/>
                <a:gd name="T25" fmla="*/ 35 h 4102"/>
                <a:gd name="T26" fmla="*/ 850 w 3142"/>
                <a:gd name="T27" fmla="*/ 65 h 4102"/>
                <a:gd name="T28" fmla="*/ 656 w 3142"/>
                <a:gd name="T29" fmla="*/ 105 h 4102"/>
                <a:gd name="T30" fmla="*/ 465 w 3142"/>
                <a:gd name="T31" fmla="*/ 153 h 4102"/>
                <a:gd name="T32" fmla="*/ 276 w 3142"/>
                <a:gd name="T33" fmla="*/ 210 h 4102"/>
                <a:gd name="T34" fmla="*/ 90 w 3142"/>
                <a:gd name="T35" fmla="*/ 276 h 4102"/>
                <a:gd name="T36" fmla="*/ 0 w 3142"/>
                <a:gd name="T37" fmla="*/ 314 h 4102"/>
                <a:gd name="T38" fmla="*/ 1586 w 3142"/>
                <a:gd name="T39" fmla="*/ 4102 h 4102"/>
                <a:gd name="T40" fmla="*/ 1586 w 3142"/>
                <a:gd name="T41" fmla="*/ 4102 h 4102"/>
                <a:gd name="T42" fmla="*/ 1586 w 3142"/>
                <a:gd name="T43" fmla="*/ 4102 h 4102"/>
                <a:gd name="T44" fmla="*/ 1586 w 3142"/>
                <a:gd name="T45" fmla="*/ 4102 h 4102"/>
                <a:gd name="T46" fmla="*/ 1586 w 3142"/>
                <a:gd name="T47" fmla="*/ 4102 h 4102"/>
                <a:gd name="T48" fmla="*/ 1586 w 3142"/>
                <a:gd name="T49" fmla="*/ 4102 h 4102"/>
                <a:gd name="T50" fmla="*/ 1586 w 3142"/>
                <a:gd name="T51" fmla="*/ 4102 h 4102"/>
                <a:gd name="T52" fmla="*/ 1586 w 3142"/>
                <a:gd name="T53" fmla="*/ 4102 h 4102"/>
                <a:gd name="T54" fmla="*/ 1586 w 3142"/>
                <a:gd name="T55" fmla="*/ 4102 h 4102"/>
                <a:gd name="T56" fmla="*/ 1586 w 3142"/>
                <a:gd name="T57" fmla="*/ 4102 h 4102"/>
                <a:gd name="T58" fmla="*/ 1586 w 3142"/>
                <a:gd name="T59" fmla="*/ 4102 h 4102"/>
                <a:gd name="T60" fmla="*/ 1586 w 3142"/>
                <a:gd name="T61" fmla="*/ 4102 h 4102"/>
                <a:gd name="T62" fmla="*/ 1586 w 3142"/>
                <a:gd name="T63" fmla="*/ 4102 h 4102"/>
                <a:gd name="T64" fmla="*/ 1586 w 3142"/>
                <a:gd name="T65" fmla="*/ 4102 h 4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42" h="4102">
                  <a:moveTo>
                    <a:pt x="1586" y="4102"/>
                  </a:moveTo>
                  <a:lnTo>
                    <a:pt x="3142" y="305"/>
                  </a:lnTo>
                  <a:lnTo>
                    <a:pt x="3044" y="266"/>
                  </a:lnTo>
                  <a:lnTo>
                    <a:pt x="2846" y="197"/>
                  </a:lnTo>
                  <a:lnTo>
                    <a:pt x="2647" y="140"/>
                  </a:lnTo>
                  <a:lnTo>
                    <a:pt x="2445" y="91"/>
                  </a:lnTo>
                  <a:lnTo>
                    <a:pt x="2245" y="53"/>
                  </a:lnTo>
                  <a:lnTo>
                    <a:pt x="2044" y="26"/>
                  </a:lnTo>
                  <a:lnTo>
                    <a:pt x="1842" y="9"/>
                  </a:lnTo>
                  <a:lnTo>
                    <a:pt x="1642" y="0"/>
                  </a:lnTo>
                  <a:lnTo>
                    <a:pt x="1442" y="3"/>
                  </a:lnTo>
                  <a:lnTo>
                    <a:pt x="1243" y="15"/>
                  </a:lnTo>
                  <a:lnTo>
                    <a:pt x="1046" y="35"/>
                  </a:lnTo>
                  <a:lnTo>
                    <a:pt x="850" y="65"/>
                  </a:lnTo>
                  <a:lnTo>
                    <a:pt x="656" y="105"/>
                  </a:lnTo>
                  <a:lnTo>
                    <a:pt x="465" y="153"/>
                  </a:lnTo>
                  <a:lnTo>
                    <a:pt x="276" y="210"/>
                  </a:lnTo>
                  <a:lnTo>
                    <a:pt x="90" y="276"/>
                  </a:lnTo>
                  <a:lnTo>
                    <a:pt x="0" y="314"/>
                  </a:lnTo>
                  <a:lnTo>
                    <a:pt x="1586" y="4102"/>
                  </a:lnTo>
                  <a:lnTo>
                    <a:pt x="1586" y="4102"/>
                  </a:lnTo>
                  <a:lnTo>
                    <a:pt x="1586" y="4102"/>
                  </a:lnTo>
                  <a:lnTo>
                    <a:pt x="1586" y="4102"/>
                  </a:lnTo>
                  <a:lnTo>
                    <a:pt x="1586" y="4102"/>
                  </a:lnTo>
                  <a:lnTo>
                    <a:pt x="1586" y="4102"/>
                  </a:lnTo>
                  <a:lnTo>
                    <a:pt x="1586" y="4102"/>
                  </a:lnTo>
                  <a:lnTo>
                    <a:pt x="1586" y="4102"/>
                  </a:lnTo>
                  <a:lnTo>
                    <a:pt x="1586" y="4102"/>
                  </a:lnTo>
                  <a:lnTo>
                    <a:pt x="1586" y="4102"/>
                  </a:lnTo>
                  <a:lnTo>
                    <a:pt x="1586" y="4102"/>
                  </a:lnTo>
                  <a:lnTo>
                    <a:pt x="1586" y="4102"/>
                  </a:lnTo>
                  <a:lnTo>
                    <a:pt x="1586" y="4102"/>
                  </a:lnTo>
                  <a:lnTo>
                    <a:pt x="1586" y="4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0584" tIns="50292" rIns="100584" bIns="50292" numCol="1" anchor="t" anchorCtr="0" compatLnSpc="1">
              <a:prstTxWarp prst="textNoShape">
                <a:avLst/>
              </a:prstTxWarp>
            </a:bodyPr>
            <a:lstStyle/>
            <a:p>
              <a:endParaRPr lang="en-US" sz="1980"/>
            </a:p>
          </p:txBody>
        </p:sp>
        <p:sp>
          <p:nvSpPr>
            <p:cNvPr id="9" name="Freeform 412">
              <a:extLst>
                <a:ext uri="{FF2B5EF4-FFF2-40B4-BE49-F238E27FC236}">
                  <a16:creationId xmlns:a16="http://schemas.microsoft.com/office/drawing/2014/main" id="{075E1ECF-F1EE-8A4E-B285-802BE9C26534}"/>
                </a:ext>
              </a:extLst>
            </p:cNvPr>
            <p:cNvSpPr>
              <a:spLocks/>
            </p:cNvSpPr>
            <p:nvPr/>
          </p:nvSpPr>
          <p:spPr bwMode="auto">
            <a:xfrm>
              <a:off x="5859463" y="1681163"/>
              <a:ext cx="2092325" cy="2100263"/>
            </a:xfrm>
            <a:custGeom>
              <a:avLst/>
              <a:gdLst>
                <a:gd name="T0" fmla="*/ 2 w 3955"/>
                <a:gd name="T1" fmla="*/ 3968 h 3968"/>
                <a:gd name="T2" fmla="*/ 3955 w 3955"/>
                <a:gd name="T3" fmla="*/ 2313 h 3968"/>
                <a:gd name="T4" fmla="*/ 3910 w 3955"/>
                <a:gd name="T5" fmla="*/ 2212 h 3968"/>
                <a:gd name="T6" fmla="*/ 3815 w 3955"/>
                <a:gd name="T7" fmla="*/ 2015 h 3968"/>
                <a:gd name="T8" fmla="*/ 3711 w 3955"/>
                <a:gd name="T9" fmla="*/ 1824 h 3968"/>
                <a:gd name="T10" fmla="*/ 3598 w 3955"/>
                <a:gd name="T11" fmla="*/ 1641 h 3968"/>
                <a:gd name="T12" fmla="*/ 3478 w 3955"/>
                <a:gd name="T13" fmla="*/ 1466 h 3968"/>
                <a:gd name="T14" fmla="*/ 3350 w 3955"/>
                <a:gd name="T15" fmla="*/ 1296 h 3968"/>
                <a:gd name="T16" fmla="*/ 3215 w 3955"/>
                <a:gd name="T17" fmla="*/ 1135 h 3968"/>
                <a:gd name="T18" fmla="*/ 3072 w 3955"/>
                <a:gd name="T19" fmla="*/ 981 h 3968"/>
                <a:gd name="T20" fmla="*/ 2923 w 3955"/>
                <a:gd name="T21" fmla="*/ 835 h 3968"/>
                <a:gd name="T22" fmla="*/ 2767 w 3955"/>
                <a:gd name="T23" fmla="*/ 697 h 3968"/>
                <a:gd name="T24" fmla="*/ 2606 w 3955"/>
                <a:gd name="T25" fmla="*/ 566 h 3968"/>
                <a:gd name="T26" fmla="*/ 2439 w 3955"/>
                <a:gd name="T27" fmla="*/ 444 h 3968"/>
                <a:gd name="T28" fmla="*/ 2268 w 3955"/>
                <a:gd name="T29" fmla="*/ 330 h 3968"/>
                <a:gd name="T30" fmla="*/ 2090 w 3955"/>
                <a:gd name="T31" fmla="*/ 225 h 3968"/>
                <a:gd name="T32" fmla="*/ 1909 w 3955"/>
                <a:gd name="T33" fmla="*/ 129 h 3968"/>
                <a:gd name="T34" fmla="*/ 1723 w 3955"/>
                <a:gd name="T35" fmla="*/ 41 h 3968"/>
                <a:gd name="T36" fmla="*/ 1628 w 3955"/>
                <a:gd name="T37" fmla="*/ 0 h 3968"/>
                <a:gd name="T38" fmla="*/ 2 w 3955"/>
                <a:gd name="T39" fmla="*/ 3966 h 3968"/>
                <a:gd name="T40" fmla="*/ 2 w 3955"/>
                <a:gd name="T41" fmla="*/ 3966 h 3968"/>
                <a:gd name="T42" fmla="*/ 2 w 3955"/>
                <a:gd name="T43" fmla="*/ 3966 h 3968"/>
                <a:gd name="T44" fmla="*/ 2 w 3955"/>
                <a:gd name="T45" fmla="*/ 3966 h 3968"/>
                <a:gd name="T46" fmla="*/ 0 w 3955"/>
                <a:gd name="T47" fmla="*/ 3966 h 3968"/>
                <a:gd name="T48" fmla="*/ 0 w 3955"/>
                <a:gd name="T49" fmla="*/ 3966 h 3968"/>
                <a:gd name="T50" fmla="*/ 0 w 3955"/>
                <a:gd name="T51" fmla="*/ 3968 h 3968"/>
                <a:gd name="T52" fmla="*/ 0 w 3955"/>
                <a:gd name="T53" fmla="*/ 3968 h 3968"/>
                <a:gd name="T54" fmla="*/ 2 w 3955"/>
                <a:gd name="T55" fmla="*/ 3968 h 3968"/>
                <a:gd name="T56" fmla="*/ 2 w 3955"/>
                <a:gd name="T57" fmla="*/ 3968 h 3968"/>
                <a:gd name="T58" fmla="*/ 2 w 3955"/>
                <a:gd name="T59" fmla="*/ 3968 h 3968"/>
                <a:gd name="T60" fmla="*/ 2 w 3955"/>
                <a:gd name="T61" fmla="*/ 3968 h 3968"/>
                <a:gd name="T62" fmla="*/ 2 w 3955"/>
                <a:gd name="T63" fmla="*/ 3966 h 3968"/>
                <a:gd name="T64" fmla="*/ 2 w 3955"/>
                <a:gd name="T65" fmla="*/ 3968 h 3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55" h="3968">
                  <a:moveTo>
                    <a:pt x="2" y="3968"/>
                  </a:moveTo>
                  <a:lnTo>
                    <a:pt x="3955" y="2313"/>
                  </a:lnTo>
                  <a:lnTo>
                    <a:pt x="3910" y="2212"/>
                  </a:lnTo>
                  <a:lnTo>
                    <a:pt x="3815" y="2015"/>
                  </a:lnTo>
                  <a:lnTo>
                    <a:pt x="3711" y="1824"/>
                  </a:lnTo>
                  <a:lnTo>
                    <a:pt x="3598" y="1641"/>
                  </a:lnTo>
                  <a:lnTo>
                    <a:pt x="3478" y="1466"/>
                  </a:lnTo>
                  <a:lnTo>
                    <a:pt x="3350" y="1296"/>
                  </a:lnTo>
                  <a:lnTo>
                    <a:pt x="3215" y="1135"/>
                  </a:lnTo>
                  <a:lnTo>
                    <a:pt x="3072" y="981"/>
                  </a:lnTo>
                  <a:lnTo>
                    <a:pt x="2923" y="835"/>
                  </a:lnTo>
                  <a:lnTo>
                    <a:pt x="2767" y="697"/>
                  </a:lnTo>
                  <a:lnTo>
                    <a:pt x="2606" y="566"/>
                  </a:lnTo>
                  <a:lnTo>
                    <a:pt x="2439" y="444"/>
                  </a:lnTo>
                  <a:lnTo>
                    <a:pt x="2268" y="330"/>
                  </a:lnTo>
                  <a:lnTo>
                    <a:pt x="2090" y="225"/>
                  </a:lnTo>
                  <a:lnTo>
                    <a:pt x="1909" y="129"/>
                  </a:lnTo>
                  <a:lnTo>
                    <a:pt x="1723" y="41"/>
                  </a:lnTo>
                  <a:lnTo>
                    <a:pt x="1628" y="0"/>
                  </a:lnTo>
                  <a:lnTo>
                    <a:pt x="2" y="3966"/>
                  </a:lnTo>
                  <a:lnTo>
                    <a:pt x="2" y="3966"/>
                  </a:lnTo>
                  <a:lnTo>
                    <a:pt x="2" y="3966"/>
                  </a:lnTo>
                  <a:lnTo>
                    <a:pt x="2" y="3966"/>
                  </a:lnTo>
                  <a:lnTo>
                    <a:pt x="0" y="3966"/>
                  </a:lnTo>
                  <a:lnTo>
                    <a:pt x="0" y="3966"/>
                  </a:lnTo>
                  <a:lnTo>
                    <a:pt x="0" y="3968"/>
                  </a:lnTo>
                  <a:lnTo>
                    <a:pt x="0" y="3968"/>
                  </a:lnTo>
                  <a:lnTo>
                    <a:pt x="2" y="3968"/>
                  </a:lnTo>
                  <a:lnTo>
                    <a:pt x="2" y="3968"/>
                  </a:lnTo>
                  <a:lnTo>
                    <a:pt x="2" y="3968"/>
                  </a:lnTo>
                  <a:lnTo>
                    <a:pt x="2" y="3968"/>
                  </a:lnTo>
                  <a:lnTo>
                    <a:pt x="2" y="3966"/>
                  </a:lnTo>
                  <a:lnTo>
                    <a:pt x="2" y="3968"/>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0584" tIns="50292" rIns="100584" bIns="50292" numCol="1" anchor="t" anchorCtr="0" compatLnSpc="1">
              <a:prstTxWarp prst="textNoShape">
                <a:avLst/>
              </a:prstTxWarp>
            </a:bodyPr>
            <a:lstStyle/>
            <a:p>
              <a:endParaRPr lang="en-US" sz="1980"/>
            </a:p>
          </p:txBody>
        </p:sp>
        <p:sp>
          <p:nvSpPr>
            <p:cNvPr id="10" name="Freeform 497">
              <a:extLst>
                <a:ext uri="{FF2B5EF4-FFF2-40B4-BE49-F238E27FC236}">
                  <a16:creationId xmlns:a16="http://schemas.microsoft.com/office/drawing/2014/main" id="{4A7EAC8E-228E-AB4D-8151-C770B71FFB2B}"/>
                </a:ext>
              </a:extLst>
            </p:cNvPr>
            <p:cNvSpPr>
              <a:spLocks/>
            </p:cNvSpPr>
            <p:nvPr/>
          </p:nvSpPr>
          <p:spPr bwMode="auto">
            <a:xfrm>
              <a:off x="5857876" y="3773488"/>
              <a:ext cx="1898650" cy="1843088"/>
            </a:xfrm>
            <a:custGeom>
              <a:avLst/>
              <a:gdLst>
                <a:gd name="T0" fmla="*/ 0 w 3587"/>
                <a:gd name="T1" fmla="*/ 1 h 3483"/>
                <a:gd name="T2" fmla="*/ 1498 w 3587"/>
                <a:gd name="T3" fmla="*/ 3483 h 3483"/>
                <a:gd name="T4" fmla="*/ 1589 w 3587"/>
                <a:gd name="T5" fmla="*/ 3443 h 3483"/>
                <a:gd name="T6" fmla="*/ 1768 w 3587"/>
                <a:gd name="T7" fmla="*/ 3356 h 3483"/>
                <a:gd name="T8" fmla="*/ 1939 w 3587"/>
                <a:gd name="T9" fmla="*/ 3263 h 3483"/>
                <a:gd name="T10" fmla="*/ 2104 w 3587"/>
                <a:gd name="T11" fmla="*/ 3161 h 3483"/>
                <a:gd name="T12" fmla="*/ 2264 w 3587"/>
                <a:gd name="T13" fmla="*/ 3053 h 3483"/>
                <a:gd name="T14" fmla="*/ 2417 w 3587"/>
                <a:gd name="T15" fmla="*/ 2938 h 3483"/>
                <a:gd name="T16" fmla="*/ 2562 w 3587"/>
                <a:gd name="T17" fmla="*/ 2815 h 3483"/>
                <a:gd name="T18" fmla="*/ 2700 w 3587"/>
                <a:gd name="T19" fmla="*/ 2686 h 3483"/>
                <a:gd name="T20" fmla="*/ 2833 w 3587"/>
                <a:gd name="T21" fmla="*/ 2552 h 3483"/>
                <a:gd name="T22" fmla="*/ 2958 w 3587"/>
                <a:gd name="T23" fmla="*/ 2411 h 3483"/>
                <a:gd name="T24" fmla="*/ 3075 w 3587"/>
                <a:gd name="T25" fmla="*/ 2266 h 3483"/>
                <a:gd name="T26" fmla="*/ 3186 w 3587"/>
                <a:gd name="T27" fmla="*/ 2116 h 3483"/>
                <a:gd name="T28" fmla="*/ 3288 w 3587"/>
                <a:gd name="T29" fmla="*/ 1961 h 3483"/>
                <a:gd name="T30" fmla="*/ 3383 w 3587"/>
                <a:gd name="T31" fmla="*/ 1801 h 3483"/>
                <a:gd name="T32" fmla="*/ 3471 w 3587"/>
                <a:gd name="T33" fmla="*/ 1637 h 3483"/>
                <a:gd name="T34" fmla="*/ 3550 w 3587"/>
                <a:gd name="T35" fmla="*/ 1469 h 3483"/>
                <a:gd name="T36" fmla="*/ 3587 w 3587"/>
                <a:gd name="T37" fmla="*/ 1384 h 3483"/>
                <a:gd name="T38" fmla="*/ 0 w 3587"/>
                <a:gd name="T39" fmla="*/ 1 h 3483"/>
                <a:gd name="T40" fmla="*/ 0 w 3587"/>
                <a:gd name="T41" fmla="*/ 0 h 3483"/>
                <a:gd name="T42" fmla="*/ 0 w 3587"/>
                <a:gd name="T43" fmla="*/ 0 h 3483"/>
                <a:gd name="T44" fmla="*/ 0 w 3587"/>
                <a:gd name="T45" fmla="*/ 0 h 3483"/>
                <a:gd name="T46" fmla="*/ 0 w 3587"/>
                <a:gd name="T47" fmla="*/ 0 h 3483"/>
                <a:gd name="T48" fmla="*/ 0 w 3587"/>
                <a:gd name="T49" fmla="*/ 0 h 3483"/>
                <a:gd name="T50" fmla="*/ 0 w 3587"/>
                <a:gd name="T51" fmla="*/ 0 h 3483"/>
                <a:gd name="T52" fmla="*/ 0 w 3587"/>
                <a:gd name="T53" fmla="*/ 0 h 3483"/>
                <a:gd name="T54" fmla="*/ 0 w 3587"/>
                <a:gd name="T55" fmla="*/ 0 h 3483"/>
                <a:gd name="T56" fmla="*/ 0 w 3587"/>
                <a:gd name="T57" fmla="*/ 0 h 3483"/>
                <a:gd name="T58" fmla="*/ 0 w 3587"/>
                <a:gd name="T59" fmla="*/ 1 h 3483"/>
                <a:gd name="T60" fmla="*/ 0 w 3587"/>
                <a:gd name="T61" fmla="*/ 1 h 3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587" h="3483">
                  <a:moveTo>
                    <a:pt x="0" y="1"/>
                  </a:moveTo>
                  <a:lnTo>
                    <a:pt x="1498" y="3483"/>
                  </a:lnTo>
                  <a:lnTo>
                    <a:pt x="1589" y="3443"/>
                  </a:lnTo>
                  <a:lnTo>
                    <a:pt x="1768" y="3356"/>
                  </a:lnTo>
                  <a:lnTo>
                    <a:pt x="1939" y="3263"/>
                  </a:lnTo>
                  <a:lnTo>
                    <a:pt x="2104" y="3161"/>
                  </a:lnTo>
                  <a:lnTo>
                    <a:pt x="2264" y="3053"/>
                  </a:lnTo>
                  <a:lnTo>
                    <a:pt x="2417" y="2938"/>
                  </a:lnTo>
                  <a:lnTo>
                    <a:pt x="2562" y="2815"/>
                  </a:lnTo>
                  <a:lnTo>
                    <a:pt x="2700" y="2686"/>
                  </a:lnTo>
                  <a:lnTo>
                    <a:pt x="2833" y="2552"/>
                  </a:lnTo>
                  <a:lnTo>
                    <a:pt x="2958" y="2411"/>
                  </a:lnTo>
                  <a:lnTo>
                    <a:pt x="3075" y="2266"/>
                  </a:lnTo>
                  <a:lnTo>
                    <a:pt x="3186" y="2116"/>
                  </a:lnTo>
                  <a:lnTo>
                    <a:pt x="3288" y="1961"/>
                  </a:lnTo>
                  <a:lnTo>
                    <a:pt x="3383" y="1801"/>
                  </a:lnTo>
                  <a:lnTo>
                    <a:pt x="3471" y="1637"/>
                  </a:lnTo>
                  <a:lnTo>
                    <a:pt x="3550" y="1469"/>
                  </a:lnTo>
                  <a:lnTo>
                    <a:pt x="3587" y="1384"/>
                  </a:lnTo>
                  <a:lnTo>
                    <a:pt x="0" y="1"/>
                  </a:lnTo>
                  <a:lnTo>
                    <a:pt x="0" y="0"/>
                  </a:lnTo>
                  <a:lnTo>
                    <a:pt x="0" y="0"/>
                  </a:lnTo>
                  <a:lnTo>
                    <a:pt x="0" y="0"/>
                  </a:lnTo>
                  <a:lnTo>
                    <a:pt x="0" y="0"/>
                  </a:lnTo>
                  <a:lnTo>
                    <a:pt x="0" y="0"/>
                  </a:lnTo>
                  <a:lnTo>
                    <a:pt x="0" y="0"/>
                  </a:lnTo>
                  <a:lnTo>
                    <a:pt x="0" y="0"/>
                  </a:lnTo>
                  <a:lnTo>
                    <a:pt x="0" y="0"/>
                  </a:lnTo>
                  <a:lnTo>
                    <a:pt x="0" y="0"/>
                  </a:lnTo>
                  <a:lnTo>
                    <a:pt x="0" y="1"/>
                  </a:lnTo>
                  <a:lnTo>
                    <a:pt x="0" y="1"/>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0584" tIns="50292" rIns="100584" bIns="50292" numCol="1" anchor="t" anchorCtr="0" compatLnSpc="1">
              <a:prstTxWarp prst="textNoShape">
                <a:avLst/>
              </a:prstTxWarp>
            </a:bodyPr>
            <a:lstStyle/>
            <a:p>
              <a:endParaRPr lang="en-US" sz="1980"/>
            </a:p>
          </p:txBody>
        </p:sp>
        <p:sp>
          <p:nvSpPr>
            <p:cNvPr id="11" name="Freeform 570">
              <a:extLst>
                <a:ext uri="{FF2B5EF4-FFF2-40B4-BE49-F238E27FC236}">
                  <a16:creationId xmlns:a16="http://schemas.microsoft.com/office/drawing/2014/main" id="{277C06D4-FA6A-8246-8C07-06A9FB7A4270}"/>
                </a:ext>
              </a:extLst>
            </p:cNvPr>
            <p:cNvSpPr>
              <a:spLocks/>
            </p:cNvSpPr>
            <p:nvPr/>
          </p:nvSpPr>
          <p:spPr bwMode="auto">
            <a:xfrm>
              <a:off x="5861051" y="2849563"/>
              <a:ext cx="2366963" cy="1827213"/>
            </a:xfrm>
            <a:custGeom>
              <a:avLst/>
              <a:gdLst>
                <a:gd name="T0" fmla="*/ 0 w 4472"/>
                <a:gd name="T1" fmla="*/ 1758 h 3453"/>
                <a:gd name="T2" fmla="*/ 4138 w 4472"/>
                <a:gd name="T3" fmla="*/ 3453 h 3453"/>
                <a:gd name="T4" fmla="*/ 4180 w 4472"/>
                <a:gd name="T5" fmla="*/ 3345 h 3453"/>
                <a:gd name="T6" fmla="*/ 4255 w 4472"/>
                <a:gd name="T7" fmla="*/ 3129 h 3453"/>
                <a:gd name="T8" fmla="*/ 4318 w 4472"/>
                <a:gd name="T9" fmla="*/ 2910 h 3453"/>
                <a:gd name="T10" fmla="*/ 4371 w 4472"/>
                <a:gd name="T11" fmla="*/ 2690 h 3453"/>
                <a:gd name="T12" fmla="*/ 4413 w 4472"/>
                <a:gd name="T13" fmla="*/ 2469 h 3453"/>
                <a:gd name="T14" fmla="*/ 4443 w 4472"/>
                <a:gd name="T15" fmla="*/ 2248 h 3453"/>
                <a:gd name="T16" fmla="*/ 4464 w 4472"/>
                <a:gd name="T17" fmla="*/ 2025 h 3453"/>
                <a:gd name="T18" fmla="*/ 4472 w 4472"/>
                <a:gd name="T19" fmla="*/ 1805 h 3453"/>
                <a:gd name="T20" fmla="*/ 4471 w 4472"/>
                <a:gd name="T21" fmla="*/ 1584 h 3453"/>
                <a:gd name="T22" fmla="*/ 4459 w 4472"/>
                <a:gd name="T23" fmla="*/ 1365 h 3453"/>
                <a:gd name="T24" fmla="*/ 4436 w 4472"/>
                <a:gd name="T25" fmla="*/ 1148 h 3453"/>
                <a:gd name="T26" fmla="*/ 4405 w 4472"/>
                <a:gd name="T27" fmla="*/ 932 h 3453"/>
                <a:gd name="T28" fmla="*/ 4361 w 4472"/>
                <a:gd name="T29" fmla="*/ 719 h 3453"/>
                <a:gd name="T30" fmla="*/ 4308 w 4472"/>
                <a:gd name="T31" fmla="*/ 509 h 3453"/>
                <a:gd name="T32" fmla="*/ 4246 w 4472"/>
                <a:gd name="T33" fmla="*/ 302 h 3453"/>
                <a:gd name="T34" fmla="*/ 4174 w 4472"/>
                <a:gd name="T35" fmla="*/ 100 h 3453"/>
                <a:gd name="T36" fmla="*/ 4135 w 4472"/>
                <a:gd name="T37" fmla="*/ 0 h 3453"/>
                <a:gd name="T38" fmla="*/ 0 w 4472"/>
                <a:gd name="T39" fmla="*/ 1756 h 3453"/>
                <a:gd name="T40" fmla="*/ 0 w 4472"/>
                <a:gd name="T41" fmla="*/ 1756 h 3453"/>
                <a:gd name="T42" fmla="*/ 0 w 4472"/>
                <a:gd name="T43" fmla="*/ 1756 h 3453"/>
                <a:gd name="T44" fmla="*/ 0 w 4472"/>
                <a:gd name="T45" fmla="*/ 1756 h 3453"/>
                <a:gd name="T46" fmla="*/ 0 w 4472"/>
                <a:gd name="T47" fmla="*/ 1756 h 3453"/>
                <a:gd name="T48" fmla="*/ 0 w 4472"/>
                <a:gd name="T49" fmla="*/ 1756 h 3453"/>
                <a:gd name="T50" fmla="*/ 0 w 4472"/>
                <a:gd name="T51" fmla="*/ 1756 h 3453"/>
                <a:gd name="T52" fmla="*/ 0 w 4472"/>
                <a:gd name="T53" fmla="*/ 1756 h 3453"/>
                <a:gd name="T54" fmla="*/ 0 w 4472"/>
                <a:gd name="T55" fmla="*/ 1758 h 3453"/>
                <a:gd name="T56" fmla="*/ 0 w 4472"/>
                <a:gd name="T57" fmla="*/ 1758 h 3453"/>
                <a:gd name="T58" fmla="*/ 0 w 4472"/>
                <a:gd name="T59" fmla="*/ 1758 h 3453"/>
                <a:gd name="T60" fmla="*/ 0 w 4472"/>
                <a:gd name="T61" fmla="*/ 1758 h 3453"/>
                <a:gd name="T62" fmla="*/ 0 w 4472"/>
                <a:gd name="T63" fmla="*/ 1758 h 3453"/>
                <a:gd name="T64" fmla="*/ 0 w 4472"/>
                <a:gd name="T65" fmla="*/ 1758 h 3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72" h="3453">
                  <a:moveTo>
                    <a:pt x="0" y="1758"/>
                  </a:moveTo>
                  <a:lnTo>
                    <a:pt x="4138" y="3453"/>
                  </a:lnTo>
                  <a:lnTo>
                    <a:pt x="4180" y="3345"/>
                  </a:lnTo>
                  <a:lnTo>
                    <a:pt x="4255" y="3129"/>
                  </a:lnTo>
                  <a:lnTo>
                    <a:pt x="4318" y="2910"/>
                  </a:lnTo>
                  <a:lnTo>
                    <a:pt x="4371" y="2690"/>
                  </a:lnTo>
                  <a:lnTo>
                    <a:pt x="4413" y="2469"/>
                  </a:lnTo>
                  <a:lnTo>
                    <a:pt x="4443" y="2248"/>
                  </a:lnTo>
                  <a:lnTo>
                    <a:pt x="4464" y="2025"/>
                  </a:lnTo>
                  <a:lnTo>
                    <a:pt x="4472" y="1805"/>
                  </a:lnTo>
                  <a:lnTo>
                    <a:pt x="4471" y="1584"/>
                  </a:lnTo>
                  <a:lnTo>
                    <a:pt x="4459" y="1365"/>
                  </a:lnTo>
                  <a:lnTo>
                    <a:pt x="4436" y="1148"/>
                  </a:lnTo>
                  <a:lnTo>
                    <a:pt x="4405" y="932"/>
                  </a:lnTo>
                  <a:lnTo>
                    <a:pt x="4361" y="719"/>
                  </a:lnTo>
                  <a:lnTo>
                    <a:pt x="4308" y="509"/>
                  </a:lnTo>
                  <a:lnTo>
                    <a:pt x="4246" y="302"/>
                  </a:lnTo>
                  <a:lnTo>
                    <a:pt x="4174" y="100"/>
                  </a:lnTo>
                  <a:lnTo>
                    <a:pt x="4135" y="0"/>
                  </a:lnTo>
                  <a:lnTo>
                    <a:pt x="0" y="1756"/>
                  </a:lnTo>
                  <a:lnTo>
                    <a:pt x="0" y="1756"/>
                  </a:lnTo>
                  <a:lnTo>
                    <a:pt x="0" y="1756"/>
                  </a:lnTo>
                  <a:lnTo>
                    <a:pt x="0" y="1756"/>
                  </a:lnTo>
                  <a:lnTo>
                    <a:pt x="0" y="1756"/>
                  </a:lnTo>
                  <a:lnTo>
                    <a:pt x="0" y="1756"/>
                  </a:lnTo>
                  <a:lnTo>
                    <a:pt x="0" y="1756"/>
                  </a:lnTo>
                  <a:lnTo>
                    <a:pt x="0" y="1756"/>
                  </a:lnTo>
                  <a:lnTo>
                    <a:pt x="0" y="1758"/>
                  </a:lnTo>
                  <a:lnTo>
                    <a:pt x="0" y="1758"/>
                  </a:lnTo>
                  <a:lnTo>
                    <a:pt x="0" y="1758"/>
                  </a:lnTo>
                  <a:lnTo>
                    <a:pt x="0" y="1758"/>
                  </a:lnTo>
                  <a:lnTo>
                    <a:pt x="0" y="1758"/>
                  </a:lnTo>
                  <a:lnTo>
                    <a:pt x="0" y="1758"/>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0584" tIns="50292" rIns="100584" bIns="50292" numCol="1" anchor="t" anchorCtr="0" compatLnSpc="1">
              <a:prstTxWarp prst="textNoShape">
                <a:avLst/>
              </a:prstTxWarp>
            </a:bodyPr>
            <a:lstStyle/>
            <a:p>
              <a:endParaRPr lang="en-US" sz="1980"/>
            </a:p>
          </p:txBody>
        </p:sp>
        <p:sp>
          <p:nvSpPr>
            <p:cNvPr id="12" name="Oval 11">
              <a:extLst>
                <a:ext uri="{FF2B5EF4-FFF2-40B4-BE49-F238E27FC236}">
                  <a16:creationId xmlns:a16="http://schemas.microsoft.com/office/drawing/2014/main" id="{EFB28D12-0C80-6C4B-884A-9E63C53D1CC3}"/>
                </a:ext>
              </a:extLst>
            </p:cNvPr>
            <p:cNvSpPr/>
            <p:nvPr/>
          </p:nvSpPr>
          <p:spPr>
            <a:xfrm>
              <a:off x="5180013" y="3011884"/>
              <a:ext cx="1472407" cy="1472407"/>
            </a:xfrm>
            <a:prstGeom prst="ellipse">
              <a:avLst/>
            </a:prstGeom>
            <a:solidFill>
              <a:schemeClr val="tx1">
                <a:alpha val="30000"/>
              </a:schemeClr>
            </a:solidFill>
            <a:ln>
              <a:noFill/>
            </a:ln>
          </p:spPr>
          <p:txBody>
            <a:bodyPr vert="horz" wrap="square" lIns="100584" tIns="50292" rIns="100584" bIns="50292" numCol="1" anchor="t" anchorCtr="0" compatLnSpc="1">
              <a:prstTxWarp prst="textNoShape">
                <a:avLst/>
              </a:prstTxWarp>
            </a:bodyPr>
            <a:lstStyle/>
            <a:p>
              <a:endParaRPr lang="en-US" sz="1980"/>
            </a:p>
          </p:txBody>
        </p:sp>
        <p:sp>
          <p:nvSpPr>
            <p:cNvPr id="13" name="Oval 12">
              <a:extLst>
                <a:ext uri="{FF2B5EF4-FFF2-40B4-BE49-F238E27FC236}">
                  <a16:creationId xmlns:a16="http://schemas.microsoft.com/office/drawing/2014/main" id="{2A8B46BC-5B6C-3542-B1E9-045D28D02376}"/>
                </a:ext>
              </a:extLst>
            </p:cNvPr>
            <p:cNvSpPr/>
            <p:nvPr/>
          </p:nvSpPr>
          <p:spPr>
            <a:xfrm>
              <a:off x="5344716" y="3176587"/>
              <a:ext cx="1143000" cy="11430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0584" tIns="50292" rIns="100584" bIns="50292" numCol="1" anchor="t" anchorCtr="0" compatLnSpc="1">
              <a:prstTxWarp prst="textNoShape">
                <a:avLst/>
              </a:prstTxWarp>
            </a:bodyPr>
            <a:lstStyle/>
            <a:p>
              <a:endParaRPr lang="en-US" sz="1980"/>
            </a:p>
          </p:txBody>
        </p:sp>
      </p:grpSp>
      <p:cxnSp>
        <p:nvCxnSpPr>
          <p:cNvPr id="14" name="Straight Connector 13">
            <a:extLst>
              <a:ext uri="{FF2B5EF4-FFF2-40B4-BE49-F238E27FC236}">
                <a16:creationId xmlns:a16="http://schemas.microsoft.com/office/drawing/2014/main" id="{90EA61A3-EEA5-CA41-B79B-D11F4CF2BA89}"/>
              </a:ext>
            </a:extLst>
          </p:cNvPr>
          <p:cNvCxnSpPr>
            <a:cxnSpLocks/>
          </p:cNvCxnSpPr>
          <p:nvPr/>
        </p:nvCxnSpPr>
        <p:spPr>
          <a:xfrm>
            <a:off x="9060185" y="6676165"/>
            <a:ext cx="1062936" cy="656967"/>
          </a:xfrm>
          <a:prstGeom prst="line">
            <a:avLst/>
          </a:prstGeom>
          <a:ln>
            <a:solidFill>
              <a:schemeClr val="tx1">
                <a:lumMod val="50000"/>
                <a:lumOff val="50000"/>
              </a:schemeClr>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CC69D77-0016-1F4C-8C4C-7B70AB1DB030}"/>
              </a:ext>
            </a:extLst>
          </p:cNvPr>
          <p:cNvCxnSpPr>
            <a:cxnSpLocks/>
          </p:cNvCxnSpPr>
          <p:nvPr/>
        </p:nvCxnSpPr>
        <p:spPr>
          <a:xfrm>
            <a:off x="9739115" y="5375638"/>
            <a:ext cx="888841" cy="0"/>
          </a:xfrm>
          <a:prstGeom prst="line">
            <a:avLst/>
          </a:prstGeom>
          <a:ln>
            <a:solidFill>
              <a:schemeClr val="tx1">
                <a:lumMod val="50000"/>
                <a:lumOff val="50000"/>
              </a:schemeClr>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C119F31-BEC4-B746-8300-341FAF8A869A}"/>
              </a:ext>
            </a:extLst>
          </p:cNvPr>
          <p:cNvCxnSpPr>
            <a:cxnSpLocks/>
          </p:cNvCxnSpPr>
          <p:nvPr/>
        </p:nvCxnSpPr>
        <p:spPr>
          <a:xfrm>
            <a:off x="5812738" y="3525339"/>
            <a:ext cx="584470" cy="573800"/>
          </a:xfrm>
          <a:prstGeom prst="line">
            <a:avLst/>
          </a:prstGeom>
          <a:ln>
            <a:solidFill>
              <a:schemeClr val="tx1">
                <a:lumMod val="50000"/>
                <a:lumOff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B628A2E-16FC-6048-8FB1-DD3A82D893AD}"/>
              </a:ext>
            </a:extLst>
          </p:cNvPr>
          <p:cNvCxnSpPr>
            <a:cxnSpLocks/>
          </p:cNvCxnSpPr>
          <p:nvPr/>
        </p:nvCxnSpPr>
        <p:spPr>
          <a:xfrm>
            <a:off x="4922762" y="5347928"/>
            <a:ext cx="1040107" cy="27713"/>
          </a:xfrm>
          <a:prstGeom prst="line">
            <a:avLst/>
          </a:prstGeom>
          <a:ln>
            <a:solidFill>
              <a:schemeClr val="tx1">
                <a:lumMod val="50000"/>
                <a:lumOff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219F435-77A0-4748-B73A-72D787A9B19B}"/>
              </a:ext>
            </a:extLst>
          </p:cNvPr>
          <p:cNvCxnSpPr>
            <a:cxnSpLocks/>
          </p:cNvCxnSpPr>
          <p:nvPr/>
        </p:nvCxnSpPr>
        <p:spPr>
          <a:xfrm flipV="1">
            <a:off x="5669503" y="6593363"/>
            <a:ext cx="908707" cy="718233"/>
          </a:xfrm>
          <a:prstGeom prst="line">
            <a:avLst/>
          </a:prstGeom>
          <a:ln>
            <a:solidFill>
              <a:schemeClr val="tx1">
                <a:lumMod val="50000"/>
                <a:lumOff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C2DF3A1-796A-2D4A-9747-AF78D101E135}"/>
              </a:ext>
            </a:extLst>
          </p:cNvPr>
          <p:cNvCxnSpPr>
            <a:cxnSpLocks/>
          </p:cNvCxnSpPr>
          <p:nvPr/>
        </p:nvCxnSpPr>
        <p:spPr>
          <a:xfrm flipV="1">
            <a:off x="9186889" y="3319632"/>
            <a:ext cx="763120" cy="664445"/>
          </a:xfrm>
          <a:prstGeom prst="line">
            <a:avLst/>
          </a:prstGeom>
          <a:ln>
            <a:solidFill>
              <a:schemeClr val="tx1">
                <a:lumMod val="50000"/>
                <a:lumOff val="50000"/>
              </a:schemeClr>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66BCAAE-56BF-E648-A0A2-5EFC0275B603}"/>
              </a:ext>
            </a:extLst>
          </p:cNvPr>
          <p:cNvGrpSpPr/>
          <p:nvPr/>
        </p:nvGrpSpPr>
        <p:grpSpPr>
          <a:xfrm>
            <a:off x="5669501" y="742093"/>
            <a:ext cx="4453618" cy="1545345"/>
            <a:chOff x="350992" y="2715749"/>
            <a:chExt cx="2937088" cy="934433"/>
          </a:xfrm>
        </p:grpSpPr>
        <p:sp>
          <p:nvSpPr>
            <p:cNvPr id="23" name="TextBox 22">
              <a:extLst>
                <a:ext uri="{FF2B5EF4-FFF2-40B4-BE49-F238E27FC236}">
                  <a16:creationId xmlns:a16="http://schemas.microsoft.com/office/drawing/2014/main" id="{8A8B6C94-FEA8-8049-B15A-3B0E2B01073B}"/>
                </a:ext>
              </a:extLst>
            </p:cNvPr>
            <p:cNvSpPr txBox="1"/>
            <p:nvPr/>
          </p:nvSpPr>
          <p:spPr>
            <a:xfrm>
              <a:off x="350992" y="2715749"/>
              <a:ext cx="2937088" cy="765435"/>
            </a:xfrm>
            <a:prstGeom prst="rect">
              <a:avLst/>
            </a:prstGeom>
            <a:noFill/>
          </p:spPr>
          <p:txBody>
            <a:bodyPr wrap="square" lIns="0" rtlCol="0" anchor="ctr">
              <a:spAutoFit/>
            </a:bodyPr>
            <a:lstStyle/>
            <a:p>
              <a:r>
                <a:rPr lang="en-US" sz="3813" b="1" dirty="0"/>
                <a:t>Power of community</a:t>
              </a:r>
            </a:p>
          </p:txBody>
        </p:sp>
        <p:sp>
          <p:nvSpPr>
            <p:cNvPr id="24" name="TextBox 23">
              <a:extLst>
                <a:ext uri="{FF2B5EF4-FFF2-40B4-BE49-F238E27FC236}">
                  <a16:creationId xmlns:a16="http://schemas.microsoft.com/office/drawing/2014/main" id="{B8D07DBD-8527-EC4D-8818-7389A1E3BF7D}"/>
                </a:ext>
              </a:extLst>
            </p:cNvPr>
            <p:cNvSpPr txBox="1"/>
            <p:nvPr/>
          </p:nvSpPr>
          <p:spPr>
            <a:xfrm>
              <a:off x="358787" y="3225862"/>
              <a:ext cx="2929293" cy="424320"/>
            </a:xfrm>
            <a:prstGeom prst="rect">
              <a:avLst/>
            </a:prstGeom>
            <a:noFill/>
          </p:spPr>
          <p:txBody>
            <a:bodyPr wrap="square" lIns="0" rIns="0" rtlCol="0" anchor="t">
              <a:spAutoFit/>
            </a:bodyPr>
            <a:lstStyle/>
            <a:p>
              <a:pPr lvl="0"/>
              <a:r>
                <a:rPr lang="en-US" sz="1320" dirty="0"/>
                <a:t>We believe in the power of communities to identify and address their own health needs and improve their quality of life.</a:t>
              </a:r>
            </a:p>
          </p:txBody>
        </p:sp>
      </p:grpSp>
      <p:grpSp>
        <p:nvGrpSpPr>
          <p:cNvPr id="25" name="Group 24">
            <a:extLst>
              <a:ext uri="{FF2B5EF4-FFF2-40B4-BE49-F238E27FC236}">
                <a16:creationId xmlns:a16="http://schemas.microsoft.com/office/drawing/2014/main" id="{6644D341-8E44-3246-9ADD-419D48DE1423}"/>
              </a:ext>
            </a:extLst>
          </p:cNvPr>
          <p:cNvGrpSpPr/>
          <p:nvPr/>
        </p:nvGrpSpPr>
        <p:grpSpPr>
          <a:xfrm>
            <a:off x="10357567" y="2397819"/>
            <a:ext cx="4846570" cy="1355337"/>
            <a:chOff x="350992" y="2631675"/>
            <a:chExt cx="2937088" cy="1232123"/>
          </a:xfrm>
        </p:grpSpPr>
        <p:sp>
          <p:nvSpPr>
            <p:cNvPr id="26" name="TextBox 25">
              <a:extLst>
                <a:ext uri="{FF2B5EF4-FFF2-40B4-BE49-F238E27FC236}">
                  <a16:creationId xmlns:a16="http://schemas.microsoft.com/office/drawing/2014/main" id="{CD43B0CA-EC5D-3B4B-8D0A-4D34E4177F3D}"/>
                </a:ext>
              </a:extLst>
            </p:cNvPr>
            <p:cNvSpPr txBox="1"/>
            <p:nvPr/>
          </p:nvSpPr>
          <p:spPr>
            <a:xfrm>
              <a:off x="350992" y="2631675"/>
              <a:ext cx="2928497" cy="617361"/>
            </a:xfrm>
            <a:prstGeom prst="rect">
              <a:avLst/>
            </a:prstGeom>
            <a:noFill/>
          </p:spPr>
          <p:txBody>
            <a:bodyPr wrap="square" lIns="0" rtlCol="0" anchor="ctr">
              <a:spAutoFit/>
            </a:bodyPr>
            <a:lstStyle/>
            <a:p>
              <a:r>
                <a:rPr lang="en-US" sz="3813" b="1" dirty="0"/>
                <a:t>Health Equity</a:t>
              </a:r>
            </a:p>
          </p:txBody>
        </p:sp>
        <p:sp>
          <p:nvSpPr>
            <p:cNvPr id="27" name="TextBox 26">
              <a:extLst>
                <a:ext uri="{FF2B5EF4-FFF2-40B4-BE49-F238E27FC236}">
                  <a16:creationId xmlns:a16="http://schemas.microsoft.com/office/drawing/2014/main" id="{08A613E0-130A-EB48-AA6D-72798B2B7C20}"/>
                </a:ext>
              </a:extLst>
            </p:cNvPr>
            <p:cNvSpPr txBox="1"/>
            <p:nvPr/>
          </p:nvSpPr>
          <p:spPr>
            <a:xfrm>
              <a:off x="358787" y="3225861"/>
              <a:ext cx="2929293" cy="637937"/>
            </a:xfrm>
            <a:prstGeom prst="rect">
              <a:avLst/>
            </a:prstGeom>
            <a:noFill/>
          </p:spPr>
          <p:txBody>
            <a:bodyPr wrap="square" lIns="0" rIns="0" rtlCol="0" anchor="t">
              <a:spAutoFit/>
            </a:bodyPr>
            <a:lstStyle/>
            <a:p>
              <a:pPr lvl="0"/>
              <a:r>
                <a:rPr lang="en-US" sz="1320" dirty="0"/>
                <a:t>We believe that everyone deserves a fair chance to lead a healthy life. No one should be denied this chance because of who they are or their socio-economic opportunities.</a:t>
              </a:r>
            </a:p>
          </p:txBody>
        </p:sp>
      </p:grpSp>
      <p:grpSp>
        <p:nvGrpSpPr>
          <p:cNvPr id="28" name="Group 27">
            <a:extLst>
              <a:ext uri="{FF2B5EF4-FFF2-40B4-BE49-F238E27FC236}">
                <a16:creationId xmlns:a16="http://schemas.microsoft.com/office/drawing/2014/main" id="{1A8C0146-8EDD-994B-843D-04D4CAC35B55}"/>
              </a:ext>
            </a:extLst>
          </p:cNvPr>
          <p:cNvGrpSpPr/>
          <p:nvPr/>
        </p:nvGrpSpPr>
        <p:grpSpPr>
          <a:xfrm>
            <a:off x="10794053" y="4397539"/>
            <a:ext cx="4410084" cy="1952775"/>
            <a:chOff x="350992" y="2523079"/>
            <a:chExt cx="3128912" cy="1775246"/>
          </a:xfrm>
        </p:grpSpPr>
        <p:sp>
          <p:nvSpPr>
            <p:cNvPr id="29" name="TextBox 28">
              <a:extLst>
                <a:ext uri="{FF2B5EF4-FFF2-40B4-BE49-F238E27FC236}">
                  <a16:creationId xmlns:a16="http://schemas.microsoft.com/office/drawing/2014/main" id="{46227257-0CF8-3D47-A756-A03033857636}"/>
                </a:ext>
              </a:extLst>
            </p:cNvPr>
            <p:cNvSpPr txBox="1"/>
            <p:nvPr/>
          </p:nvSpPr>
          <p:spPr>
            <a:xfrm>
              <a:off x="350992" y="2523079"/>
              <a:ext cx="3128912" cy="1150779"/>
            </a:xfrm>
            <a:prstGeom prst="rect">
              <a:avLst/>
            </a:prstGeom>
            <a:noFill/>
          </p:spPr>
          <p:txBody>
            <a:bodyPr wrap="square" lIns="0" rtlCol="0" anchor="ctr">
              <a:spAutoFit/>
            </a:bodyPr>
            <a:lstStyle/>
            <a:p>
              <a:r>
                <a:rPr lang="en-US" sz="3813" b="1" dirty="0"/>
                <a:t>Empowered People</a:t>
              </a:r>
            </a:p>
          </p:txBody>
        </p:sp>
        <p:sp>
          <p:nvSpPr>
            <p:cNvPr id="30" name="TextBox 29">
              <a:extLst>
                <a:ext uri="{FF2B5EF4-FFF2-40B4-BE49-F238E27FC236}">
                  <a16:creationId xmlns:a16="http://schemas.microsoft.com/office/drawing/2014/main" id="{5EC1E753-7BE6-824D-AFDA-91A25841798F}"/>
                </a:ext>
              </a:extLst>
            </p:cNvPr>
            <p:cNvSpPr txBox="1"/>
            <p:nvPr/>
          </p:nvSpPr>
          <p:spPr>
            <a:xfrm>
              <a:off x="358787" y="3291058"/>
              <a:ext cx="2929293" cy="1007267"/>
            </a:xfrm>
            <a:prstGeom prst="rect">
              <a:avLst/>
            </a:prstGeom>
            <a:noFill/>
          </p:spPr>
          <p:txBody>
            <a:bodyPr wrap="square" lIns="0" rIns="0" rtlCol="0" anchor="t">
              <a:spAutoFit/>
            </a:bodyPr>
            <a:lstStyle/>
            <a:p>
              <a:pPr lvl="0"/>
              <a:r>
                <a:rPr lang="en-US" sz="1320" dirty="0"/>
                <a:t>We believe that the key to improving local and global health is to train, educate, and empower individuals, especially the most underserved populations, women, children, youth and older adults.</a:t>
              </a:r>
            </a:p>
          </p:txBody>
        </p:sp>
      </p:grpSp>
      <p:grpSp>
        <p:nvGrpSpPr>
          <p:cNvPr id="31" name="Group 30">
            <a:extLst>
              <a:ext uri="{FF2B5EF4-FFF2-40B4-BE49-F238E27FC236}">
                <a16:creationId xmlns:a16="http://schemas.microsoft.com/office/drawing/2014/main" id="{037C24AE-42E0-6646-9902-97AA25318E8F}"/>
              </a:ext>
            </a:extLst>
          </p:cNvPr>
          <p:cNvGrpSpPr/>
          <p:nvPr/>
        </p:nvGrpSpPr>
        <p:grpSpPr>
          <a:xfrm>
            <a:off x="10526725" y="6942883"/>
            <a:ext cx="3230797" cy="1885165"/>
            <a:chOff x="350992" y="2789786"/>
            <a:chExt cx="2937088" cy="1713786"/>
          </a:xfrm>
        </p:grpSpPr>
        <p:sp>
          <p:nvSpPr>
            <p:cNvPr id="32" name="TextBox 31">
              <a:extLst>
                <a:ext uri="{FF2B5EF4-FFF2-40B4-BE49-F238E27FC236}">
                  <a16:creationId xmlns:a16="http://schemas.microsoft.com/office/drawing/2014/main" id="{ABCD6B8F-AAFE-134A-A0D0-967065AD354F}"/>
                </a:ext>
              </a:extLst>
            </p:cNvPr>
            <p:cNvSpPr txBox="1"/>
            <p:nvPr/>
          </p:nvSpPr>
          <p:spPr>
            <a:xfrm>
              <a:off x="350992" y="2789786"/>
              <a:ext cx="2937088" cy="617361"/>
            </a:xfrm>
            <a:prstGeom prst="rect">
              <a:avLst/>
            </a:prstGeom>
            <a:noFill/>
          </p:spPr>
          <p:txBody>
            <a:bodyPr wrap="square" lIns="0" rtlCol="0" anchor="ctr">
              <a:spAutoFit/>
            </a:bodyPr>
            <a:lstStyle/>
            <a:p>
              <a:r>
                <a:rPr lang="en-US" sz="3813" b="1" dirty="0"/>
                <a:t>Partnerships</a:t>
              </a:r>
            </a:p>
          </p:txBody>
        </p:sp>
        <p:sp>
          <p:nvSpPr>
            <p:cNvPr id="33" name="TextBox 32">
              <a:extLst>
                <a:ext uri="{FF2B5EF4-FFF2-40B4-BE49-F238E27FC236}">
                  <a16:creationId xmlns:a16="http://schemas.microsoft.com/office/drawing/2014/main" id="{692F66A5-CC18-D942-BA36-4F80206419E4}"/>
                </a:ext>
              </a:extLst>
            </p:cNvPr>
            <p:cNvSpPr txBox="1"/>
            <p:nvPr/>
          </p:nvSpPr>
          <p:spPr>
            <a:xfrm>
              <a:off x="358787" y="3291060"/>
              <a:ext cx="2929293" cy="1212512"/>
            </a:xfrm>
            <a:prstGeom prst="rect">
              <a:avLst/>
            </a:prstGeom>
            <a:noFill/>
          </p:spPr>
          <p:txBody>
            <a:bodyPr wrap="square" lIns="0" rIns="0" rtlCol="0" anchor="t">
              <a:spAutoFit/>
            </a:bodyPr>
            <a:lstStyle/>
            <a:p>
              <a:r>
                <a:rPr lang="en-US" sz="1320" dirty="0"/>
                <a:t>We believe in partnership and collaboration. Locally and globally, we work with community organizations, national organizations, government </a:t>
              </a:r>
              <a:r>
                <a:rPr lang="en-US" sz="1467" dirty="0"/>
                <a:t>agencies</a:t>
              </a:r>
              <a:r>
                <a:rPr lang="en-US" sz="1320" dirty="0"/>
                <a:t>, faith-based groups, and NGOs.</a:t>
              </a:r>
            </a:p>
            <a:p>
              <a:pPr lvl="0"/>
              <a:endParaRPr lang="en-US" sz="1320" dirty="0"/>
            </a:p>
          </p:txBody>
        </p:sp>
      </p:grpSp>
      <p:grpSp>
        <p:nvGrpSpPr>
          <p:cNvPr id="34" name="Group 33">
            <a:extLst>
              <a:ext uri="{FF2B5EF4-FFF2-40B4-BE49-F238E27FC236}">
                <a16:creationId xmlns:a16="http://schemas.microsoft.com/office/drawing/2014/main" id="{1876DCA9-A0FA-8546-9C00-4BF49AE1E817}"/>
              </a:ext>
            </a:extLst>
          </p:cNvPr>
          <p:cNvGrpSpPr/>
          <p:nvPr/>
        </p:nvGrpSpPr>
        <p:grpSpPr>
          <a:xfrm>
            <a:off x="1792952" y="2641493"/>
            <a:ext cx="3734682" cy="1495721"/>
            <a:chOff x="331288" y="2864094"/>
            <a:chExt cx="2956792" cy="1032418"/>
          </a:xfrm>
        </p:grpSpPr>
        <p:sp>
          <p:nvSpPr>
            <p:cNvPr id="35" name="TextBox 34">
              <a:extLst>
                <a:ext uri="{FF2B5EF4-FFF2-40B4-BE49-F238E27FC236}">
                  <a16:creationId xmlns:a16="http://schemas.microsoft.com/office/drawing/2014/main" id="{9E3585E3-25BD-3F46-931D-AA7F6E052B68}"/>
                </a:ext>
              </a:extLst>
            </p:cNvPr>
            <p:cNvSpPr txBox="1"/>
            <p:nvPr/>
          </p:nvSpPr>
          <p:spPr>
            <a:xfrm>
              <a:off x="350992" y="2864094"/>
              <a:ext cx="2937088" cy="468745"/>
            </a:xfrm>
            <a:prstGeom prst="rect">
              <a:avLst/>
            </a:prstGeom>
            <a:noFill/>
          </p:spPr>
          <p:txBody>
            <a:bodyPr wrap="square" lIns="0" rtlCol="0" anchor="ctr">
              <a:spAutoFit/>
            </a:bodyPr>
            <a:lstStyle/>
            <a:p>
              <a:pPr algn="r"/>
              <a:r>
                <a:rPr lang="en-US" sz="3813" b="1" dirty="0"/>
                <a:t>Gender Equality</a:t>
              </a:r>
            </a:p>
          </p:txBody>
        </p:sp>
        <p:sp>
          <p:nvSpPr>
            <p:cNvPr id="36" name="TextBox 35">
              <a:extLst>
                <a:ext uri="{FF2B5EF4-FFF2-40B4-BE49-F238E27FC236}">
                  <a16:creationId xmlns:a16="http://schemas.microsoft.com/office/drawing/2014/main" id="{FABBD546-B654-8940-87AF-BE825DDD24CA}"/>
                </a:ext>
              </a:extLst>
            </p:cNvPr>
            <p:cNvSpPr txBox="1"/>
            <p:nvPr/>
          </p:nvSpPr>
          <p:spPr>
            <a:xfrm>
              <a:off x="331288" y="3505485"/>
              <a:ext cx="2929292" cy="391027"/>
            </a:xfrm>
            <a:prstGeom prst="rect">
              <a:avLst/>
            </a:prstGeom>
            <a:noFill/>
          </p:spPr>
          <p:txBody>
            <a:bodyPr wrap="square" lIns="0" rIns="0" rtlCol="0" anchor="t">
              <a:spAutoFit/>
            </a:bodyPr>
            <a:lstStyle/>
            <a:p>
              <a:pPr lvl="0"/>
              <a:r>
                <a:rPr lang="en-US" sz="1027" dirty="0"/>
                <a:t>We believe that operating with a gender equity lens is one of the most direct and potent ways to reduce health inequalities and ensure effective use of health resources. </a:t>
              </a:r>
              <a:endParaRPr lang="en-US" sz="147" dirty="0"/>
            </a:p>
          </p:txBody>
        </p:sp>
      </p:grpSp>
      <p:grpSp>
        <p:nvGrpSpPr>
          <p:cNvPr id="37" name="Group 36">
            <a:extLst>
              <a:ext uri="{FF2B5EF4-FFF2-40B4-BE49-F238E27FC236}">
                <a16:creationId xmlns:a16="http://schemas.microsoft.com/office/drawing/2014/main" id="{472119C5-A94C-F848-A49D-D16FA2BEB1C8}"/>
              </a:ext>
            </a:extLst>
          </p:cNvPr>
          <p:cNvGrpSpPr/>
          <p:nvPr/>
        </p:nvGrpSpPr>
        <p:grpSpPr>
          <a:xfrm>
            <a:off x="611031" y="4343920"/>
            <a:ext cx="4467589" cy="1528583"/>
            <a:chOff x="350992" y="2523079"/>
            <a:chExt cx="3193404" cy="1389617"/>
          </a:xfrm>
        </p:grpSpPr>
        <p:sp>
          <p:nvSpPr>
            <p:cNvPr id="38" name="TextBox 37">
              <a:extLst>
                <a:ext uri="{FF2B5EF4-FFF2-40B4-BE49-F238E27FC236}">
                  <a16:creationId xmlns:a16="http://schemas.microsoft.com/office/drawing/2014/main" id="{26B74574-E939-1C46-83C7-ED0CD596A9F6}"/>
                </a:ext>
              </a:extLst>
            </p:cNvPr>
            <p:cNvSpPr txBox="1"/>
            <p:nvPr/>
          </p:nvSpPr>
          <p:spPr>
            <a:xfrm>
              <a:off x="350992" y="2523079"/>
              <a:ext cx="3087291" cy="1150778"/>
            </a:xfrm>
            <a:prstGeom prst="rect">
              <a:avLst/>
            </a:prstGeom>
            <a:noFill/>
          </p:spPr>
          <p:txBody>
            <a:bodyPr wrap="square" lIns="0" rtlCol="0" anchor="ctr">
              <a:spAutoFit/>
            </a:bodyPr>
            <a:lstStyle/>
            <a:p>
              <a:pPr algn="r"/>
              <a:r>
                <a:rPr lang="en-US" sz="3813" b="1" dirty="0"/>
                <a:t>Horizontal Strategy</a:t>
              </a:r>
            </a:p>
          </p:txBody>
        </p:sp>
        <p:sp>
          <p:nvSpPr>
            <p:cNvPr id="39" name="TextBox 38">
              <a:extLst>
                <a:ext uri="{FF2B5EF4-FFF2-40B4-BE49-F238E27FC236}">
                  <a16:creationId xmlns:a16="http://schemas.microsoft.com/office/drawing/2014/main" id="{79B2FE5C-F57A-B946-94D2-33A38A238317}"/>
                </a:ext>
              </a:extLst>
            </p:cNvPr>
            <p:cNvSpPr txBox="1"/>
            <p:nvPr/>
          </p:nvSpPr>
          <p:spPr>
            <a:xfrm>
              <a:off x="615102" y="3274760"/>
              <a:ext cx="2929294" cy="637936"/>
            </a:xfrm>
            <a:prstGeom prst="rect">
              <a:avLst/>
            </a:prstGeom>
            <a:noFill/>
          </p:spPr>
          <p:txBody>
            <a:bodyPr wrap="square" lIns="0" rIns="0" rtlCol="0" anchor="t">
              <a:spAutoFit/>
            </a:bodyPr>
            <a:lstStyle/>
            <a:p>
              <a:pPr lvl="0"/>
              <a:r>
                <a:rPr lang="en-US" sz="1320" dirty="0"/>
                <a:t>We believe in a broader, “horizontal” strategy that strengthens overall health systems, rather than a “vertical,” single-disease focus.</a:t>
              </a:r>
            </a:p>
          </p:txBody>
        </p:sp>
      </p:grpSp>
      <p:grpSp>
        <p:nvGrpSpPr>
          <p:cNvPr id="40" name="Group 39">
            <a:extLst>
              <a:ext uri="{FF2B5EF4-FFF2-40B4-BE49-F238E27FC236}">
                <a16:creationId xmlns:a16="http://schemas.microsoft.com/office/drawing/2014/main" id="{394C55F9-A2D0-CB41-9720-22D9D4DD315A}"/>
              </a:ext>
            </a:extLst>
          </p:cNvPr>
          <p:cNvGrpSpPr/>
          <p:nvPr/>
        </p:nvGrpSpPr>
        <p:grpSpPr>
          <a:xfrm>
            <a:off x="1923262" y="6904748"/>
            <a:ext cx="3500674" cy="1456270"/>
            <a:chOff x="350992" y="2789783"/>
            <a:chExt cx="2937088" cy="1323883"/>
          </a:xfrm>
        </p:grpSpPr>
        <p:sp>
          <p:nvSpPr>
            <p:cNvPr id="41" name="TextBox 40">
              <a:extLst>
                <a:ext uri="{FF2B5EF4-FFF2-40B4-BE49-F238E27FC236}">
                  <a16:creationId xmlns:a16="http://schemas.microsoft.com/office/drawing/2014/main" id="{AA496873-B1D6-6647-B0F7-FC0526DB13EB}"/>
                </a:ext>
              </a:extLst>
            </p:cNvPr>
            <p:cNvSpPr txBox="1"/>
            <p:nvPr/>
          </p:nvSpPr>
          <p:spPr>
            <a:xfrm>
              <a:off x="350992" y="2789783"/>
              <a:ext cx="2937088" cy="617361"/>
            </a:xfrm>
            <a:prstGeom prst="rect">
              <a:avLst/>
            </a:prstGeom>
            <a:noFill/>
          </p:spPr>
          <p:txBody>
            <a:bodyPr wrap="square" lIns="0" rtlCol="0" anchor="ctr">
              <a:spAutoFit/>
            </a:bodyPr>
            <a:lstStyle/>
            <a:p>
              <a:pPr algn="r"/>
              <a:r>
                <a:rPr lang="en-US" sz="3813" b="1" dirty="0"/>
                <a:t>Catalyst</a:t>
              </a:r>
            </a:p>
          </p:txBody>
        </p:sp>
        <p:sp>
          <p:nvSpPr>
            <p:cNvPr id="42" name="TextBox 41">
              <a:extLst>
                <a:ext uri="{FF2B5EF4-FFF2-40B4-BE49-F238E27FC236}">
                  <a16:creationId xmlns:a16="http://schemas.microsoft.com/office/drawing/2014/main" id="{256598E2-C138-7346-BD4E-B16A7E659F34}"/>
                </a:ext>
              </a:extLst>
            </p:cNvPr>
            <p:cNvSpPr txBox="1"/>
            <p:nvPr/>
          </p:nvSpPr>
          <p:spPr>
            <a:xfrm>
              <a:off x="358787" y="3291063"/>
              <a:ext cx="2929293" cy="822603"/>
            </a:xfrm>
            <a:prstGeom prst="rect">
              <a:avLst/>
            </a:prstGeom>
            <a:noFill/>
          </p:spPr>
          <p:txBody>
            <a:bodyPr wrap="square" lIns="0" rIns="0" rtlCol="0" anchor="t">
              <a:spAutoFit/>
            </a:bodyPr>
            <a:lstStyle/>
            <a:p>
              <a:r>
                <a:rPr lang="en-US" sz="1320" dirty="0"/>
                <a:t>We see our role as a catalyst to increase the knowledge, skills, and capacity of local leaders and organizations and as a bridge to connect different groups and levels of society.</a:t>
              </a:r>
            </a:p>
          </p:txBody>
        </p:sp>
      </p:grpSp>
      <p:grpSp>
        <p:nvGrpSpPr>
          <p:cNvPr id="43" name="Group 42">
            <a:extLst>
              <a:ext uri="{FF2B5EF4-FFF2-40B4-BE49-F238E27FC236}">
                <a16:creationId xmlns:a16="http://schemas.microsoft.com/office/drawing/2014/main" id="{A18337D9-9E97-A14F-A309-3698C4331186}"/>
              </a:ext>
            </a:extLst>
          </p:cNvPr>
          <p:cNvGrpSpPr/>
          <p:nvPr/>
        </p:nvGrpSpPr>
        <p:grpSpPr>
          <a:xfrm>
            <a:off x="5732243" y="7705568"/>
            <a:ext cx="4752279" cy="1970704"/>
            <a:chOff x="350991" y="2523079"/>
            <a:chExt cx="3344699" cy="1791545"/>
          </a:xfrm>
        </p:grpSpPr>
        <p:sp>
          <p:nvSpPr>
            <p:cNvPr id="44" name="TextBox 43">
              <a:extLst>
                <a:ext uri="{FF2B5EF4-FFF2-40B4-BE49-F238E27FC236}">
                  <a16:creationId xmlns:a16="http://schemas.microsoft.com/office/drawing/2014/main" id="{0585C924-457B-4948-B6EF-09B9E99454A7}"/>
                </a:ext>
              </a:extLst>
            </p:cNvPr>
            <p:cNvSpPr txBox="1"/>
            <p:nvPr/>
          </p:nvSpPr>
          <p:spPr>
            <a:xfrm>
              <a:off x="350991" y="2523079"/>
              <a:ext cx="3344699" cy="1150779"/>
            </a:xfrm>
            <a:prstGeom prst="rect">
              <a:avLst/>
            </a:prstGeom>
            <a:noFill/>
          </p:spPr>
          <p:txBody>
            <a:bodyPr wrap="square" lIns="0" rtlCol="0" anchor="ctr">
              <a:spAutoFit/>
            </a:bodyPr>
            <a:lstStyle/>
            <a:p>
              <a:r>
                <a:rPr lang="en-US" sz="3813" b="1" dirty="0"/>
                <a:t>Sustainable Solutions</a:t>
              </a:r>
            </a:p>
          </p:txBody>
        </p:sp>
        <p:sp>
          <p:nvSpPr>
            <p:cNvPr id="45" name="TextBox 44">
              <a:extLst>
                <a:ext uri="{FF2B5EF4-FFF2-40B4-BE49-F238E27FC236}">
                  <a16:creationId xmlns:a16="http://schemas.microsoft.com/office/drawing/2014/main" id="{FDE3311B-1036-944A-912F-2605EAAF3FD2}"/>
                </a:ext>
              </a:extLst>
            </p:cNvPr>
            <p:cNvSpPr txBox="1"/>
            <p:nvPr/>
          </p:nvSpPr>
          <p:spPr>
            <a:xfrm>
              <a:off x="358787" y="3307357"/>
              <a:ext cx="2929294" cy="1007267"/>
            </a:xfrm>
            <a:prstGeom prst="rect">
              <a:avLst/>
            </a:prstGeom>
            <a:noFill/>
          </p:spPr>
          <p:txBody>
            <a:bodyPr wrap="square" lIns="0" rIns="0" rtlCol="0" anchor="t">
              <a:spAutoFit/>
            </a:bodyPr>
            <a:lstStyle/>
            <a:p>
              <a:pPr lvl="0"/>
              <a:r>
                <a:rPr lang="en-US" sz="1320" dirty="0"/>
                <a:t>We believe that the ability to have a sustainable impact on people’s health and well-being must come from within the community and be based on a locally appropriate approach and resources.</a:t>
              </a:r>
            </a:p>
          </p:txBody>
        </p:sp>
      </p:grpSp>
      <p:sp>
        <p:nvSpPr>
          <p:cNvPr id="46" name="TextBox 45">
            <a:extLst>
              <a:ext uri="{FF2B5EF4-FFF2-40B4-BE49-F238E27FC236}">
                <a16:creationId xmlns:a16="http://schemas.microsoft.com/office/drawing/2014/main" id="{BAD71F0C-193A-C747-8DD4-1AB8F65AA6EF}"/>
              </a:ext>
            </a:extLst>
          </p:cNvPr>
          <p:cNvSpPr txBox="1"/>
          <p:nvPr/>
        </p:nvSpPr>
        <p:spPr>
          <a:xfrm>
            <a:off x="7411131" y="4043389"/>
            <a:ext cx="643125" cy="634020"/>
          </a:xfrm>
          <a:prstGeom prst="rect">
            <a:avLst/>
          </a:prstGeom>
          <a:noFill/>
        </p:spPr>
        <p:txBody>
          <a:bodyPr wrap="none" rtlCol="0" anchor="ctr">
            <a:spAutoFit/>
          </a:bodyPr>
          <a:lstStyle/>
          <a:p>
            <a:pPr algn="ctr"/>
            <a:r>
              <a:rPr lang="en-US" sz="3520" b="1">
                <a:solidFill>
                  <a:schemeClr val="bg1"/>
                </a:solidFill>
                <a:effectLst>
                  <a:outerShdw blurRad="38100" dist="38100" dir="2700000" algn="tl">
                    <a:srgbClr val="000000">
                      <a:alpha val="43137"/>
                    </a:srgbClr>
                  </a:outerShdw>
                </a:effectLst>
              </a:rPr>
              <a:t>01</a:t>
            </a:r>
          </a:p>
        </p:txBody>
      </p:sp>
      <p:sp>
        <p:nvSpPr>
          <p:cNvPr id="47" name="TextBox 46">
            <a:extLst>
              <a:ext uri="{FF2B5EF4-FFF2-40B4-BE49-F238E27FC236}">
                <a16:creationId xmlns:a16="http://schemas.microsoft.com/office/drawing/2014/main" id="{8C68C3D2-2711-A640-A622-8DA9C48DF530}"/>
              </a:ext>
            </a:extLst>
          </p:cNvPr>
          <p:cNvSpPr txBox="1"/>
          <p:nvPr/>
        </p:nvSpPr>
        <p:spPr>
          <a:xfrm>
            <a:off x="8234053" y="4309992"/>
            <a:ext cx="643125" cy="634020"/>
          </a:xfrm>
          <a:prstGeom prst="rect">
            <a:avLst/>
          </a:prstGeom>
          <a:noFill/>
        </p:spPr>
        <p:txBody>
          <a:bodyPr wrap="none" rtlCol="0" anchor="ctr">
            <a:spAutoFit/>
          </a:bodyPr>
          <a:lstStyle/>
          <a:p>
            <a:pPr algn="ctr"/>
            <a:r>
              <a:rPr lang="en-US" sz="3520" b="1">
                <a:solidFill>
                  <a:schemeClr val="bg1"/>
                </a:solidFill>
                <a:effectLst>
                  <a:outerShdw blurRad="38100" dist="38100" dir="2700000" algn="tl">
                    <a:srgbClr val="000000">
                      <a:alpha val="43137"/>
                    </a:srgbClr>
                  </a:outerShdw>
                </a:effectLst>
              </a:rPr>
              <a:t>02</a:t>
            </a:r>
          </a:p>
        </p:txBody>
      </p:sp>
      <p:sp>
        <p:nvSpPr>
          <p:cNvPr id="48" name="TextBox 47">
            <a:extLst>
              <a:ext uri="{FF2B5EF4-FFF2-40B4-BE49-F238E27FC236}">
                <a16:creationId xmlns:a16="http://schemas.microsoft.com/office/drawing/2014/main" id="{A8D8F6C1-A1B1-DE49-8DA9-F363085CCC06}"/>
              </a:ext>
            </a:extLst>
          </p:cNvPr>
          <p:cNvSpPr txBox="1"/>
          <p:nvPr/>
        </p:nvSpPr>
        <p:spPr>
          <a:xfrm>
            <a:off x="8557664" y="5102637"/>
            <a:ext cx="643125" cy="634020"/>
          </a:xfrm>
          <a:prstGeom prst="rect">
            <a:avLst/>
          </a:prstGeom>
          <a:noFill/>
        </p:spPr>
        <p:txBody>
          <a:bodyPr wrap="none" rtlCol="0" anchor="ctr">
            <a:spAutoFit/>
          </a:bodyPr>
          <a:lstStyle/>
          <a:p>
            <a:pPr algn="ctr"/>
            <a:r>
              <a:rPr lang="en-US" sz="3520" b="1">
                <a:solidFill>
                  <a:schemeClr val="bg1"/>
                </a:solidFill>
                <a:effectLst>
                  <a:outerShdw blurRad="38100" dist="38100" dir="2700000" algn="tl">
                    <a:srgbClr val="000000">
                      <a:alpha val="43137"/>
                    </a:srgbClr>
                  </a:outerShdw>
                </a:effectLst>
              </a:rPr>
              <a:t>03</a:t>
            </a:r>
          </a:p>
        </p:txBody>
      </p:sp>
      <p:sp>
        <p:nvSpPr>
          <p:cNvPr id="49" name="TextBox 48">
            <a:extLst>
              <a:ext uri="{FF2B5EF4-FFF2-40B4-BE49-F238E27FC236}">
                <a16:creationId xmlns:a16="http://schemas.microsoft.com/office/drawing/2014/main" id="{C1813F7C-4A54-9846-BACC-781E749908DC}"/>
              </a:ext>
            </a:extLst>
          </p:cNvPr>
          <p:cNvSpPr txBox="1"/>
          <p:nvPr/>
        </p:nvSpPr>
        <p:spPr>
          <a:xfrm>
            <a:off x="8249116" y="5887893"/>
            <a:ext cx="643125" cy="634020"/>
          </a:xfrm>
          <a:prstGeom prst="rect">
            <a:avLst/>
          </a:prstGeom>
          <a:noFill/>
        </p:spPr>
        <p:txBody>
          <a:bodyPr wrap="none" rtlCol="0" anchor="ctr">
            <a:spAutoFit/>
          </a:bodyPr>
          <a:lstStyle>
            <a:defPPr>
              <a:defRPr lang="en-US"/>
            </a:defPPr>
            <a:lvl1pPr algn="ctr">
              <a:defRPr sz="2400" b="1">
                <a:solidFill>
                  <a:schemeClr val="bg1"/>
                </a:solidFill>
                <a:effectLst>
                  <a:outerShdw blurRad="38100" dist="38100" dir="2700000" algn="tl">
                    <a:srgbClr val="000000">
                      <a:alpha val="43137"/>
                    </a:srgbClr>
                  </a:outerShdw>
                </a:effectLst>
              </a:defRPr>
            </a:lvl1pPr>
          </a:lstStyle>
          <a:p>
            <a:r>
              <a:rPr lang="en-US" sz="3520"/>
              <a:t>04</a:t>
            </a:r>
          </a:p>
        </p:txBody>
      </p:sp>
      <p:sp>
        <p:nvSpPr>
          <p:cNvPr id="50" name="TextBox 49">
            <a:extLst>
              <a:ext uri="{FF2B5EF4-FFF2-40B4-BE49-F238E27FC236}">
                <a16:creationId xmlns:a16="http://schemas.microsoft.com/office/drawing/2014/main" id="{B2554A26-E85F-794D-96CB-8F06CE1FC0E2}"/>
              </a:ext>
            </a:extLst>
          </p:cNvPr>
          <p:cNvSpPr txBox="1"/>
          <p:nvPr/>
        </p:nvSpPr>
        <p:spPr>
          <a:xfrm>
            <a:off x="7396133" y="6127689"/>
            <a:ext cx="643125" cy="634020"/>
          </a:xfrm>
          <a:prstGeom prst="rect">
            <a:avLst/>
          </a:prstGeom>
          <a:noFill/>
        </p:spPr>
        <p:txBody>
          <a:bodyPr wrap="none" rtlCol="0" anchor="ctr">
            <a:spAutoFit/>
          </a:bodyPr>
          <a:lstStyle/>
          <a:p>
            <a:pPr algn="ctr"/>
            <a:r>
              <a:rPr lang="en-US" sz="3520" b="1">
                <a:solidFill>
                  <a:schemeClr val="bg1"/>
                </a:solidFill>
                <a:effectLst>
                  <a:outerShdw blurRad="38100" dist="38100" dir="2700000" algn="tl">
                    <a:srgbClr val="000000">
                      <a:alpha val="43137"/>
                    </a:srgbClr>
                  </a:outerShdw>
                </a:effectLst>
              </a:rPr>
              <a:t>05</a:t>
            </a:r>
          </a:p>
        </p:txBody>
      </p:sp>
      <p:sp>
        <p:nvSpPr>
          <p:cNvPr id="51" name="TextBox 50">
            <a:extLst>
              <a:ext uri="{FF2B5EF4-FFF2-40B4-BE49-F238E27FC236}">
                <a16:creationId xmlns:a16="http://schemas.microsoft.com/office/drawing/2014/main" id="{21B0619B-DFC5-A74F-8B73-FDEF4BBA2423}"/>
              </a:ext>
            </a:extLst>
          </p:cNvPr>
          <p:cNvSpPr txBox="1"/>
          <p:nvPr/>
        </p:nvSpPr>
        <p:spPr>
          <a:xfrm>
            <a:off x="6630960" y="5843961"/>
            <a:ext cx="643125" cy="634020"/>
          </a:xfrm>
          <a:prstGeom prst="rect">
            <a:avLst/>
          </a:prstGeom>
          <a:noFill/>
        </p:spPr>
        <p:txBody>
          <a:bodyPr wrap="none" rtlCol="0" anchor="ctr">
            <a:spAutoFit/>
          </a:bodyPr>
          <a:lstStyle/>
          <a:p>
            <a:pPr algn="ctr"/>
            <a:r>
              <a:rPr lang="en-US" sz="3520" b="1">
                <a:solidFill>
                  <a:schemeClr val="bg1"/>
                </a:solidFill>
                <a:effectLst>
                  <a:outerShdw blurRad="38100" dist="38100" dir="2700000" algn="tl">
                    <a:srgbClr val="000000">
                      <a:alpha val="43137"/>
                    </a:srgbClr>
                  </a:outerShdw>
                </a:effectLst>
              </a:rPr>
              <a:t>06</a:t>
            </a:r>
          </a:p>
        </p:txBody>
      </p:sp>
      <p:sp>
        <p:nvSpPr>
          <p:cNvPr id="52" name="TextBox 51">
            <a:extLst>
              <a:ext uri="{FF2B5EF4-FFF2-40B4-BE49-F238E27FC236}">
                <a16:creationId xmlns:a16="http://schemas.microsoft.com/office/drawing/2014/main" id="{A6F37DED-658E-9A40-8E61-EC315F659676}"/>
              </a:ext>
            </a:extLst>
          </p:cNvPr>
          <p:cNvSpPr txBox="1"/>
          <p:nvPr/>
        </p:nvSpPr>
        <p:spPr>
          <a:xfrm>
            <a:off x="6335620" y="5116287"/>
            <a:ext cx="643125" cy="634020"/>
          </a:xfrm>
          <a:prstGeom prst="rect">
            <a:avLst/>
          </a:prstGeom>
          <a:noFill/>
        </p:spPr>
        <p:txBody>
          <a:bodyPr wrap="none" rtlCol="0" anchor="ctr">
            <a:spAutoFit/>
          </a:bodyPr>
          <a:lstStyle/>
          <a:p>
            <a:pPr algn="ctr"/>
            <a:r>
              <a:rPr lang="en-US" sz="3520" b="1">
                <a:solidFill>
                  <a:schemeClr val="bg1"/>
                </a:solidFill>
                <a:effectLst>
                  <a:outerShdw blurRad="38100" dist="38100" dir="2700000" algn="tl">
                    <a:srgbClr val="000000">
                      <a:alpha val="43137"/>
                    </a:srgbClr>
                  </a:outerShdw>
                </a:effectLst>
              </a:rPr>
              <a:t>07</a:t>
            </a:r>
          </a:p>
        </p:txBody>
      </p:sp>
      <p:sp>
        <p:nvSpPr>
          <p:cNvPr id="53" name="TextBox 52">
            <a:extLst>
              <a:ext uri="{FF2B5EF4-FFF2-40B4-BE49-F238E27FC236}">
                <a16:creationId xmlns:a16="http://schemas.microsoft.com/office/drawing/2014/main" id="{F533080F-F1F0-8C48-99B6-BF5C8E127C45}"/>
              </a:ext>
            </a:extLst>
          </p:cNvPr>
          <p:cNvSpPr txBox="1"/>
          <p:nvPr/>
        </p:nvSpPr>
        <p:spPr>
          <a:xfrm>
            <a:off x="6589104" y="4328533"/>
            <a:ext cx="643125" cy="634020"/>
          </a:xfrm>
          <a:prstGeom prst="rect">
            <a:avLst/>
          </a:prstGeom>
          <a:noFill/>
        </p:spPr>
        <p:txBody>
          <a:bodyPr wrap="none" rtlCol="0" anchor="ctr">
            <a:spAutoFit/>
          </a:bodyPr>
          <a:lstStyle/>
          <a:p>
            <a:pPr algn="ctr"/>
            <a:r>
              <a:rPr lang="en-US" sz="3520" b="1" dirty="0">
                <a:solidFill>
                  <a:schemeClr val="bg1"/>
                </a:solidFill>
                <a:effectLst>
                  <a:outerShdw blurRad="38100" dist="38100" dir="2700000" algn="tl">
                    <a:srgbClr val="000000">
                      <a:alpha val="43137"/>
                    </a:srgbClr>
                  </a:outerShdw>
                </a:effectLst>
              </a:rPr>
              <a:t>08</a:t>
            </a:r>
          </a:p>
        </p:txBody>
      </p:sp>
      <p:cxnSp>
        <p:nvCxnSpPr>
          <p:cNvPr id="63" name="Straight Connector 62">
            <a:extLst>
              <a:ext uri="{FF2B5EF4-FFF2-40B4-BE49-F238E27FC236}">
                <a16:creationId xmlns:a16="http://schemas.microsoft.com/office/drawing/2014/main" id="{0E8FAA79-096C-BB43-9242-01A7E7C5082E}"/>
              </a:ext>
            </a:extLst>
          </p:cNvPr>
          <p:cNvCxnSpPr>
            <a:cxnSpLocks/>
          </p:cNvCxnSpPr>
          <p:nvPr/>
        </p:nvCxnSpPr>
        <p:spPr>
          <a:xfrm flipV="1">
            <a:off x="7833363" y="2552624"/>
            <a:ext cx="0" cy="1003436"/>
          </a:xfrm>
          <a:prstGeom prst="line">
            <a:avLst/>
          </a:prstGeom>
          <a:ln>
            <a:solidFill>
              <a:schemeClr val="tx1">
                <a:lumMod val="50000"/>
                <a:lumOff val="50000"/>
              </a:schemeClr>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7D44370-44CF-3045-83E6-AE9C33E3AADF}"/>
              </a:ext>
            </a:extLst>
          </p:cNvPr>
          <p:cNvCxnSpPr>
            <a:cxnSpLocks/>
          </p:cNvCxnSpPr>
          <p:nvPr/>
        </p:nvCxnSpPr>
        <p:spPr>
          <a:xfrm>
            <a:off x="7745003" y="6900995"/>
            <a:ext cx="0" cy="956771"/>
          </a:xfrm>
          <a:prstGeom prst="line">
            <a:avLst/>
          </a:prstGeom>
          <a:ln>
            <a:solidFill>
              <a:schemeClr val="tx1">
                <a:lumMod val="50000"/>
                <a:lumOff val="50000"/>
              </a:schemeClr>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57" name="Shape 60">
            <a:extLst>
              <a:ext uri="{FF2B5EF4-FFF2-40B4-BE49-F238E27FC236}">
                <a16:creationId xmlns:a16="http://schemas.microsoft.com/office/drawing/2014/main" id="{30953917-DDB1-9E4C-8D76-152C93247FE0}"/>
              </a:ext>
            </a:extLst>
          </p:cNvPr>
          <p:cNvSpPr txBox="1"/>
          <p:nvPr/>
        </p:nvSpPr>
        <p:spPr>
          <a:xfrm>
            <a:off x="967931" y="448587"/>
            <a:ext cx="8868537" cy="579864"/>
          </a:xfrm>
          <a:prstGeom prst="rect">
            <a:avLst/>
          </a:prstGeom>
          <a:ln w="12700">
            <a:miter lim="400000"/>
          </a:ln>
          <a:extLst>
            <a:ext uri="{C572A759-6A51-4108-AA02-DFA0A04FC94B}">
              <ma14:wrappingTextBoxFlag xmlns:ma14="http://schemas.microsoft.com/office/mac/drawingml/2011/main" xmlns="" val="1"/>
            </a:ext>
          </a:extLst>
        </p:spPr>
        <p:txBody>
          <a:bodyPr lIns="12808" tIns="12808" rIns="12808" bIns="12808">
            <a:spAutoFit/>
          </a:bodyPr>
          <a:lstStyle>
            <a:lvl1pPr>
              <a:lnSpc>
                <a:spcPct val="90000"/>
              </a:lnSpc>
              <a:defRPr sz="4000" b="1">
                <a:solidFill>
                  <a:srgbClr val="107889"/>
                </a:solidFill>
                <a:latin typeface="Proxima Nova Bold"/>
                <a:ea typeface="Proxima Nova Bold"/>
                <a:cs typeface="Proxima Nova Bold"/>
                <a:sym typeface="Proxima Nova Bold"/>
              </a:defRPr>
            </a:lvl1pPr>
          </a:lstStyle>
          <a:p>
            <a:r>
              <a:rPr lang="en-US" dirty="0"/>
              <a:t>Core Values</a:t>
            </a:r>
            <a:endParaRPr dirty="0"/>
          </a:p>
        </p:txBody>
      </p:sp>
      <p:pic>
        <p:nvPicPr>
          <p:cNvPr id="54" name="Picture 53">
            <a:extLst>
              <a:ext uri="{FF2B5EF4-FFF2-40B4-BE49-F238E27FC236}">
                <a16:creationId xmlns:a16="http://schemas.microsoft.com/office/drawing/2014/main" id="{DD624D0C-6787-6E4A-BBD2-2FD587D9C9FB}"/>
              </a:ext>
            </a:extLst>
          </p:cNvPr>
          <p:cNvPicPr>
            <a:picLocks noChangeAspect="1"/>
          </p:cNvPicPr>
          <p:nvPr/>
        </p:nvPicPr>
        <p:blipFill>
          <a:blip r:embed="rId2"/>
          <a:stretch>
            <a:fillRect/>
          </a:stretch>
        </p:blipFill>
        <p:spPr>
          <a:xfrm>
            <a:off x="13067632" y="711404"/>
            <a:ext cx="1079191" cy="579864"/>
          </a:xfrm>
          <a:prstGeom prst="rect">
            <a:avLst/>
          </a:prstGeom>
        </p:spPr>
      </p:pic>
    </p:spTree>
    <p:extLst>
      <p:ext uri="{BB962C8B-B14F-4D97-AF65-F5344CB8AC3E}">
        <p14:creationId xmlns:p14="http://schemas.microsoft.com/office/powerpoint/2010/main" val="70677354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lide Number"/>
          <p:cNvSpPr txBox="1">
            <a:spLocks noGrp="1"/>
          </p:cNvSpPr>
          <p:nvPr>
            <p:ph type="sldNum" sz="quarter" idx="4294967295"/>
          </p:nvPr>
        </p:nvSpPr>
        <p:spPr>
          <a:xfrm>
            <a:off x="14412053" y="870654"/>
            <a:ext cx="220571" cy="234677"/>
          </a:xfrm>
          <a:prstGeom prst="rect">
            <a:avLst/>
          </a:prstGeom>
          <a:extLst>
            <a:ext uri="{C572A759-6A51-4108-AA02-DFA0A04FC94B}">
              <ma14:wrappingTextBoxFlag xmlns:ma14="http://schemas.microsoft.com/office/mac/drawingml/2011/main" xmlns="" val="1"/>
            </a:ext>
          </a:extLst>
        </p:spPr>
        <p:txBody>
          <a:bodyPr wrap="none" lIns="32384" tIns="32384" rIns="32384" bIns="32384" anchor="ctr">
            <a:spAutoFit/>
          </a:bodyPr>
          <a:lstStyle>
            <a:lvl1pPr>
              <a:defRPr sz="1100">
                <a:solidFill>
                  <a:srgbClr val="000000"/>
                </a:solidFill>
                <a:latin typeface="Proxima Nova Regular"/>
                <a:ea typeface="Proxima Nova Regular"/>
                <a:cs typeface="Proxima Nova Regular"/>
                <a:sym typeface="Proxima Nova Regular"/>
              </a:defRPr>
            </a:lvl1pPr>
          </a:lstStyle>
          <a:p>
            <a:fld id="{86CB4B4D-7CA3-9044-876B-883B54F8677D}" type="slidenum">
              <a:t>6</a:t>
            </a:fld>
            <a:endParaRPr/>
          </a:p>
        </p:txBody>
      </p:sp>
      <p:sp>
        <p:nvSpPr>
          <p:cNvPr id="174" name="Shape 60"/>
          <p:cNvSpPr txBox="1"/>
          <p:nvPr/>
        </p:nvSpPr>
        <p:spPr>
          <a:xfrm>
            <a:off x="10963583" y="848181"/>
            <a:ext cx="1496015" cy="289593"/>
          </a:xfrm>
          <a:prstGeom prst="rect">
            <a:avLst/>
          </a:prstGeom>
          <a:ln w="12700">
            <a:miter lim="400000"/>
          </a:ln>
          <a:extLst>
            <a:ext uri="{C572A759-6A51-4108-AA02-DFA0A04FC94B}">
              <ma14:wrappingTextBoxFlag xmlns:ma14="http://schemas.microsoft.com/office/mac/drawingml/2011/main" xmlns="" val="1"/>
            </a:ext>
          </a:extLst>
        </p:spPr>
        <p:txBody>
          <a:bodyPr lIns="12808" tIns="12808" rIns="12808" bIns="12808">
            <a:spAutoFit/>
          </a:bodyPr>
          <a:lstStyle>
            <a:lvl1pPr algn="r">
              <a:lnSpc>
                <a:spcPct val="120000"/>
              </a:lnSpc>
              <a:defRPr sz="1600">
                <a:solidFill>
                  <a:srgbClr val="5E5E5E"/>
                </a:solidFill>
                <a:latin typeface="Proxima Nova Regular"/>
                <a:ea typeface="Proxima Nova Regular"/>
                <a:cs typeface="Proxima Nova Regular"/>
                <a:sym typeface="Proxima Nova Regular"/>
              </a:defRPr>
            </a:lvl1pPr>
          </a:lstStyle>
          <a:p>
            <a:r>
              <a:rPr lang="en-US" dirty="0"/>
              <a:t>Partners</a:t>
            </a:r>
            <a:endParaRPr dirty="0"/>
          </a:p>
        </p:txBody>
      </p:sp>
      <p:sp>
        <p:nvSpPr>
          <p:cNvPr id="176" name="Shape 60"/>
          <p:cNvSpPr txBox="1"/>
          <p:nvPr/>
        </p:nvSpPr>
        <p:spPr>
          <a:xfrm>
            <a:off x="1469953" y="1291268"/>
            <a:ext cx="8868537" cy="579864"/>
          </a:xfrm>
          <a:prstGeom prst="rect">
            <a:avLst/>
          </a:prstGeom>
          <a:ln w="12700">
            <a:miter lim="400000"/>
          </a:ln>
          <a:extLst>
            <a:ext uri="{C572A759-6A51-4108-AA02-DFA0A04FC94B}">
              <ma14:wrappingTextBoxFlag xmlns:ma14="http://schemas.microsoft.com/office/mac/drawingml/2011/main" xmlns="" val="1"/>
            </a:ext>
          </a:extLst>
        </p:spPr>
        <p:txBody>
          <a:bodyPr lIns="12808" tIns="12808" rIns="12808" bIns="12808">
            <a:spAutoFit/>
          </a:bodyPr>
          <a:lstStyle>
            <a:lvl1pPr>
              <a:lnSpc>
                <a:spcPct val="90000"/>
              </a:lnSpc>
              <a:defRPr sz="4000" b="1">
                <a:solidFill>
                  <a:srgbClr val="107889"/>
                </a:solidFill>
                <a:latin typeface="Proxima Nova Bold"/>
                <a:ea typeface="Proxima Nova Bold"/>
                <a:cs typeface="Proxima Nova Bold"/>
                <a:sym typeface="Proxima Nova Bold"/>
              </a:defRPr>
            </a:lvl1pPr>
          </a:lstStyle>
          <a:p>
            <a:r>
              <a:rPr dirty="0"/>
              <a:t>Our Partners</a:t>
            </a:r>
          </a:p>
        </p:txBody>
      </p:sp>
      <p:sp>
        <p:nvSpPr>
          <p:cNvPr id="2" name="Rectangle 1">
            <a:extLst>
              <a:ext uri="{FF2B5EF4-FFF2-40B4-BE49-F238E27FC236}">
                <a16:creationId xmlns:a16="http://schemas.microsoft.com/office/drawing/2014/main" id="{80052AFD-FE4D-DE49-91D0-01523C125069}"/>
              </a:ext>
            </a:extLst>
          </p:cNvPr>
          <p:cNvSpPr/>
          <p:nvPr/>
        </p:nvSpPr>
        <p:spPr>
          <a:xfrm>
            <a:off x="412376" y="1871133"/>
            <a:ext cx="14953130" cy="7828680"/>
          </a:xfrm>
          <a:prstGeom prst="rect">
            <a:avLst/>
          </a:prstGeom>
        </p:spPr>
        <p:txBody>
          <a:bodyPr wrap="square" numCol="3">
            <a:spAutoFit/>
          </a:bodyPr>
          <a:lstStyle/>
          <a:p>
            <a:pPr marL="285750" marR="88900" indent="-285750" fontAlgn="base">
              <a:lnSpc>
                <a:spcPct val="150000"/>
              </a:lnSpc>
              <a:buFont typeface="Arial" panose="020B0604020202020204" pitchFamily="34" charset="0"/>
              <a:buChar char="•"/>
            </a:pPr>
            <a:r>
              <a:rPr lang="en-US" sz="1800" dirty="0">
                <a:solidFill>
                  <a:schemeClr val="accent5"/>
                </a:solidFill>
                <a:latin typeface="+mj-ea"/>
                <a:ea typeface="+mj-ea"/>
              </a:rPr>
              <a:t>Africa Christian Health Associations Platform (ACHAP)</a:t>
            </a:r>
          </a:p>
          <a:p>
            <a:pPr marL="285750" marR="139700" indent="-285750" fontAlgn="base">
              <a:lnSpc>
                <a:spcPct val="150000"/>
              </a:lnSpc>
              <a:buFont typeface="Arial" panose="020B0604020202020204" pitchFamily="34" charset="0"/>
              <a:buChar char="•"/>
            </a:pPr>
            <a:r>
              <a:rPr lang="en-US" sz="1800" dirty="0">
                <a:solidFill>
                  <a:schemeClr val="accent5"/>
                </a:solidFill>
                <a:latin typeface="+mj-ea"/>
                <a:ea typeface="+mj-ea"/>
              </a:rPr>
              <a:t>Association </a:t>
            </a:r>
            <a:r>
              <a:rPr lang="en-US" sz="1800" dirty="0" err="1">
                <a:solidFill>
                  <a:schemeClr val="accent5"/>
                </a:solidFill>
                <a:latin typeface="+mj-ea"/>
                <a:ea typeface="+mj-ea"/>
              </a:rPr>
              <a:t>Infermiere</a:t>
            </a:r>
            <a:r>
              <a:rPr lang="en-US" sz="1800" dirty="0">
                <a:solidFill>
                  <a:schemeClr val="accent5"/>
                </a:solidFill>
                <a:latin typeface="+mj-ea"/>
                <a:ea typeface="+mj-ea"/>
              </a:rPr>
              <a:t> Sage Femme </a:t>
            </a:r>
            <a:r>
              <a:rPr lang="en-US" sz="1800" dirty="0" err="1">
                <a:solidFill>
                  <a:schemeClr val="accent5"/>
                </a:solidFill>
                <a:latin typeface="+mj-ea"/>
                <a:ea typeface="+mj-ea"/>
              </a:rPr>
              <a:t>D’Haiti</a:t>
            </a:r>
            <a:r>
              <a:rPr lang="en-US" sz="1800" dirty="0">
                <a:solidFill>
                  <a:schemeClr val="accent5"/>
                </a:solidFill>
                <a:latin typeface="+mj-ea"/>
                <a:ea typeface="+mj-ea"/>
              </a:rPr>
              <a:t> (AISFH)</a:t>
            </a:r>
          </a:p>
          <a:p>
            <a:pPr marL="285750" marR="139700" indent="-285750" fontAlgn="base">
              <a:lnSpc>
                <a:spcPct val="150000"/>
              </a:lnSpc>
              <a:buFont typeface="Arial" panose="020B0604020202020204" pitchFamily="34" charset="0"/>
              <a:buChar char="•"/>
            </a:pPr>
            <a:r>
              <a:rPr lang="en-US" sz="1800" dirty="0">
                <a:solidFill>
                  <a:schemeClr val="bg2"/>
                </a:solidFill>
                <a:latin typeface="+mj-ea"/>
                <a:ea typeface="+mj-ea"/>
              </a:rPr>
              <a:t>Atlanta Public Schools (APS)</a:t>
            </a:r>
          </a:p>
          <a:p>
            <a:pPr marL="285750" marR="444500" indent="-285750" fontAlgn="base">
              <a:lnSpc>
                <a:spcPct val="150000"/>
              </a:lnSpc>
              <a:buFont typeface="Arial" panose="020B0604020202020204" pitchFamily="34" charset="0"/>
              <a:buChar char="•"/>
            </a:pPr>
            <a:r>
              <a:rPr lang="en-US" sz="1800" dirty="0">
                <a:solidFill>
                  <a:schemeClr val="bg2"/>
                </a:solidFill>
                <a:latin typeface="+mj-ea"/>
                <a:ea typeface="+mj-ea"/>
              </a:rPr>
              <a:t>Christian Connections for International Health (CCIH)</a:t>
            </a:r>
          </a:p>
          <a:p>
            <a:pPr marL="285750" marR="139700" indent="-285750" fontAlgn="base">
              <a:lnSpc>
                <a:spcPct val="150000"/>
              </a:lnSpc>
              <a:buFont typeface="Arial" panose="020B0604020202020204" pitchFamily="34" charset="0"/>
              <a:buChar char="•"/>
            </a:pPr>
            <a:r>
              <a:rPr lang="en-US" sz="1800" dirty="0">
                <a:solidFill>
                  <a:schemeClr val="accent5"/>
                </a:solidFill>
                <a:latin typeface="+mj-ea"/>
                <a:ea typeface="+mj-ea"/>
              </a:rPr>
              <a:t>Christian Health Association of Lesotho (</a:t>
            </a:r>
            <a:r>
              <a:rPr lang="en-US" sz="1800" dirty="0" err="1">
                <a:solidFill>
                  <a:schemeClr val="accent5"/>
                </a:solidFill>
                <a:latin typeface="+mj-ea"/>
                <a:ea typeface="+mj-ea"/>
              </a:rPr>
              <a:t>CHALe</a:t>
            </a:r>
            <a:r>
              <a:rPr lang="en-US" sz="1800" dirty="0">
                <a:solidFill>
                  <a:schemeClr val="accent5"/>
                </a:solidFill>
                <a:latin typeface="+mj-ea"/>
                <a:ea typeface="+mj-ea"/>
              </a:rPr>
              <a:t>)</a:t>
            </a:r>
          </a:p>
          <a:p>
            <a:pPr marL="285750" indent="-285750" fontAlgn="base">
              <a:lnSpc>
                <a:spcPct val="150000"/>
              </a:lnSpc>
              <a:buFont typeface="Arial" panose="020B0604020202020204" pitchFamily="34" charset="0"/>
              <a:buChar char="•"/>
            </a:pPr>
            <a:r>
              <a:rPr lang="en-US" sz="1800" dirty="0" err="1">
                <a:solidFill>
                  <a:schemeClr val="accent5"/>
                </a:solidFill>
                <a:latin typeface="+mj-ea"/>
                <a:ea typeface="+mj-ea"/>
              </a:rPr>
              <a:t>COREGroup</a:t>
            </a:r>
            <a:endParaRPr lang="en-US" sz="1800" dirty="0">
              <a:solidFill>
                <a:schemeClr val="accent5"/>
              </a:solidFill>
              <a:latin typeface="+mj-ea"/>
              <a:ea typeface="+mj-ea"/>
            </a:endParaRPr>
          </a:p>
          <a:p>
            <a:pPr marL="285750" indent="-285750" fontAlgn="base">
              <a:lnSpc>
                <a:spcPct val="150000"/>
              </a:lnSpc>
              <a:buFont typeface="Arial" panose="020B0604020202020204" pitchFamily="34" charset="0"/>
              <a:buChar char="•"/>
            </a:pPr>
            <a:r>
              <a:rPr lang="en-US" sz="1800" dirty="0">
                <a:solidFill>
                  <a:schemeClr val="accent5"/>
                </a:solidFill>
                <a:latin typeface="+mj-ea"/>
                <a:ea typeface="+mj-ea"/>
              </a:rPr>
              <a:t>Ecumenical Pharmaceutical Network (EPN)</a:t>
            </a:r>
          </a:p>
          <a:p>
            <a:pPr marL="285750" marR="88900" indent="-285750" fontAlgn="base">
              <a:lnSpc>
                <a:spcPct val="150000"/>
              </a:lnSpc>
              <a:buFont typeface="Arial" panose="020B0604020202020204" pitchFamily="34" charset="0"/>
              <a:buChar char="•"/>
            </a:pPr>
            <a:r>
              <a:rPr lang="en-US" sz="1800" dirty="0" err="1">
                <a:solidFill>
                  <a:schemeClr val="accent5"/>
                </a:solidFill>
                <a:latin typeface="+mj-ea"/>
                <a:ea typeface="+mj-ea"/>
              </a:rPr>
              <a:t>Eglise</a:t>
            </a:r>
            <a:r>
              <a:rPr lang="en-US" sz="1800" dirty="0">
                <a:solidFill>
                  <a:schemeClr val="accent5"/>
                </a:solidFill>
                <a:latin typeface="+mj-ea"/>
                <a:ea typeface="+mj-ea"/>
              </a:rPr>
              <a:t> </a:t>
            </a:r>
            <a:r>
              <a:rPr lang="en-US" sz="1800" dirty="0" err="1">
                <a:solidFill>
                  <a:schemeClr val="accent5"/>
                </a:solidFill>
                <a:latin typeface="+mj-ea"/>
                <a:ea typeface="+mj-ea"/>
              </a:rPr>
              <a:t>Methodiste</a:t>
            </a:r>
            <a:r>
              <a:rPr lang="en-US" sz="1800" dirty="0">
                <a:solidFill>
                  <a:schemeClr val="accent5"/>
                </a:solidFill>
                <a:latin typeface="+mj-ea"/>
                <a:ea typeface="+mj-ea"/>
              </a:rPr>
              <a:t> </a:t>
            </a:r>
            <a:r>
              <a:rPr lang="en-US" sz="1800" dirty="0" err="1">
                <a:solidFill>
                  <a:schemeClr val="accent5"/>
                </a:solidFill>
                <a:latin typeface="+mj-ea"/>
                <a:ea typeface="+mj-ea"/>
              </a:rPr>
              <a:t>d'Haiti</a:t>
            </a:r>
            <a:r>
              <a:rPr lang="en-US" sz="1800" dirty="0">
                <a:solidFill>
                  <a:schemeClr val="accent5"/>
                </a:solidFill>
                <a:latin typeface="+mj-ea"/>
                <a:ea typeface="+mj-ea"/>
              </a:rPr>
              <a:t> (EMH)</a:t>
            </a:r>
          </a:p>
          <a:p>
            <a:pPr marL="285750" marR="88900" indent="-285750" fontAlgn="base">
              <a:lnSpc>
                <a:spcPct val="150000"/>
              </a:lnSpc>
              <a:buFont typeface="Arial" panose="020B0604020202020204" pitchFamily="34" charset="0"/>
              <a:buChar char="•"/>
            </a:pPr>
            <a:r>
              <a:rPr lang="en-US" sz="1800" dirty="0">
                <a:solidFill>
                  <a:schemeClr val="accent5"/>
                </a:solidFill>
                <a:latin typeface="+mj-ea"/>
                <a:ea typeface="+mj-ea"/>
              </a:rPr>
              <a:t>Foundation for the Advancement of Haitian Midwives (FAHM)</a:t>
            </a:r>
          </a:p>
          <a:p>
            <a:pPr marL="285750" marR="76200" indent="-285750" fontAlgn="base">
              <a:lnSpc>
                <a:spcPct val="150000"/>
              </a:lnSpc>
              <a:buFont typeface="Arial" panose="020B0604020202020204" pitchFamily="34" charset="0"/>
              <a:buChar char="•"/>
            </a:pPr>
            <a:r>
              <a:rPr lang="en-US" sz="1800" dirty="0">
                <a:solidFill>
                  <a:schemeClr val="bg2"/>
                </a:solidFill>
                <a:latin typeface="+mj-ea"/>
                <a:ea typeface="+mj-ea"/>
              </a:rPr>
              <a:t>Haitian Pediatric Society</a:t>
            </a:r>
          </a:p>
          <a:p>
            <a:pPr marL="285750" marR="139700" indent="-285750" fontAlgn="base">
              <a:lnSpc>
                <a:spcPct val="150000"/>
              </a:lnSpc>
              <a:buFont typeface="Arial" panose="020B0604020202020204" pitchFamily="34" charset="0"/>
              <a:buChar char="•"/>
            </a:pPr>
            <a:r>
              <a:rPr lang="en-US" sz="1800" dirty="0">
                <a:solidFill>
                  <a:schemeClr val="accent5"/>
                </a:solidFill>
                <a:latin typeface="+mj-ea"/>
                <a:ea typeface="+mj-ea"/>
              </a:rPr>
              <a:t>Lesotho Evangelical Church in Southern Africa</a:t>
            </a:r>
          </a:p>
          <a:p>
            <a:pPr marL="285750" marR="139700" indent="-285750" fontAlgn="base">
              <a:lnSpc>
                <a:spcPct val="150000"/>
              </a:lnSpc>
              <a:buFont typeface="Arial" panose="020B0604020202020204" pitchFamily="34" charset="0"/>
              <a:buChar char="•"/>
            </a:pPr>
            <a:r>
              <a:rPr lang="en-US" sz="1800" dirty="0">
                <a:solidFill>
                  <a:schemeClr val="bg2"/>
                </a:solidFill>
                <a:latin typeface="+mj-ea"/>
                <a:ea typeface="+mj-ea"/>
              </a:rPr>
              <a:t>Little by Little</a:t>
            </a:r>
          </a:p>
          <a:p>
            <a:pPr marL="285750" marR="203200" indent="-285750" fontAlgn="base">
              <a:lnSpc>
                <a:spcPct val="150000"/>
              </a:lnSpc>
              <a:buFont typeface="Arial" panose="020B0604020202020204" pitchFamily="34" charset="0"/>
              <a:buChar char="•"/>
            </a:pPr>
            <a:r>
              <a:rPr lang="en-US" sz="1800" dirty="0">
                <a:solidFill>
                  <a:schemeClr val="bg2"/>
                </a:solidFill>
                <a:latin typeface="+mj-ea"/>
                <a:ea typeface="+mj-ea"/>
              </a:rPr>
              <a:t>National Incarceration Association</a:t>
            </a:r>
          </a:p>
          <a:p>
            <a:pPr marL="285750" marR="203200" indent="-285750" fontAlgn="base">
              <a:lnSpc>
                <a:spcPct val="150000"/>
              </a:lnSpc>
              <a:buFont typeface="Arial" panose="020B0604020202020204" pitchFamily="34" charset="0"/>
              <a:buChar char="•"/>
            </a:pPr>
            <a:r>
              <a:rPr lang="en-US" sz="1800" dirty="0">
                <a:solidFill>
                  <a:schemeClr val="bg2"/>
                </a:solidFill>
                <a:latin typeface="+mj-ea"/>
                <a:ea typeface="+mj-ea"/>
              </a:rPr>
              <a:t>Neighborhood Nexus (Atlanta Regional Commission and the Community Foundation for Greater Atlanta)</a:t>
            </a:r>
          </a:p>
          <a:p>
            <a:pPr marL="285750" marR="203200" indent="-285750" fontAlgn="base">
              <a:lnSpc>
                <a:spcPct val="150000"/>
              </a:lnSpc>
              <a:buFont typeface="Arial" panose="020B0604020202020204" pitchFamily="34" charset="0"/>
              <a:buChar char="•"/>
            </a:pPr>
            <a:r>
              <a:rPr lang="en-US" sz="1800" dirty="0">
                <a:solidFill>
                  <a:schemeClr val="bg2"/>
                </a:solidFill>
                <a:latin typeface="+mj-ea"/>
                <a:ea typeface="+mj-ea"/>
              </a:rPr>
              <a:t>North Georgia United Methodist Conference</a:t>
            </a:r>
          </a:p>
          <a:p>
            <a:pPr marL="285750" marR="88900" indent="-285750" fontAlgn="base">
              <a:lnSpc>
                <a:spcPct val="150000"/>
              </a:lnSpc>
              <a:buFont typeface="Arial" panose="020B0604020202020204" pitchFamily="34" charset="0"/>
              <a:buChar char="•"/>
            </a:pPr>
            <a:r>
              <a:rPr lang="en-US" sz="1800" dirty="0">
                <a:solidFill>
                  <a:schemeClr val="accent5"/>
                </a:solidFill>
                <a:latin typeface="+mj-ea"/>
                <a:ea typeface="+mj-ea"/>
              </a:rPr>
              <a:t>Pan American Health Organization (PAHO)</a:t>
            </a:r>
          </a:p>
          <a:p>
            <a:pPr marL="285750" marR="444500" indent="-285750" fontAlgn="base">
              <a:lnSpc>
                <a:spcPct val="150000"/>
              </a:lnSpc>
              <a:buFont typeface="Arial" panose="020B0604020202020204" pitchFamily="34" charset="0"/>
              <a:buChar char="•"/>
            </a:pPr>
            <a:r>
              <a:rPr lang="en-US" sz="1800" dirty="0" err="1">
                <a:solidFill>
                  <a:schemeClr val="accent5"/>
                </a:solidFill>
                <a:latin typeface="+mj-ea"/>
                <a:ea typeface="+mj-ea"/>
              </a:rPr>
              <a:t>Societe</a:t>
            </a:r>
            <a:r>
              <a:rPr lang="en-US" sz="1800" dirty="0">
                <a:solidFill>
                  <a:schemeClr val="accent5"/>
                </a:solidFill>
                <a:latin typeface="+mj-ea"/>
                <a:ea typeface="+mj-ea"/>
              </a:rPr>
              <a:t> </a:t>
            </a:r>
            <a:r>
              <a:rPr lang="en-US" sz="1800" dirty="0" err="1">
                <a:solidFill>
                  <a:schemeClr val="accent5"/>
                </a:solidFill>
                <a:latin typeface="+mj-ea"/>
                <a:ea typeface="+mj-ea"/>
              </a:rPr>
              <a:t>Haitienne</a:t>
            </a:r>
            <a:r>
              <a:rPr lang="en-US" sz="1800" dirty="0">
                <a:solidFill>
                  <a:schemeClr val="accent5"/>
                </a:solidFill>
                <a:latin typeface="+mj-ea"/>
                <a:ea typeface="+mj-ea"/>
              </a:rPr>
              <a:t> </a:t>
            </a:r>
            <a:r>
              <a:rPr lang="en-US" sz="1800" dirty="0" err="1">
                <a:solidFill>
                  <a:schemeClr val="accent5"/>
                </a:solidFill>
                <a:latin typeface="+mj-ea"/>
                <a:ea typeface="+mj-ea"/>
              </a:rPr>
              <a:t>d’Obstetrique</a:t>
            </a:r>
            <a:r>
              <a:rPr lang="en-US" sz="1800" dirty="0">
                <a:solidFill>
                  <a:schemeClr val="accent5"/>
                </a:solidFill>
                <a:latin typeface="+mj-ea"/>
                <a:ea typeface="+mj-ea"/>
              </a:rPr>
              <a:t> et de </a:t>
            </a:r>
            <a:r>
              <a:rPr lang="en-US" sz="1800" dirty="0" err="1">
                <a:solidFill>
                  <a:schemeClr val="accent5"/>
                </a:solidFill>
                <a:latin typeface="+mj-ea"/>
                <a:ea typeface="+mj-ea"/>
              </a:rPr>
              <a:t>Gynecologie</a:t>
            </a:r>
            <a:r>
              <a:rPr lang="en-US" sz="1800" dirty="0">
                <a:solidFill>
                  <a:schemeClr val="accent5"/>
                </a:solidFill>
                <a:latin typeface="+mj-ea"/>
                <a:ea typeface="+mj-ea"/>
              </a:rPr>
              <a:t> (SHOG)</a:t>
            </a:r>
          </a:p>
          <a:p>
            <a:pPr marL="285750" indent="-285750" fontAlgn="base">
              <a:lnSpc>
                <a:spcPct val="150000"/>
              </a:lnSpc>
              <a:buFont typeface="Arial" panose="020B0604020202020204" pitchFamily="34" charset="0"/>
              <a:buChar char="•"/>
            </a:pPr>
            <a:r>
              <a:rPr lang="en-US" sz="1800" dirty="0">
                <a:solidFill>
                  <a:schemeClr val="accent5"/>
                </a:solidFill>
                <a:latin typeface="+mj-ea"/>
                <a:ea typeface="+mj-ea"/>
              </a:rPr>
              <a:t>UNICEF Technical Working Group on Community Health and Nutrition</a:t>
            </a:r>
          </a:p>
          <a:p>
            <a:pPr marL="285750" indent="-285750" fontAlgn="base">
              <a:lnSpc>
                <a:spcPct val="150000"/>
              </a:lnSpc>
              <a:buFont typeface="Arial" panose="020B0604020202020204" pitchFamily="34" charset="0"/>
              <a:buChar char="•"/>
            </a:pPr>
            <a:r>
              <a:rPr lang="en-US" sz="1800" dirty="0">
                <a:solidFill>
                  <a:schemeClr val="bg2"/>
                </a:solidFill>
                <a:latin typeface="+mj-ea"/>
                <a:ea typeface="+mj-ea"/>
              </a:rPr>
              <a:t>United Methodist Women (UMW)</a:t>
            </a:r>
          </a:p>
          <a:p>
            <a:pPr marL="285750" indent="-285750" fontAlgn="base">
              <a:lnSpc>
                <a:spcPct val="150000"/>
              </a:lnSpc>
              <a:buFont typeface="Arial" panose="020B0604020202020204" pitchFamily="34" charset="0"/>
              <a:buChar char="•"/>
            </a:pPr>
            <a:endParaRPr lang="en-US" sz="1800" dirty="0">
              <a:solidFill>
                <a:schemeClr val="bg2"/>
              </a:solidFill>
              <a:latin typeface="+mj-ea"/>
              <a:ea typeface="+mj-ea"/>
            </a:endParaRPr>
          </a:p>
          <a:p>
            <a:pPr fontAlgn="base">
              <a:lnSpc>
                <a:spcPct val="150000"/>
              </a:lnSpc>
            </a:pPr>
            <a:r>
              <a:rPr lang="en-US" sz="1800" dirty="0">
                <a:solidFill>
                  <a:schemeClr val="bg2"/>
                </a:solidFill>
                <a:latin typeface="+mj-ea"/>
                <a:ea typeface="+mj-ea"/>
              </a:rPr>
              <a:t>Governments</a:t>
            </a:r>
          </a:p>
          <a:p>
            <a:pPr marL="285750" indent="-285750" fontAlgn="base">
              <a:lnSpc>
                <a:spcPct val="150000"/>
              </a:lnSpc>
              <a:buFont typeface="Arial" panose="020B0604020202020204" pitchFamily="34" charset="0"/>
              <a:buChar char="•"/>
            </a:pPr>
            <a:r>
              <a:rPr lang="en-US" sz="1800" dirty="0">
                <a:solidFill>
                  <a:schemeClr val="bg2"/>
                </a:solidFill>
                <a:latin typeface="+mj-ea"/>
              </a:rPr>
              <a:t>US Department of Health and Human Services</a:t>
            </a:r>
          </a:p>
          <a:p>
            <a:pPr marL="285750" indent="-285750" fontAlgn="base">
              <a:lnSpc>
                <a:spcPct val="150000"/>
              </a:lnSpc>
              <a:buFont typeface="Arial" panose="020B0604020202020204" pitchFamily="34" charset="0"/>
              <a:buChar char="•"/>
            </a:pPr>
            <a:r>
              <a:rPr lang="en-US" sz="1800" dirty="0">
                <a:solidFill>
                  <a:schemeClr val="accent5"/>
                </a:solidFill>
                <a:latin typeface="+mj-ea"/>
              </a:rPr>
              <a:t>Nanjing International Training Center</a:t>
            </a:r>
          </a:p>
          <a:p>
            <a:pPr marL="285750" indent="-285750" fontAlgn="base">
              <a:lnSpc>
                <a:spcPct val="150000"/>
              </a:lnSpc>
              <a:buFont typeface="Arial" panose="020B0604020202020204" pitchFamily="34" charset="0"/>
              <a:buChar char="•"/>
            </a:pPr>
            <a:r>
              <a:rPr lang="en-US" sz="1800" dirty="0">
                <a:solidFill>
                  <a:schemeClr val="accent5"/>
                </a:solidFill>
                <a:latin typeface="+mj-ea"/>
              </a:rPr>
              <a:t>National Health Commission of China</a:t>
            </a:r>
          </a:p>
          <a:p>
            <a:pPr marL="285750" indent="-285750" fontAlgn="base">
              <a:lnSpc>
                <a:spcPct val="150000"/>
              </a:lnSpc>
              <a:buFont typeface="Arial" panose="020B0604020202020204" pitchFamily="34" charset="0"/>
              <a:buChar char="•"/>
            </a:pPr>
            <a:r>
              <a:rPr lang="en-US" sz="1800" dirty="0" err="1">
                <a:solidFill>
                  <a:schemeClr val="accent5"/>
                </a:solidFill>
                <a:latin typeface="+mj-ea"/>
              </a:rPr>
              <a:t>Ministère</a:t>
            </a:r>
            <a:r>
              <a:rPr lang="en-US" sz="1800" dirty="0">
                <a:solidFill>
                  <a:schemeClr val="accent5"/>
                </a:solidFill>
                <a:latin typeface="+mj-ea"/>
              </a:rPr>
              <a:t> de la Santé </a:t>
            </a:r>
            <a:r>
              <a:rPr lang="en-US" sz="1800" dirty="0" err="1">
                <a:solidFill>
                  <a:schemeClr val="accent5"/>
                </a:solidFill>
                <a:latin typeface="+mj-ea"/>
              </a:rPr>
              <a:t>Publique</a:t>
            </a:r>
            <a:r>
              <a:rPr lang="en-US" sz="1800" dirty="0">
                <a:solidFill>
                  <a:schemeClr val="accent5"/>
                </a:solidFill>
                <a:latin typeface="+mj-ea"/>
              </a:rPr>
              <a:t> et de la Population (MSPP)</a:t>
            </a:r>
          </a:p>
          <a:p>
            <a:pPr fontAlgn="base">
              <a:lnSpc>
                <a:spcPct val="150000"/>
              </a:lnSpc>
            </a:pPr>
            <a:endParaRPr lang="en-US" sz="1800" dirty="0">
              <a:solidFill>
                <a:schemeClr val="bg2"/>
              </a:solidFill>
              <a:latin typeface="+mj-ea"/>
              <a:ea typeface="+mj-ea"/>
            </a:endParaRPr>
          </a:p>
          <a:p>
            <a:pPr fontAlgn="base">
              <a:lnSpc>
                <a:spcPct val="150000"/>
              </a:lnSpc>
            </a:pPr>
            <a:r>
              <a:rPr lang="en-US" sz="1800" dirty="0">
                <a:solidFill>
                  <a:schemeClr val="bg2"/>
                </a:solidFill>
                <a:latin typeface="+mj-ea"/>
                <a:ea typeface="+mj-ea"/>
              </a:rPr>
              <a:t>Universities</a:t>
            </a:r>
          </a:p>
          <a:p>
            <a:pPr marL="285750" indent="-285750" fontAlgn="base">
              <a:lnSpc>
                <a:spcPct val="150000"/>
              </a:lnSpc>
              <a:buFont typeface="Arial" panose="020B0604020202020204" pitchFamily="34" charset="0"/>
              <a:buChar char="•"/>
            </a:pPr>
            <a:r>
              <a:rPr lang="en-US" sz="1800" dirty="0">
                <a:solidFill>
                  <a:schemeClr val="bg2"/>
                </a:solidFill>
                <a:latin typeface="+mj-ea"/>
              </a:rPr>
              <a:t>Georgia State University</a:t>
            </a:r>
          </a:p>
          <a:p>
            <a:pPr marL="285750" indent="-285750" fontAlgn="base">
              <a:lnSpc>
                <a:spcPct val="150000"/>
              </a:lnSpc>
              <a:buFont typeface="Arial" panose="020B0604020202020204" pitchFamily="34" charset="0"/>
              <a:buChar char="•"/>
            </a:pPr>
            <a:r>
              <a:rPr lang="en-US" sz="1800" dirty="0" err="1">
                <a:solidFill>
                  <a:schemeClr val="accent5"/>
                </a:solidFill>
                <a:latin typeface="+mj-ea"/>
              </a:rPr>
              <a:t>Maluti</a:t>
            </a:r>
            <a:r>
              <a:rPr lang="en-US" sz="1800" dirty="0">
                <a:solidFill>
                  <a:schemeClr val="accent5"/>
                </a:solidFill>
                <a:latin typeface="+mj-ea"/>
              </a:rPr>
              <a:t> Adventist College</a:t>
            </a:r>
          </a:p>
          <a:p>
            <a:pPr marL="285750" indent="-285750" fontAlgn="base">
              <a:lnSpc>
                <a:spcPct val="150000"/>
              </a:lnSpc>
              <a:buFont typeface="Arial" panose="020B0604020202020204" pitchFamily="34" charset="0"/>
              <a:buChar char="•"/>
            </a:pPr>
            <a:r>
              <a:rPr lang="en-US" sz="1800" dirty="0">
                <a:solidFill>
                  <a:schemeClr val="bg2"/>
                </a:solidFill>
                <a:latin typeface="+mj-ea"/>
              </a:rPr>
              <a:t>Morehouse School of Medicine</a:t>
            </a:r>
          </a:p>
          <a:p>
            <a:pPr marL="285750" indent="-285750" fontAlgn="base">
              <a:lnSpc>
                <a:spcPct val="150000"/>
              </a:lnSpc>
              <a:buFont typeface="Arial" panose="020B0604020202020204" pitchFamily="34" charset="0"/>
              <a:buChar char="•"/>
            </a:pPr>
            <a:r>
              <a:rPr lang="en-US" sz="1800" dirty="0">
                <a:solidFill>
                  <a:schemeClr val="bg2"/>
                </a:solidFill>
                <a:latin typeface="+mj-ea"/>
              </a:rPr>
              <a:t>University of Illinois at Chicago (UIC) School of Nursing</a:t>
            </a:r>
          </a:p>
          <a:p>
            <a:pPr marL="285750" indent="-285750" fontAlgn="base">
              <a:lnSpc>
                <a:spcPct val="150000"/>
              </a:lnSpc>
              <a:buFont typeface="Arial" panose="020B0604020202020204" pitchFamily="34" charset="0"/>
              <a:buChar char="•"/>
            </a:pPr>
            <a:endParaRPr lang="en-US" sz="1800" dirty="0">
              <a:solidFill>
                <a:schemeClr val="bg2"/>
              </a:solidFill>
              <a:latin typeface="+mj-ea"/>
            </a:endParaRPr>
          </a:p>
          <a:p>
            <a:pPr fontAlgn="base">
              <a:lnSpc>
                <a:spcPct val="150000"/>
              </a:lnSpc>
            </a:pPr>
            <a:r>
              <a:rPr lang="en-US" sz="1800" dirty="0">
                <a:solidFill>
                  <a:schemeClr val="bg2"/>
                </a:solidFill>
                <a:latin typeface="+mj-ea"/>
              </a:rPr>
              <a:t>Corporations</a:t>
            </a:r>
          </a:p>
          <a:p>
            <a:pPr marL="285750" indent="-285750" fontAlgn="base">
              <a:lnSpc>
                <a:spcPct val="150000"/>
              </a:lnSpc>
              <a:buFont typeface="Arial" panose="020B0604020202020204" pitchFamily="34" charset="0"/>
              <a:buChar char="•"/>
            </a:pPr>
            <a:r>
              <a:rPr lang="en-US" sz="1800" dirty="0" err="1">
                <a:solidFill>
                  <a:schemeClr val="accent5"/>
                </a:solidFill>
                <a:latin typeface="+mj-ea"/>
              </a:rPr>
              <a:t>GlaxoSmith</a:t>
            </a:r>
            <a:r>
              <a:rPr lang="en-US" sz="1800" dirty="0">
                <a:solidFill>
                  <a:schemeClr val="accent5"/>
                </a:solidFill>
                <a:latin typeface="+mj-ea"/>
              </a:rPr>
              <a:t> Kline</a:t>
            </a:r>
          </a:p>
          <a:p>
            <a:pPr marL="285750" indent="-285750" fontAlgn="base">
              <a:lnSpc>
                <a:spcPct val="150000"/>
              </a:lnSpc>
              <a:buFont typeface="Arial" panose="020B0604020202020204" pitchFamily="34" charset="0"/>
              <a:buChar char="•"/>
            </a:pPr>
            <a:endParaRPr lang="en-US" sz="1800" dirty="0">
              <a:solidFill>
                <a:schemeClr val="bg2"/>
              </a:solidFill>
              <a:latin typeface="+mj-ea"/>
            </a:endParaRPr>
          </a:p>
          <a:p>
            <a:pPr marL="285750" indent="-285750" fontAlgn="base">
              <a:lnSpc>
                <a:spcPct val="150000"/>
              </a:lnSpc>
              <a:buFont typeface="Arial" panose="020B0604020202020204" pitchFamily="34" charset="0"/>
              <a:buChar char="•"/>
            </a:pPr>
            <a:endParaRPr lang="en-US" sz="1800" dirty="0">
              <a:solidFill>
                <a:schemeClr val="bg2"/>
              </a:solidFill>
              <a:latin typeface="+mj-ea"/>
            </a:endParaRPr>
          </a:p>
          <a:p>
            <a:pPr marL="285750" indent="-285750" fontAlgn="base">
              <a:lnSpc>
                <a:spcPct val="150000"/>
              </a:lnSpc>
              <a:buFont typeface="Arial" panose="020B0604020202020204" pitchFamily="34" charset="0"/>
              <a:buChar char="•"/>
            </a:pPr>
            <a:endParaRPr lang="en-US" sz="1800" dirty="0">
              <a:solidFill>
                <a:schemeClr val="bg2"/>
              </a:solidFill>
              <a:latin typeface="+mj-ea"/>
              <a:ea typeface="+mj-ea"/>
            </a:endParaRPr>
          </a:p>
        </p:txBody>
      </p:sp>
      <p:pic>
        <p:nvPicPr>
          <p:cNvPr id="7" name="Picture 6">
            <a:extLst>
              <a:ext uri="{FF2B5EF4-FFF2-40B4-BE49-F238E27FC236}">
                <a16:creationId xmlns:a16="http://schemas.microsoft.com/office/drawing/2014/main" id="{46872EA3-58BF-6941-BA53-0285B4C7AE0A}"/>
              </a:ext>
            </a:extLst>
          </p:cNvPr>
          <p:cNvPicPr>
            <a:picLocks noChangeAspect="1"/>
          </p:cNvPicPr>
          <p:nvPr/>
        </p:nvPicPr>
        <p:blipFill>
          <a:blip r:embed="rId2"/>
          <a:stretch>
            <a:fillRect/>
          </a:stretch>
        </p:blipFill>
        <p:spPr>
          <a:xfrm>
            <a:off x="13067632" y="711404"/>
            <a:ext cx="1079191" cy="579864"/>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62C815-14A5-D549-8CFE-819EFA8EC019}"/>
              </a:ext>
            </a:extLst>
          </p:cNvPr>
          <p:cNvPicPr>
            <a:picLocks noChangeAspect="1"/>
          </p:cNvPicPr>
          <p:nvPr/>
        </p:nvPicPr>
        <p:blipFill rotWithShape="1">
          <a:blip r:embed="rId3">
            <a:alphaModFix amt="95000"/>
            <a:extLst>
              <a:ext uri="{28A0092B-C50C-407E-A947-70E740481C1C}">
                <a14:useLocalDpi xmlns:a14="http://schemas.microsoft.com/office/drawing/2010/main"/>
              </a:ext>
            </a:extLst>
          </a:blip>
          <a:srcRect l="3268" t="39216" r="1829" b="16601"/>
          <a:stretch/>
        </p:blipFill>
        <p:spPr>
          <a:xfrm>
            <a:off x="0" y="4186520"/>
            <a:ext cx="8677836" cy="3030070"/>
          </a:xfrm>
          <a:prstGeom prst="rect">
            <a:avLst/>
          </a:prstGeom>
        </p:spPr>
      </p:pic>
      <p:pic>
        <p:nvPicPr>
          <p:cNvPr id="1026" name="Picture 2" descr="page16image4289328">
            <a:extLst>
              <a:ext uri="{FF2B5EF4-FFF2-40B4-BE49-F238E27FC236}">
                <a16:creationId xmlns:a16="http://schemas.microsoft.com/office/drawing/2014/main" id="{D507BAC9-6639-164C-8F80-9C20D306CB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860092"/>
            <a:ext cx="4945300" cy="32162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ge38image21106064">
            <a:extLst>
              <a:ext uri="{FF2B5EF4-FFF2-40B4-BE49-F238E27FC236}">
                <a16:creationId xmlns:a16="http://schemas.microsoft.com/office/drawing/2014/main" id="{5931D809-4CAB-B24E-B570-45718EA0ED4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633" t="21307" r="11862" b="16685"/>
          <a:stretch/>
        </p:blipFill>
        <p:spPr bwMode="auto">
          <a:xfrm>
            <a:off x="9938430" y="6926387"/>
            <a:ext cx="5660158" cy="3216238"/>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1029" name="Picture 5" descr="page42image21205376">
            <a:extLst>
              <a:ext uri="{FF2B5EF4-FFF2-40B4-BE49-F238E27FC236}">
                <a16:creationId xmlns:a16="http://schemas.microsoft.com/office/drawing/2014/main" id="{911F6A08-FF65-A44B-AE26-034512E3937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539" t="26861" r="15030" b="24733"/>
          <a:stretch/>
        </p:blipFill>
        <p:spPr bwMode="auto">
          <a:xfrm>
            <a:off x="4945300" y="7180836"/>
            <a:ext cx="5170222" cy="29133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BA8C11B-3380-8E4F-ACC7-E3F088BFF9BB}"/>
              </a:ext>
            </a:extLst>
          </p:cNvPr>
          <p:cNvPicPr>
            <a:picLocks noChangeAspect="1"/>
          </p:cNvPicPr>
          <p:nvPr/>
        </p:nvPicPr>
        <p:blipFill>
          <a:blip r:embed="rId7"/>
          <a:stretch>
            <a:fillRect/>
          </a:stretch>
        </p:blipFill>
        <p:spPr>
          <a:xfrm>
            <a:off x="0" y="-1"/>
            <a:ext cx="15544800" cy="4366145"/>
          </a:xfrm>
          <a:prstGeom prst="rect">
            <a:avLst/>
          </a:prstGeom>
        </p:spPr>
      </p:pic>
      <p:pic>
        <p:nvPicPr>
          <p:cNvPr id="10" name="Picture 9">
            <a:extLst>
              <a:ext uri="{FF2B5EF4-FFF2-40B4-BE49-F238E27FC236}">
                <a16:creationId xmlns:a16="http://schemas.microsoft.com/office/drawing/2014/main" id="{41D59742-8DA9-9648-87A4-9D871443290F}"/>
              </a:ext>
            </a:extLst>
          </p:cNvPr>
          <p:cNvPicPr>
            <a:picLocks noChangeAspect="1"/>
          </p:cNvPicPr>
          <p:nvPr/>
        </p:nvPicPr>
        <p:blipFill>
          <a:blip r:embed="rId8"/>
          <a:stretch>
            <a:fillRect/>
          </a:stretch>
        </p:blipFill>
        <p:spPr>
          <a:xfrm>
            <a:off x="8677836" y="4320987"/>
            <a:ext cx="4277448" cy="2859849"/>
          </a:xfrm>
          <a:prstGeom prst="rect">
            <a:avLst/>
          </a:prstGeom>
        </p:spPr>
      </p:pic>
      <p:pic>
        <p:nvPicPr>
          <p:cNvPr id="12" name="Picture 11">
            <a:extLst>
              <a:ext uri="{FF2B5EF4-FFF2-40B4-BE49-F238E27FC236}">
                <a16:creationId xmlns:a16="http://schemas.microsoft.com/office/drawing/2014/main" id="{E15EEE5E-0728-3743-9A70-6E1326DF182F}"/>
              </a:ext>
            </a:extLst>
          </p:cNvPr>
          <p:cNvPicPr>
            <a:picLocks noChangeAspect="1"/>
          </p:cNvPicPr>
          <p:nvPr/>
        </p:nvPicPr>
        <p:blipFill>
          <a:blip r:embed="rId9"/>
          <a:stretch>
            <a:fillRect/>
          </a:stretch>
        </p:blipFill>
        <p:spPr>
          <a:xfrm>
            <a:off x="11558545" y="4356846"/>
            <a:ext cx="4040043" cy="2823990"/>
          </a:xfrm>
          <a:prstGeom prst="rect">
            <a:avLst/>
          </a:prstGeom>
        </p:spPr>
      </p:pic>
    </p:spTree>
    <p:extLst>
      <p:ext uri="{BB962C8B-B14F-4D97-AF65-F5344CB8AC3E}">
        <p14:creationId xmlns:p14="http://schemas.microsoft.com/office/powerpoint/2010/main" val="315150636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page2image594007408">
            <a:extLst>
              <a:ext uri="{FF2B5EF4-FFF2-40B4-BE49-F238E27FC236}">
                <a16:creationId xmlns:a16="http://schemas.microsoft.com/office/drawing/2014/main" id="{6AC9CAA9-E6CB-964A-8748-1FC118BA0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63"/>
            <a:ext cx="7879080" cy="10072863"/>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26DF72C3-1167-2C47-BD10-456210A438CE}"/>
              </a:ext>
            </a:extLst>
          </p:cNvPr>
          <p:cNvCxnSpPr>
            <a:cxnSpLocks/>
          </p:cNvCxnSpPr>
          <p:nvPr/>
        </p:nvCxnSpPr>
        <p:spPr>
          <a:xfrm>
            <a:off x="5509260" y="8314944"/>
            <a:ext cx="49118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0895075-4797-D848-A473-2533585E9EA7}"/>
              </a:ext>
            </a:extLst>
          </p:cNvPr>
          <p:cNvCxnSpPr>
            <a:cxnSpLocks/>
          </p:cNvCxnSpPr>
          <p:nvPr/>
        </p:nvCxnSpPr>
        <p:spPr>
          <a:xfrm>
            <a:off x="5274564" y="5900928"/>
            <a:ext cx="52638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A93D5D1-108B-F342-B3FD-B9C3314AD530}"/>
              </a:ext>
            </a:extLst>
          </p:cNvPr>
          <p:cNvCxnSpPr>
            <a:cxnSpLocks/>
          </p:cNvCxnSpPr>
          <p:nvPr/>
        </p:nvCxnSpPr>
        <p:spPr>
          <a:xfrm>
            <a:off x="6759388" y="2766060"/>
            <a:ext cx="3661724"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FAB965E-CA96-AE4F-93FC-7B4724A70A54}"/>
              </a:ext>
            </a:extLst>
          </p:cNvPr>
          <p:cNvSpPr txBox="1"/>
          <p:nvPr/>
        </p:nvSpPr>
        <p:spPr>
          <a:xfrm>
            <a:off x="10739627" y="7708881"/>
            <a:ext cx="4418511" cy="2665153"/>
          </a:xfrm>
          <a:prstGeom prst="rect">
            <a:avLst/>
          </a:prstGeom>
          <a:noFill/>
        </p:spPr>
        <p:txBody>
          <a:bodyPr wrap="square" rtlCol="0">
            <a:spAutoFit/>
          </a:bodyPr>
          <a:lstStyle/>
          <a:p>
            <a:r>
              <a:rPr lang="en-US" sz="3813" dirty="0"/>
              <a:t>Community Systems Strengthening</a:t>
            </a:r>
          </a:p>
          <a:p>
            <a:pPr marL="419108" indent="-419108">
              <a:buFont typeface="Arial" panose="020B0604020202020204" pitchFamily="34" charset="0"/>
              <a:buChar char="•"/>
            </a:pPr>
            <a:r>
              <a:rPr lang="en-US" sz="1760" dirty="0"/>
              <a:t>Social Capital</a:t>
            </a:r>
          </a:p>
          <a:p>
            <a:pPr marL="419108" indent="-419108">
              <a:buFont typeface="Arial" panose="020B0604020202020204" pitchFamily="34" charset="0"/>
              <a:buChar char="•"/>
            </a:pPr>
            <a:r>
              <a:rPr lang="en-US" sz="1760" dirty="0"/>
              <a:t>Human Capital</a:t>
            </a:r>
          </a:p>
          <a:p>
            <a:pPr marL="419108" indent="-419108">
              <a:buFont typeface="Arial" panose="020B0604020202020204" pitchFamily="34" charset="0"/>
              <a:buChar char="•"/>
            </a:pPr>
            <a:r>
              <a:rPr lang="en-US" sz="1760" dirty="0"/>
              <a:t>Organizational resources</a:t>
            </a:r>
          </a:p>
          <a:p>
            <a:pPr marL="419108" indent="-419108">
              <a:buFont typeface="Arial" panose="020B0604020202020204" pitchFamily="34" charset="0"/>
              <a:buChar char="•"/>
            </a:pPr>
            <a:endParaRPr lang="en-US" sz="3813" dirty="0"/>
          </a:p>
        </p:txBody>
      </p:sp>
      <p:sp>
        <p:nvSpPr>
          <p:cNvPr id="11" name="TextBox 10">
            <a:extLst>
              <a:ext uri="{FF2B5EF4-FFF2-40B4-BE49-F238E27FC236}">
                <a16:creationId xmlns:a16="http://schemas.microsoft.com/office/drawing/2014/main" id="{A062F039-F8D8-5746-9C42-09D5F853BD0C}"/>
              </a:ext>
            </a:extLst>
          </p:cNvPr>
          <p:cNvSpPr txBox="1"/>
          <p:nvPr/>
        </p:nvSpPr>
        <p:spPr>
          <a:xfrm>
            <a:off x="10706099" y="5213604"/>
            <a:ext cx="3891643" cy="2258695"/>
          </a:xfrm>
          <a:prstGeom prst="rect">
            <a:avLst/>
          </a:prstGeom>
          <a:noFill/>
        </p:spPr>
        <p:txBody>
          <a:bodyPr wrap="square" rtlCol="0">
            <a:spAutoFit/>
          </a:bodyPr>
          <a:lstStyle/>
          <a:p>
            <a:r>
              <a:rPr lang="en-US" sz="3813" dirty="0"/>
              <a:t>Health Systems Strengthening</a:t>
            </a:r>
          </a:p>
          <a:p>
            <a:pPr marL="419108" indent="-419108">
              <a:buFont typeface="Arial" panose="020B0604020202020204" pitchFamily="34" charset="0"/>
              <a:buChar char="•"/>
            </a:pPr>
            <a:r>
              <a:rPr lang="en-US" sz="1613" dirty="0"/>
              <a:t>Human Resources for Health</a:t>
            </a:r>
          </a:p>
          <a:p>
            <a:pPr marL="419108" indent="-419108">
              <a:buFont typeface="Arial" panose="020B0604020202020204" pitchFamily="34" charset="0"/>
              <a:buChar char="•"/>
            </a:pPr>
            <a:r>
              <a:rPr lang="en-US" sz="1613" dirty="0"/>
              <a:t>Leadership &amp; Governance</a:t>
            </a:r>
          </a:p>
          <a:p>
            <a:pPr marL="419108" indent="-419108">
              <a:buFont typeface="Arial" panose="020B0604020202020204" pitchFamily="34" charset="0"/>
              <a:buChar char="•"/>
            </a:pPr>
            <a:r>
              <a:rPr lang="en-US" sz="1613" dirty="0"/>
              <a:t>Essential Medicines</a:t>
            </a:r>
          </a:p>
          <a:p>
            <a:pPr marL="419108" indent="-419108">
              <a:buFont typeface="Arial" panose="020B0604020202020204" pitchFamily="34" charset="0"/>
              <a:buChar char="•"/>
            </a:pPr>
            <a:r>
              <a:rPr lang="en-US" sz="1613" dirty="0"/>
              <a:t>Data</a:t>
            </a:r>
          </a:p>
        </p:txBody>
      </p:sp>
      <p:sp>
        <p:nvSpPr>
          <p:cNvPr id="12" name="TextBox 11">
            <a:extLst>
              <a:ext uri="{FF2B5EF4-FFF2-40B4-BE49-F238E27FC236}">
                <a16:creationId xmlns:a16="http://schemas.microsoft.com/office/drawing/2014/main" id="{5257DF10-76E5-8B47-94E1-BB18E3BAFDF5}"/>
              </a:ext>
            </a:extLst>
          </p:cNvPr>
          <p:cNvSpPr txBox="1"/>
          <p:nvPr/>
        </p:nvSpPr>
        <p:spPr>
          <a:xfrm>
            <a:off x="10538459" y="2330197"/>
            <a:ext cx="4418511" cy="1920141"/>
          </a:xfrm>
          <a:prstGeom prst="rect">
            <a:avLst/>
          </a:prstGeom>
          <a:noFill/>
        </p:spPr>
        <p:txBody>
          <a:bodyPr wrap="square" rtlCol="0">
            <a:spAutoFit/>
          </a:bodyPr>
          <a:lstStyle/>
          <a:p>
            <a:r>
              <a:rPr lang="en-US" sz="3813" dirty="0"/>
              <a:t>Health &amp; Wellbeing</a:t>
            </a:r>
          </a:p>
          <a:p>
            <a:pPr marL="419108" indent="-419108">
              <a:buFont typeface="Arial" panose="020B0604020202020204" pitchFamily="34" charset="0"/>
              <a:buChar char="•"/>
            </a:pPr>
            <a:r>
              <a:rPr lang="en-US" sz="1613" dirty="0"/>
              <a:t>Maternal &amp; Child Health</a:t>
            </a:r>
          </a:p>
          <a:p>
            <a:pPr marL="419108" indent="-419108">
              <a:buFont typeface="Arial" panose="020B0604020202020204" pitchFamily="34" charset="0"/>
              <a:buChar char="•"/>
            </a:pPr>
            <a:r>
              <a:rPr lang="en-US" sz="1613" dirty="0"/>
              <a:t>Youth Health &amp; Wellbeing</a:t>
            </a:r>
          </a:p>
          <a:p>
            <a:pPr marL="419108" indent="-419108">
              <a:buFont typeface="Arial" panose="020B0604020202020204" pitchFamily="34" charset="0"/>
              <a:buChar char="•"/>
            </a:pPr>
            <a:r>
              <a:rPr lang="en-US" sz="1613" dirty="0"/>
              <a:t>Zero to Three</a:t>
            </a:r>
          </a:p>
          <a:p>
            <a:pPr marL="419108" indent="-419108">
              <a:buFont typeface="Arial" panose="020B0604020202020204" pitchFamily="34" charset="0"/>
              <a:buChar char="•"/>
            </a:pPr>
            <a:r>
              <a:rPr lang="en-US" sz="1613" dirty="0"/>
              <a:t>Gender Based Violence</a:t>
            </a:r>
          </a:p>
          <a:p>
            <a:pPr marL="419108" indent="-419108">
              <a:buFont typeface="Arial" panose="020B0604020202020204" pitchFamily="34" charset="0"/>
              <a:buChar char="•"/>
            </a:pPr>
            <a:r>
              <a:rPr lang="en-US" sz="1613" dirty="0"/>
              <a:t>Human Trafficking</a:t>
            </a:r>
          </a:p>
        </p:txBody>
      </p:sp>
      <p:pic>
        <p:nvPicPr>
          <p:cNvPr id="14" name="Picture 13">
            <a:extLst>
              <a:ext uri="{FF2B5EF4-FFF2-40B4-BE49-F238E27FC236}">
                <a16:creationId xmlns:a16="http://schemas.microsoft.com/office/drawing/2014/main" id="{F406634A-6F67-5641-906D-E05E34A2378C}"/>
              </a:ext>
            </a:extLst>
          </p:cNvPr>
          <p:cNvPicPr>
            <a:picLocks noChangeAspect="1"/>
          </p:cNvPicPr>
          <p:nvPr/>
        </p:nvPicPr>
        <p:blipFill>
          <a:blip r:embed="rId3"/>
          <a:stretch>
            <a:fillRect/>
          </a:stretch>
        </p:blipFill>
        <p:spPr>
          <a:xfrm>
            <a:off x="13139348" y="711404"/>
            <a:ext cx="1079191" cy="579864"/>
          </a:xfrm>
          <a:prstGeom prst="rect">
            <a:avLst/>
          </a:prstGeom>
        </p:spPr>
      </p:pic>
      <p:sp>
        <p:nvSpPr>
          <p:cNvPr id="15" name="Shape 60">
            <a:extLst>
              <a:ext uri="{FF2B5EF4-FFF2-40B4-BE49-F238E27FC236}">
                <a16:creationId xmlns:a16="http://schemas.microsoft.com/office/drawing/2014/main" id="{84F12888-3EA9-A349-B8B3-666D521C4727}"/>
              </a:ext>
            </a:extLst>
          </p:cNvPr>
          <p:cNvSpPr txBox="1"/>
          <p:nvPr/>
        </p:nvSpPr>
        <p:spPr>
          <a:xfrm>
            <a:off x="7886703" y="723561"/>
            <a:ext cx="8868537" cy="579864"/>
          </a:xfrm>
          <a:prstGeom prst="rect">
            <a:avLst/>
          </a:prstGeom>
          <a:ln w="12700">
            <a:miter lim="400000"/>
          </a:ln>
          <a:extLst>
            <a:ext uri="{C572A759-6A51-4108-AA02-DFA0A04FC94B}">
              <ma14:wrappingTextBoxFlag xmlns:ma14="http://schemas.microsoft.com/office/mac/drawingml/2011/main" xmlns="" val="1"/>
            </a:ext>
          </a:extLst>
        </p:spPr>
        <p:txBody>
          <a:bodyPr lIns="12808" tIns="12808" rIns="12808" bIns="12808">
            <a:spAutoFit/>
          </a:bodyPr>
          <a:lstStyle>
            <a:lvl1pPr>
              <a:lnSpc>
                <a:spcPct val="90000"/>
              </a:lnSpc>
              <a:defRPr sz="4000" b="1">
                <a:solidFill>
                  <a:srgbClr val="107889"/>
                </a:solidFill>
                <a:latin typeface="Proxima Nova Bold"/>
                <a:ea typeface="Proxima Nova Bold"/>
                <a:cs typeface="Proxima Nova Bold"/>
                <a:sym typeface="Proxima Nova Bold"/>
              </a:defRPr>
            </a:lvl1pPr>
          </a:lstStyle>
          <a:p>
            <a:r>
              <a:rPr lang="en-US" dirty="0"/>
              <a:t>Core Program Areas</a:t>
            </a:r>
            <a:endParaRPr dirty="0"/>
          </a:p>
        </p:txBody>
      </p:sp>
    </p:spTree>
    <p:extLst>
      <p:ext uri="{BB962C8B-B14F-4D97-AF65-F5344CB8AC3E}">
        <p14:creationId xmlns:p14="http://schemas.microsoft.com/office/powerpoint/2010/main" val="359793405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lide Number"/>
          <p:cNvSpPr txBox="1">
            <a:spLocks noGrp="1"/>
          </p:cNvSpPr>
          <p:nvPr>
            <p:ph type="sldNum" sz="quarter" idx="4294967295"/>
          </p:nvPr>
        </p:nvSpPr>
        <p:spPr>
          <a:xfrm>
            <a:off x="14412053" y="870654"/>
            <a:ext cx="220571" cy="234677"/>
          </a:xfrm>
          <a:prstGeom prst="rect">
            <a:avLst/>
          </a:prstGeom>
          <a:extLst>
            <a:ext uri="{C572A759-6A51-4108-AA02-DFA0A04FC94B}">
              <ma14:wrappingTextBoxFlag xmlns:ma14="http://schemas.microsoft.com/office/mac/drawingml/2011/main" xmlns="" val="1"/>
            </a:ext>
          </a:extLst>
        </p:spPr>
        <p:txBody>
          <a:bodyPr wrap="none" lIns="32384" tIns="32384" rIns="32384" bIns="32384" anchor="ctr">
            <a:spAutoFit/>
          </a:bodyPr>
          <a:lstStyle>
            <a:lvl1pPr>
              <a:defRPr sz="1100">
                <a:solidFill>
                  <a:srgbClr val="000000"/>
                </a:solidFill>
                <a:latin typeface="Proxima Nova Regular"/>
                <a:ea typeface="Proxima Nova Regular"/>
                <a:cs typeface="Proxima Nova Regular"/>
                <a:sym typeface="Proxima Nova Regular"/>
              </a:defRPr>
            </a:lvl1pPr>
          </a:lstStyle>
          <a:p>
            <a:fld id="{86CB4B4D-7CA3-9044-876B-883B54F8677D}" type="slidenum">
              <a:t>9</a:t>
            </a:fld>
            <a:endParaRPr/>
          </a:p>
        </p:txBody>
      </p:sp>
      <p:pic>
        <p:nvPicPr>
          <p:cNvPr id="278" name="Image" descr="Image"/>
          <p:cNvPicPr>
            <a:picLocks noChangeAspect="1"/>
          </p:cNvPicPr>
          <p:nvPr/>
        </p:nvPicPr>
        <p:blipFill>
          <a:blip r:embed="rId2"/>
          <a:stretch>
            <a:fillRect/>
          </a:stretch>
        </p:blipFill>
        <p:spPr>
          <a:xfrm>
            <a:off x="12750968" y="712037"/>
            <a:ext cx="1358661" cy="551907"/>
          </a:xfrm>
          <a:prstGeom prst="rect">
            <a:avLst/>
          </a:prstGeom>
          <a:ln w="12700">
            <a:miter lim="400000"/>
          </a:ln>
        </p:spPr>
      </p:pic>
      <p:pic>
        <p:nvPicPr>
          <p:cNvPr id="279" name="Screen Shot 2019-01-16 at 12.01.00 AM.png" descr="Screen Shot 2019-01-16 at 12.01.00 AM.png"/>
          <p:cNvPicPr>
            <a:picLocks noChangeAspect="1"/>
          </p:cNvPicPr>
          <p:nvPr/>
        </p:nvPicPr>
        <p:blipFill>
          <a:blip r:embed="rId3"/>
          <a:stretch>
            <a:fillRect/>
          </a:stretch>
        </p:blipFill>
        <p:spPr>
          <a:xfrm>
            <a:off x="-11745" y="-31721"/>
            <a:ext cx="15568293" cy="10390684"/>
          </a:xfrm>
          <a:prstGeom prst="rect">
            <a:avLst/>
          </a:prstGeom>
          <a:ln w="12700">
            <a:miter lim="400000"/>
          </a:ln>
        </p:spPr>
      </p:pic>
      <p:sp>
        <p:nvSpPr>
          <p:cNvPr id="280" name="Rectangle"/>
          <p:cNvSpPr/>
          <p:nvPr/>
        </p:nvSpPr>
        <p:spPr>
          <a:xfrm>
            <a:off x="24447" y="-31721"/>
            <a:ext cx="15532101" cy="10083267"/>
          </a:xfrm>
          <a:prstGeom prst="rect">
            <a:avLst/>
          </a:prstGeom>
          <a:solidFill>
            <a:srgbClr val="00788A">
              <a:alpha val="73135"/>
            </a:srgbClr>
          </a:solidFill>
          <a:ln w="12700">
            <a:solidFill>
              <a:schemeClr val="accent1">
                <a:alpha val="73135"/>
              </a:schemeClr>
            </a:solidFill>
            <a:miter/>
          </a:ln>
        </p:spPr>
        <p:txBody>
          <a:bodyPr lIns="58293" tIns="58293" rIns="58293" bIns="58293" anchor="ctr"/>
          <a:lstStyle/>
          <a:p>
            <a:endParaRPr sz="1935"/>
          </a:p>
        </p:txBody>
      </p:sp>
      <p:pic>
        <p:nvPicPr>
          <p:cNvPr id="7" name="Picture 6">
            <a:extLst>
              <a:ext uri="{FF2B5EF4-FFF2-40B4-BE49-F238E27FC236}">
                <a16:creationId xmlns:a16="http://schemas.microsoft.com/office/drawing/2014/main" id="{0DB2B6DC-50D3-A542-9DCF-5ECF411E9CBE}"/>
              </a:ext>
            </a:extLst>
          </p:cNvPr>
          <p:cNvPicPr>
            <a:picLocks noChangeAspect="1"/>
          </p:cNvPicPr>
          <p:nvPr/>
        </p:nvPicPr>
        <p:blipFill>
          <a:blip r:embed="rId4"/>
          <a:stretch>
            <a:fillRect/>
          </a:stretch>
        </p:blipFill>
        <p:spPr>
          <a:xfrm>
            <a:off x="13067632" y="711404"/>
            <a:ext cx="1079191" cy="579864"/>
          </a:xfrm>
          <a:prstGeom prst="rect">
            <a:avLst/>
          </a:prstGeom>
        </p:spPr>
      </p:pic>
      <p:sp>
        <p:nvSpPr>
          <p:cNvPr id="8" name="Shape 60">
            <a:extLst>
              <a:ext uri="{FF2B5EF4-FFF2-40B4-BE49-F238E27FC236}">
                <a16:creationId xmlns:a16="http://schemas.microsoft.com/office/drawing/2014/main" id="{ABDF1A1C-13AF-2145-B1C6-73DEE4CC992E}"/>
              </a:ext>
            </a:extLst>
          </p:cNvPr>
          <p:cNvSpPr txBox="1"/>
          <p:nvPr/>
        </p:nvSpPr>
        <p:spPr>
          <a:xfrm>
            <a:off x="1329139" y="2716837"/>
            <a:ext cx="11738493" cy="5011846"/>
          </a:xfrm>
          <a:prstGeom prst="rect">
            <a:avLst/>
          </a:prstGeom>
          <a:ln w="12700">
            <a:miter lim="400000"/>
          </a:ln>
          <a:extLst>
            <a:ext uri="{C572A759-6A51-4108-AA02-DFA0A04FC94B}">
              <ma14:wrappingTextBoxFlag xmlns:ma14="http://schemas.microsoft.com/office/mac/drawingml/2011/main" xmlns="" val="1"/>
            </a:ext>
          </a:extLst>
        </p:spPr>
        <p:txBody>
          <a:bodyPr wrap="square" lIns="12808" tIns="12808" rIns="12808" bIns="12808" anchor="b">
            <a:spAutoFit/>
          </a:bodyPr>
          <a:lstStyle/>
          <a:p>
            <a:r>
              <a:rPr lang="en-US" sz="5400" i="1" dirty="0">
                <a:solidFill>
                  <a:schemeClr val="bg1"/>
                </a:solidFill>
              </a:rPr>
              <a:t>"Women, being a pillar of the community need to be healthy, physically and mentally. This includes them being safe and respected in their relationships. Violence against women weakens the entire community."</a:t>
            </a:r>
            <a:endParaRPr lang="en-US" sz="5400" dirty="0">
              <a:solidFill>
                <a:schemeClr val="bg1"/>
              </a:solidFill>
            </a:endParaRP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58292" tIns="58292" rIns="58292" bIns="58292" numCol="1" spcCol="38100" rtlCol="0" anchor="ctr">
        <a:spAutoFit/>
      </a:bodyPr>
      <a:lstStyle>
        <a:defPPr marL="0" marR="0" indent="0" algn="l" defTabSz="1341119"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8292" tIns="58292" rIns="58292" bIns="58292" numCol="1" spcCol="38100" rtlCol="0" anchor="t">
        <a:spAutoFit/>
      </a:bodyPr>
      <a:lstStyle>
        <a:defPPr marL="0" marR="0" indent="0" algn="l" defTabSz="1341119"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58292" tIns="58292" rIns="58292" bIns="58292" numCol="1" spcCol="38100" rtlCol="0" anchor="ctr">
        <a:spAutoFit/>
      </a:bodyPr>
      <a:lstStyle>
        <a:defPPr marL="0" marR="0" indent="0" algn="l" defTabSz="1341119"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8292" tIns="58292" rIns="58292" bIns="58292" numCol="1" spcCol="38100" rtlCol="0" anchor="t">
        <a:spAutoFit/>
      </a:bodyPr>
      <a:lstStyle>
        <a:defPPr marL="0" marR="0" indent="0" algn="l" defTabSz="1341119"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10610</TotalTime>
  <Words>2783</Words>
  <Application>Microsoft Macintosh PowerPoint</Application>
  <PresentationFormat>Custom</PresentationFormat>
  <Paragraphs>215</Paragraphs>
  <Slides>23</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Calibri Light</vt:lpstr>
      <vt:lpstr>Helvetica</vt:lpstr>
      <vt:lpstr>Proxima Nova Bold</vt:lpstr>
      <vt:lpstr>Proxima Nova Regular</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Gender Based Violence - psychological, economic, physical and sexual violence – against women and girls has significant impact on their health and wellbeing including - teenage pregnancy, HIV/AIDS, economic struggle, stigma and marginalization according to the Taskforce for V-Day in Haiti.</vt:lpstr>
      <vt:lpstr>PowerPoint Presentation</vt:lpstr>
      <vt:lpstr>PowerPoint Presentation</vt:lpstr>
      <vt:lpstr>PowerPoint Presentation</vt:lpstr>
      <vt:lpstr>PowerPoint Presentation</vt:lpstr>
      <vt:lpstr>PowerPoint Presentation</vt:lpstr>
      <vt:lpstr>LISTEN | CONNECT | EMPOWER</vt:lpstr>
      <vt:lpstr>PowerPoint Presentation</vt:lpstr>
      <vt:lpstr>PowerPoint Presentation</vt:lpstr>
      <vt:lpstr>AFRICA CHRISTIAN HEALTH ASSOCIATION PLATFORM</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Jenelle Williams</cp:lastModifiedBy>
  <cp:revision>54</cp:revision>
  <cp:lastPrinted>2019-02-21T23:16:09Z</cp:lastPrinted>
  <dcterms:modified xsi:type="dcterms:W3CDTF">2019-10-15T09:53:10Z</dcterms:modified>
</cp:coreProperties>
</file>