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98" r:id="rId3"/>
  </p:sldMasterIdLst>
  <p:notesMasterIdLst>
    <p:notesMasterId r:id="rId19"/>
  </p:notesMasterIdLst>
  <p:sldIdLst>
    <p:sldId id="256" r:id="rId4"/>
    <p:sldId id="428" r:id="rId5"/>
    <p:sldId id="314" r:id="rId6"/>
    <p:sldId id="317" r:id="rId7"/>
    <p:sldId id="334" r:id="rId8"/>
    <p:sldId id="427" r:id="rId9"/>
    <p:sldId id="363" r:id="rId10"/>
    <p:sldId id="442" r:id="rId11"/>
    <p:sldId id="444" r:id="rId12"/>
    <p:sldId id="425" r:id="rId13"/>
    <p:sldId id="426" r:id="rId14"/>
    <p:sldId id="437" r:id="rId15"/>
    <p:sldId id="438" r:id="rId16"/>
    <p:sldId id="439" r:id="rId17"/>
    <p:sldId id="4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70366134181801"/>
          <c:y val="0.153385927798146"/>
          <c:w val="0.84113450316639404"/>
          <c:h val="0.73768739712620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E4-4F4B-A5BE-97996B4F63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E4-4F4B-A5BE-97996B4F632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E4-4F4B-A5BE-97996B4F632F}"/>
              </c:ext>
            </c:extLst>
          </c:dPt>
          <c:dPt>
            <c:idx val="3"/>
            <c:bubble3D val="0"/>
            <c:explosion val="13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E4-4F4B-A5BE-97996B4F632F}"/>
              </c:ext>
            </c:extLst>
          </c:dPt>
          <c:dLbls>
            <c:dLbl>
              <c:idx val="0"/>
              <c:layout>
                <c:manualLayout>
                  <c:x val="-5.9075744771528202E-2"/>
                  <c:y val="-5.18190880025675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90106F-D077-4898-B6A6-8394FFBF34D1}" type="CATEGORYNAME">
                      <a:rPr lang="en-US"/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CCAD78B9-FEFF-4EE1-8B54-55352EE56CB8}" type="PERCENTAGE">
                      <a:rPr lang="en-US" baseline="0"/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E4-4F4B-A5BE-97996B4F632F}"/>
                </c:ext>
              </c:extLst>
            </c:dLbl>
            <c:dLbl>
              <c:idx val="1"/>
              <c:layout>
                <c:manualLayout>
                  <c:x val="6.797790322816083E-2"/>
                  <c:y val="2.9802944012876535E-2"/>
                </c:manualLayout>
              </c:layout>
              <c:tx>
                <c:rich>
                  <a:bodyPr/>
                  <a:lstStyle/>
                  <a:p>
                    <a:fld id="{B5E5448B-DDE2-47F3-8ABE-0BAA3D53BC40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2D6846FB-B4F1-4046-989E-F63A04DC295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E4-4F4B-A5BE-97996B4F632F}"/>
                </c:ext>
              </c:extLst>
            </c:dLbl>
            <c:dLbl>
              <c:idx val="2"/>
              <c:layout>
                <c:manualLayout>
                  <c:x val="8.5353601790720199E-2"/>
                  <c:y val="-0.13672846852279852"/>
                </c:manualLayout>
              </c:layout>
              <c:tx>
                <c:rich>
                  <a:bodyPr/>
                  <a:lstStyle/>
                  <a:p>
                    <a:fld id="{EE8B2CF9-5E98-49AF-B52B-9337E7480FF7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fld id="{A72A0C56-2E2C-4F23-9E96-C66FE9CD7F1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7E4-4F4B-A5BE-97996B4F632F}"/>
                </c:ext>
              </c:extLst>
            </c:dLbl>
            <c:dLbl>
              <c:idx val="3"/>
              <c:layout>
                <c:manualLayout>
                  <c:x val="-8.451832494031275E-2"/>
                  <c:y val="1.2191353738473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ED80AE-F5EA-4037-ADC8-F489600954AF}" type="CATEGORYNAME">
                      <a:rPr lang="en-US" smtClean="0"/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3866D9CA-FD52-4528-A557-6FC7F872BA05}" type="PERCENTAGE">
                      <a:rPr lang="en-US" baseline="0"/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7E4-4F4B-A5BE-97996B4F63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 QoC issues identified</c:v>
                </c:pt>
                <c:pt idx="1">
                  <c:v>Sub-standard care but with no impact on outcome</c:v>
                </c:pt>
                <c:pt idx="2">
                  <c:v>Sub-standard care with possible impact on outcome</c:v>
                </c:pt>
                <c:pt idx="3">
                  <c:v>Sub-standard care with probable impact on outcome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</c:v>
                </c:pt>
                <c:pt idx="1">
                  <c:v>53</c:v>
                </c:pt>
                <c:pt idx="2">
                  <c:v>240</c:v>
                </c:pt>
                <c:pt idx="3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E4-4F4B-A5BE-97996B4F6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FA1E4-22B6-4CC8-9B76-E110CF3D2DD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F4664F-412E-42DF-B115-6BE37B437847}">
      <dgm:prSet/>
      <dgm:spPr/>
      <dgm:t>
        <a:bodyPr/>
        <a:lstStyle/>
        <a:p>
          <a:r>
            <a:rPr lang="en-US"/>
            <a:t>Policies and strategies</a:t>
          </a:r>
        </a:p>
      </dgm:t>
    </dgm:pt>
    <dgm:pt modelId="{D41F2C7F-F916-468D-9019-CACCB428EB11}" type="parTrans" cxnId="{4C70F1D3-A0DC-4341-BE94-C48859238780}">
      <dgm:prSet/>
      <dgm:spPr/>
      <dgm:t>
        <a:bodyPr/>
        <a:lstStyle/>
        <a:p>
          <a:endParaRPr lang="en-US"/>
        </a:p>
      </dgm:t>
    </dgm:pt>
    <dgm:pt modelId="{18DD2C1E-ADB4-44F9-9A0B-8E913F55C08A}" type="sibTrans" cxnId="{4C70F1D3-A0DC-4341-BE94-C48859238780}">
      <dgm:prSet/>
      <dgm:spPr/>
      <dgm:t>
        <a:bodyPr/>
        <a:lstStyle/>
        <a:p>
          <a:endParaRPr lang="en-US"/>
        </a:p>
      </dgm:t>
    </dgm:pt>
    <dgm:pt modelId="{C378F05F-307F-4D28-8B5D-4BEBD2A01E9D}">
      <dgm:prSet/>
      <dgm:spPr/>
      <dgm:t>
        <a:bodyPr/>
        <a:lstStyle/>
        <a:p>
          <a:r>
            <a:rPr lang="en-US" dirty="0"/>
            <a:t>Routine Monitoring- how do we track progress</a:t>
          </a:r>
        </a:p>
      </dgm:t>
    </dgm:pt>
    <dgm:pt modelId="{EFB68589-91B1-43C9-9CC3-E00DAF1F49B0}" type="parTrans" cxnId="{0244C6C4-C47C-4EF9-B585-166956FFC090}">
      <dgm:prSet/>
      <dgm:spPr/>
      <dgm:t>
        <a:bodyPr/>
        <a:lstStyle/>
        <a:p>
          <a:endParaRPr lang="en-US"/>
        </a:p>
      </dgm:t>
    </dgm:pt>
    <dgm:pt modelId="{B9971164-0323-473C-AC42-0A803E6BED45}" type="sibTrans" cxnId="{0244C6C4-C47C-4EF9-B585-166956FFC090}">
      <dgm:prSet/>
      <dgm:spPr/>
      <dgm:t>
        <a:bodyPr/>
        <a:lstStyle/>
        <a:p>
          <a:endParaRPr lang="en-US"/>
        </a:p>
      </dgm:t>
    </dgm:pt>
    <dgm:pt modelId="{027C8EA2-4B77-40CB-87B4-9E51F031F475}">
      <dgm:prSet/>
      <dgm:spPr/>
      <dgm:t>
        <a:bodyPr/>
        <a:lstStyle/>
        <a:p>
          <a:r>
            <a:rPr lang="en-US" dirty="0"/>
            <a:t>Promising Approaches/ Practices</a:t>
          </a:r>
        </a:p>
      </dgm:t>
    </dgm:pt>
    <dgm:pt modelId="{8F3C969D-76A2-42F3-B8EA-358761F326A8}" type="parTrans" cxnId="{30D0EF1C-C3B3-424A-8738-EF4A0656103F}">
      <dgm:prSet/>
      <dgm:spPr/>
      <dgm:t>
        <a:bodyPr/>
        <a:lstStyle/>
        <a:p>
          <a:endParaRPr lang="en-US"/>
        </a:p>
      </dgm:t>
    </dgm:pt>
    <dgm:pt modelId="{C32B1ABB-A3F9-4E18-8A09-703CEC1A21AD}" type="sibTrans" cxnId="{30D0EF1C-C3B3-424A-8738-EF4A0656103F}">
      <dgm:prSet/>
      <dgm:spPr/>
      <dgm:t>
        <a:bodyPr/>
        <a:lstStyle/>
        <a:p>
          <a:endParaRPr lang="en-US"/>
        </a:p>
      </dgm:t>
    </dgm:pt>
    <dgm:pt modelId="{9B292AE5-5966-4090-B58A-EA84CC339D35}">
      <dgm:prSet/>
      <dgm:spPr/>
      <dgm:t>
        <a:bodyPr/>
        <a:lstStyle/>
        <a:p>
          <a:r>
            <a:rPr lang="en-US" dirty="0"/>
            <a:t>Evidence Availability and Sharing</a:t>
          </a:r>
        </a:p>
      </dgm:t>
    </dgm:pt>
    <dgm:pt modelId="{5C240CF5-185F-4C7A-A376-D5F6ED804C40}" type="parTrans" cxnId="{A1F32E74-5A3E-44F5-A3D3-B9FE9ADE3753}">
      <dgm:prSet/>
      <dgm:spPr/>
      <dgm:t>
        <a:bodyPr/>
        <a:lstStyle/>
        <a:p>
          <a:endParaRPr lang="en-US"/>
        </a:p>
      </dgm:t>
    </dgm:pt>
    <dgm:pt modelId="{87677111-14B8-461B-8000-68A3F4F40B95}" type="sibTrans" cxnId="{A1F32E74-5A3E-44F5-A3D3-B9FE9ADE3753}">
      <dgm:prSet/>
      <dgm:spPr/>
      <dgm:t>
        <a:bodyPr/>
        <a:lstStyle/>
        <a:p>
          <a:endParaRPr lang="en-US"/>
        </a:p>
      </dgm:t>
    </dgm:pt>
    <dgm:pt modelId="{ECBDA70C-969D-44A9-9189-52CE33FC633F}" type="pres">
      <dgm:prSet presAssocID="{B2AFA1E4-22B6-4CC8-9B76-E110CF3D2DD0}" presName="vert0" presStyleCnt="0">
        <dgm:presLayoutVars>
          <dgm:dir/>
          <dgm:animOne val="branch"/>
          <dgm:animLvl val="lvl"/>
        </dgm:presLayoutVars>
      </dgm:prSet>
      <dgm:spPr/>
    </dgm:pt>
    <dgm:pt modelId="{D7222461-DA01-4AE9-A6D5-AA8F5DC778F5}" type="pres">
      <dgm:prSet presAssocID="{8FF4664F-412E-42DF-B115-6BE37B437847}" presName="thickLine" presStyleLbl="alignNode1" presStyleIdx="0" presStyleCnt="4"/>
      <dgm:spPr/>
    </dgm:pt>
    <dgm:pt modelId="{FC74CB93-827A-41E6-8840-A31B3FF1C9C3}" type="pres">
      <dgm:prSet presAssocID="{8FF4664F-412E-42DF-B115-6BE37B437847}" presName="horz1" presStyleCnt="0"/>
      <dgm:spPr/>
    </dgm:pt>
    <dgm:pt modelId="{B10EBF2D-88BB-41B6-81C5-7217D7696B9C}" type="pres">
      <dgm:prSet presAssocID="{8FF4664F-412E-42DF-B115-6BE37B437847}" presName="tx1" presStyleLbl="revTx" presStyleIdx="0" presStyleCnt="4"/>
      <dgm:spPr/>
    </dgm:pt>
    <dgm:pt modelId="{CF78A137-1C3F-4548-98D3-2FBD7E03C815}" type="pres">
      <dgm:prSet presAssocID="{8FF4664F-412E-42DF-B115-6BE37B437847}" presName="vert1" presStyleCnt="0"/>
      <dgm:spPr/>
    </dgm:pt>
    <dgm:pt modelId="{9BA62CCB-3E5A-422E-B038-B19D4F89AAD4}" type="pres">
      <dgm:prSet presAssocID="{C378F05F-307F-4D28-8B5D-4BEBD2A01E9D}" presName="thickLine" presStyleLbl="alignNode1" presStyleIdx="1" presStyleCnt="4"/>
      <dgm:spPr/>
    </dgm:pt>
    <dgm:pt modelId="{E1F19A3E-08E6-402F-B3FD-1285980288D6}" type="pres">
      <dgm:prSet presAssocID="{C378F05F-307F-4D28-8B5D-4BEBD2A01E9D}" presName="horz1" presStyleCnt="0"/>
      <dgm:spPr/>
    </dgm:pt>
    <dgm:pt modelId="{65F4C153-9B3B-46B3-B1DD-B5514AC1B977}" type="pres">
      <dgm:prSet presAssocID="{C378F05F-307F-4D28-8B5D-4BEBD2A01E9D}" presName="tx1" presStyleLbl="revTx" presStyleIdx="1" presStyleCnt="4"/>
      <dgm:spPr/>
    </dgm:pt>
    <dgm:pt modelId="{095128B6-6CB1-4843-A842-3EB4D5FDEE4D}" type="pres">
      <dgm:prSet presAssocID="{C378F05F-307F-4D28-8B5D-4BEBD2A01E9D}" presName="vert1" presStyleCnt="0"/>
      <dgm:spPr/>
    </dgm:pt>
    <dgm:pt modelId="{62A30649-8C4B-4A65-89FA-1AFF24F4AE84}" type="pres">
      <dgm:prSet presAssocID="{027C8EA2-4B77-40CB-87B4-9E51F031F475}" presName="thickLine" presStyleLbl="alignNode1" presStyleIdx="2" presStyleCnt="4"/>
      <dgm:spPr/>
    </dgm:pt>
    <dgm:pt modelId="{E764CA8D-59E2-4559-89C0-536884B34638}" type="pres">
      <dgm:prSet presAssocID="{027C8EA2-4B77-40CB-87B4-9E51F031F475}" presName="horz1" presStyleCnt="0"/>
      <dgm:spPr/>
    </dgm:pt>
    <dgm:pt modelId="{2E635754-A768-48F4-8100-F65777174960}" type="pres">
      <dgm:prSet presAssocID="{027C8EA2-4B77-40CB-87B4-9E51F031F475}" presName="tx1" presStyleLbl="revTx" presStyleIdx="2" presStyleCnt="4"/>
      <dgm:spPr/>
    </dgm:pt>
    <dgm:pt modelId="{78B80862-50D2-48DF-BE3E-A0654D8F0F69}" type="pres">
      <dgm:prSet presAssocID="{027C8EA2-4B77-40CB-87B4-9E51F031F475}" presName="vert1" presStyleCnt="0"/>
      <dgm:spPr/>
    </dgm:pt>
    <dgm:pt modelId="{62C00C5D-17C9-44D0-8441-CD26659A9099}" type="pres">
      <dgm:prSet presAssocID="{9B292AE5-5966-4090-B58A-EA84CC339D35}" presName="thickLine" presStyleLbl="alignNode1" presStyleIdx="3" presStyleCnt="4"/>
      <dgm:spPr/>
    </dgm:pt>
    <dgm:pt modelId="{F1294799-857C-4FC0-B551-2B0D7EFBBD19}" type="pres">
      <dgm:prSet presAssocID="{9B292AE5-5966-4090-B58A-EA84CC339D35}" presName="horz1" presStyleCnt="0"/>
      <dgm:spPr/>
    </dgm:pt>
    <dgm:pt modelId="{F76D6858-A8F0-4224-B5E7-12570E8E094C}" type="pres">
      <dgm:prSet presAssocID="{9B292AE5-5966-4090-B58A-EA84CC339D35}" presName="tx1" presStyleLbl="revTx" presStyleIdx="3" presStyleCnt="4"/>
      <dgm:spPr/>
    </dgm:pt>
    <dgm:pt modelId="{0E813E4A-A14D-435B-817C-8807022EE9B5}" type="pres">
      <dgm:prSet presAssocID="{9B292AE5-5966-4090-B58A-EA84CC339D35}" presName="vert1" presStyleCnt="0"/>
      <dgm:spPr/>
    </dgm:pt>
  </dgm:ptLst>
  <dgm:cxnLst>
    <dgm:cxn modelId="{30D0EF1C-C3B3-424A-8738-EF4A0656103F}" srcId="{B2AFA1E4-22B6-4CC8-9B76-E110CF3D2DD0}" destId="{027C8EA2-4B77-40CB-87B4-9E51F031F475}" srcOrd="2" destOrd="0" parTransId="{8F3C969D-76A2-42F3-B8EA-358761F326A8}" sibTransId="{C32B1ABB-A3F9-4E18-8A09-703CEC1A21AD}"/>
    <dgm:cxn modelId="{1AA05A64-0A27-4F72-9902-F0C27B36EE14}" type="presOf" srcId="{9B292AE5-5966-4090-B58A-EA84CC339D35}" destId="{F76D6858-A8F0-4224-B5E7-12570E8E094C}" srcOrd="0" destOrd="0" presId="urn:microsoft.com/office/officeart/2008/layout/LinedList"/>
    <dgm:cxn modelId="{A1F32E74-5A3E-44F5-A3D3-B9FE9ADE3753}" srcId="{B2AFA1E4-22B6-4CC8-9B76-E110CF3D2DD0}" destId="{9B292AE5-5966-4090-B58A-EA84CC339D35}" srcOrd="3" destOrd="0" parTransId="{5C240CF5-185F-4C7A-A376-D5F6ED804C40}" sibTransId="{87677111-14B8-461B-8000-68A3F4F40B95}"/>
    <dgm:cxn modelId="{766FF0AB-1B44-491F-92D5-36283C94250B}" type="presOf" srcId="{027C8EA2-4B77-40CB-87B4-9E51F031F475}" destId="{2E635754-A768-48F4-8100-F65777174960}" srcOrd="0" destOrd="0" presId="urn:microsoft.com/office/officeart/2008/layout/LinedList"/>
    <dgm:cxn modelId="{0244C6C4-C47C-4EF9-B585-166956FFC090}" srcId="{B2AFA1E4-22B6-4CC8-9B76-E110CF3D2DD0}" destId="{C378F05F-307F-4D28-8B5D-4BEBD2A01E9D}" srcOrd="1" destOrd="0" parTransId="{EFB68589-91B1-43C9-9CC3-E00DAF1F49B0}" sibTransId="{B9971164-0323-473C-AC42-0A803E6BED45}"/>
    <dgm:cxn modelId="{97B923CE-92A2-458F-9BA5-0650F6AB01A0}" type="presOf" srcId="{C378F05F-307F-4D28-8B5D-4BEBD2A01E9D}" destId="{65F4C153-9B3B-46B3-B1DD-B5514AC1B977}" srcOrd="0" destOrd="0" presId="urn:microsoft.com/office/officeart/2008/layout/LinedList"/>
    <dgm:cxn modelId="{877E8CD1-535D-493F-B107-A0E051F32AF6}" type="presOf" srcId="{8FF4664F-412E-42DF-B115-6BE37B437847}" destId="{B10EBF2D-88BB-41B6-81C5-7217D7696B9C}" srcOrd="0" destOrd="0" presId="urn:microsoft.com/office/officeart/2008/layout/LinedList"/>
    <dgm:cxn modelId="{4C70F1D3-A0DC-4341-BE94-C48859238780}" srcId="{B2AFA1E4-22B6-4CC8-9B76-E110CF3D2DD0}" destId="{8FF4664F-412E-42DF-B115-6BE37B437847}" srcOrd="0" destOrd="0" parTransId="{D41F2C7F-F916-468D-9019-CACCB428EB11}" sibTransId="{18DD2C1E-ADB4-44F9-9A0B-8E913F55C08A}"/>
    <dgm:cxn modelId="{A494E1D6-0A0F-47DF-9D1E-A5E7DEE41D1E}" type="presOf" srcId="{B2AFA1E4-22B6-4CC8-9B76-E110CF3D2DD0}" destId="{ECBDA70C-969D-44A9-9189-52CE33FC633F}" srcOrd="0" destOrd="0" presId="urn:microsoft.com/office/officeart/2008/layout/LinedList"/>
    <dgm:cxn modelId="{B07E4AF7-2166-453A-A2DD-5B4EB6DA3F4C}" type="presParOf" srcId="{ECBDA70C-969D-44A9-9189-52CE33FC633F}" destId="{D7222461-DA01-4AE9-A6D5-AA8F5DC778F5}" srcOrd="0" destOrd="0" presId="urn:microsoft.com/office/officeart/2008/layout/LinedList"/>
    <dgm:cxn modelId="{DC7AC4EA-6733-422A-9CC5-79E1E9FF9053}" type="presParOf" srcId="{ECBDA70C-969D-44A9-9189-52CE33FC633F}" destId="{FC74CB93-827A-41E6-8840-A31B3FF1C9C3}" srcOrd="1" destOrd="0" presId="urn:microsoft.com/office/officeart/2008/layout/LinedList"/>
    <dgm:cxn modelId="{86A39D9E-E5A7-40FD-94F3-D44581FC061C}" type="presParOf" srcId="{FC74CB93-827A-41E6-8840-A31B3FF1C9C3}" destId="{B10EBF2D-88BB-41B6-81C5-7217D7696B9C}" srcOrd="0" destOrd="0" presId="urn:microsoft.com/office/officeart/2008/layout/LinedList"/>
    <dgm:cxn modelId="{0DBF0B52-6049-4C64-8B60-B258C256C54A}" type="presParOf" srcId="{FC74CB93-827A-41E6-8840-A31B3FF1C9C3}" destId="{CF78A137-1C3F-4548-98D3-2FBD7E03C815}" srcOrd="1" destOrd="0" presId="urn:microsoft.com/office/officeart/2008/layout/LinedList"/>
    <dgm:cxn modelId="{8BCE7FC5-4482-49DC-9B25-81F325ACD777}" type="presParOf" srcId="{ECBDA70C-969D-44A9-9189-52CE33FC633F}" destId="{9BA62CCB-3E5A-422E-B038-B19D4F89AAD4}" srcOrd="2" destOrd="0" presId="urn:microsoft.com/office/officeart/2008/layout/LinedList"/>
    <dgm:cxn modelId="{8BBA56AA-780A-4CEB-8B46-6AA10E49A1B7}" type="presParOf" srcId="{ECBDA70C-969D-44A9-9189-52CE33FC633F}" destId="{E1F19A3E-08E6-402F-B3FD-1285980288D6}" srcOrd="3" destOrd="0" presId="urn:microsoft.com/office/officeart/2008/layout/LinedList"/>
    <dgm:cxn modelId="{DEF10CE1-042B-414E-85AF-50E6DFD1A946}" type="presParOf" srcId="{E1F19A3E-08E6-402F-B3FD-1285980288D6}" destId="{65F4C153-9B3B-46B3-B1DD-B5514AC1B977}" srcOrd="0" destOrd="0" presId="urn:microsoft.com/office/officeart/2008/layout/LinedList"/>
    <dgm:cxn modelId="{735DBAB6-E671-44E8-AA97-AB991CDB1934}" type="presParOf" srcId="{E1F19A3E-08E6-402F-B3FD-1285980288D6}" destId="{095128B6-6CB1-4843-A842-3EB4D5FDEE4D}" srcOrd="1" destOrd="0" presId="urn:microsoft.com/office/officeart/2008/layout/LinedList"/>
    <dgm:cxn modelId="{4052EF3C-E95F-45CE-8E91-F70B96B0D530}" type="presParOf" srcId="{ECBDA70C-969D-44A9-9189-52CE33FC633F}" destId="{62A30649-8C4B-4A65-89FA-1AFF24F4AE84}" srcOrd="4" destOrd="0" presId="urn:microsoft.com/office/officeart/2008/layout/LinedList"/>
    <dgm:cxn modelId="{20CC094D-D494-44B5-BB35-EAA10BB33827}" type="presParOf" srcId="{ECBDA70C-969D-44A9-9189-52CE33FC633F}" destId="{E764CA8D-59E2-4559-89C0-536884B34638}" srcOrd="5" destOrd="0" presId="urn:microsoft.com/office/officeart/2008/layout/LinedList"/>
    <dgm:cxn modelId="{1FD6EFCF-3E22-4B21-95FF-201CCFCBCB73}" type="presParOf" srcId="{E764CA8D-59E2-4559-89C0-536884B34638}" destId="{2E635754-A768-48F4-8100-F65777174960}" srcOrd="0" destOrd="0" presId="urn:microsoft.com/office/officeart/2008/layout/LinedList"/>
    <dgm:cxn modelId="{477C178A-AAA1-43AF-9EF6-F72795C27C0F}" type="presParOf" srcId="{E764CA8D-59E2-4559-89C0-536884B34638}" destId="{78B80862-50D2-48DF-BE3E-A0654D8F0F69}" srcOrd="1" destOrd="0" presId="urn:microsoft.com/office/officeart/2008/layout/LinedList"/>
    <dgm:cxn modelId="{5D2ACE21-B5AB-4AB5-9987-7C1E26E04FD1}" type="presParOf" srcId="{ECBDA70C-969D-44A9-9189-52CE33FC633F}" destId="{62C00C5D-17C9-44D0-8441-CD26659A9099}" srcOrd="6" destOrd="0" presId="urn:microsoft.com/office/officeart/2008/layout/LinedList"/>
    <dgm:cxn modelId="{40CF9142-1720-4FE6-826B-F1C8CD5661F9}" type="presParOf" srcId="{ECBDA70C-969D-44A9-9189-52CE33FC633F}" destId="{F1294799-857C-4FC0-B551-2B0D7EFBBD19}" srcOrd="7" destOrd="0" presId="urn:microsoft.com/office/officeart/2008/layout/LinedList"/>
    <dgm:cxn modelId="{262DD462-A8CE-4A43-8FED-03106A9FDDB1}" type="presParOf" srcId="{F1294799-857C-4FC0-B551-2B0D7EFBBD19}" destId="{F76D6858-A8F0-4224-B5E7-12570E8E094C}" srcOrd="0" destOrd="0" presId="urn:microsoft.com/office/officeart/2008/layout/LinedList"/>
    <dgm:cxn modelId="{896677E8-8F92-488A-A8D0-1EA50A9C98C5}" type="presParOf" srcId="{F1294799-857C-4FC0-B551-2B0D7EFBBD19}" destId="{0E813E4A-A14D-435B-817C-8807022EE9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22461-DA01-4AE9-A6D5-AA8F5DC778F5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EBF2D-88BB-41B6-81C5-7217D7696B9C}">
      <dsp:nvSpPr>
        <dsp:cNvPr id="0" name=""/>
        <dsp:cNvSpPr/>
      </dsp:nvSpPr>
      <dsp:spPr>
        <a:xfrm>
          <a:off x="0" y="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Policies and strategies</a:t>
          </a:r>
        </a:p>
      </dsp:txBody>
      <dsp:txXfrm>
        <a:off x="0" y="0"/>
        <a:ext cx="4869656" cy="1276350"/>
      </dsp:txXfrm>
    </dsp:sp>
    <dsp:sp modelId="{9BA62CCB-3E5A-422E-B038-B19D4F89AAD4}">
      <dsp:nvSpPr>
        <dsp:cNvPr id="0" name=""/>
        <dsp:cNvSpPr/>
      </dsp:nvSpPr>
      <dsp:spPr>
        <a:xfrm>
          <a:off x="0" y="1276350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4C153-9B3B-46B3-B1DD-B5514AC1B977}">
      <dsp:nvSpPr>
        <dsp:cNvPr id="0" name=""/>
        <dsp:cNvSpPr/>
      </dsp:nvSpPr>
      <dsp:spPr>
        <a:xfrm>
          <a:off x="0" y="127635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Routine Monitoring- how do we track progress</a:t>
          </a:r>
        </a:p>
      </dsp:txBody>
      <dsp:txXfrm>
        <a:off x="0" y="1276350"/>
        <a:ext cx="4869656" cy="1276350"/>
      </dsp:txXfrm>
    </dsp:sp>
    <dsp:sp modelId="{62A30649-8C4B-4A65-89FA-1AFF24F4AE84}">
      <dsp:nvSpPr>
        <dsp:cNvPr id="0" name=""/>
        <dsp:cNvSpPr/>
      </dsp:nvSpPr>
      <dsp:spPr>
        <a:xfrm>
          <a:off x="0" y="2552700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635754-A768-48F4-8100-F65777174960}">
      <dsp:nvSpPr>
        <dsp:cNvPr id="0" name=""/>
        <dsp:cNvSpPr/>
      </dsp:nvSpPr>
      <dsp:spPr>
        <a:xfrm>
          <a:off x="0" y="255270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Promising Approaches/ Practices</a:t>
          </a:r>
        </a:p>
      </dsp:txBody>
      <dsp:txXfrm>
        <a:off x="0" y="2552700"/>
        <a:ext cx="4869656" cy="1276350"/>
      </dsp:txXfrm>
    </dsp:sp>
    <dsp:sp modelId="{62C00C5D-17C9-44D0-8441-CD26659A9099}">
      <dsp:nvSpPr>
        <dsp:cNvPr id="0" name=""/>
        <dsp:cNvSpPr/>
      </dsp:nvSpPr>
      <dsp:spPr>
        <a:xfrm>
          <a:off x="0" y="3829050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6D6858-A8F0-4224-B5E7-12570E8E094C}">
      <dsp:nvSpPr>
        <dsp:cNvPr id="0" name=""/>
        <dsp:cNvSpPr/>
      </dsp:nvSpPr>
      <dsp:spPr>
        <a:xfrm>
          <a:off x="0" y="3829050"/>
          <a:ext cx="4869656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Evidence Availability and Sharing</a:t>
          </a:r>
        </a:p>
      </dsp:txBody>
      <dsp:txXfrm>
        <a:off x="0" y="3829050"/>
        <a:ext cx="4869656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0.07532</cdr:x>
      <cdr:y>0.05002</cdr:y>
    </cdr:from>
    <cdr:to>
      <cdr:x>0.40202</cdr:x>
      <cdr:y>0.3814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7B5EF27D-20D9-4C7A-8303-399FE65A6C43}"/>
            </a:ext>
          </a:extLst>
        </cdr:cNvPr>
        <cdr:cNvSpPr/>
      </cdr:nvSpPr>
      <cdr:spPr bwMode="auto">
        <a:xfrm xmlns:a="http://schemas.openxmlformats.org/drawingml/2006/main">
          <a:off x="785335" y="201997"/>
          <a:ext cx="3406477" cy="133831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endParaRPr lang="en-GB" sz="2400" b="1" dirty="0">
            <a:solidFill>
              <a:srgbClr val="1205BB"/>
            </a:solidFill>
            <a:latin typeface="Arial" charset="0"/>
            <a:ea typeface="ヒラギノ角ゴ Pro W3" pitchFamily="1" charset="-128"/>
          </a:endParaRPr>
        </a:p>
      </cdr:txBody>
    </cdr:sp>
  </cdr:relSizeAnchor>
  <cdr:relSizeAnchor xmlns:cdr="http://schemas.openxmlformats.org/drawingml/2006/chartDrawing">
    <cdr:from>
      <cdr:x>0.67559</cdr:x>
      <cdr:y>0.59164</cdr:y>
    </cdr:from>
    <cdr:to>
      <cdr:x>1</cdr:x>
      <cdr:y>0.93261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61AA8BC1-2395-41C5-A21F-A3051B7625DF}"/>
            </a:ext>
          </a:extLst>
        </cdr:cNvPr>
        <cdr:cNvSpPr/>
      </cdr:nvSpPr>
      <cdr:spPr bwMode="auto">
        <a:xfrm xmlns:a="http://schemas.openxmlformats.org/drawingml/2006/main">
          <a:off x="7044339" y="2389414"/>
          <a:ext cx="3382586" cy="137704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base" hangingPunct="0">
            <a:spcBef>
              <a:spcPct val="0"/>
            </a:spcBef>
            <a:spcAft>
              <a:spcPct val="0"/>
            </a:spcAft>
          </a:pPr>
          <a:endParaRPr lang="en-GB" sz="2400" b="1" dirty="0">
            <a:solidFill>
              <a:srgbClr val="1205BB"/>
            </a:solidFill>
            <a:latin typeface="Arial" charset="0"/>
            <a:ea typeface="ヒラギノ角ゴ Pro W3" pitchFamily="1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1BE95-C2EA-4CEE-8AAD-048C6C40FF58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25DC0-DC87-4F16-8AE5-DF00BB357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518AC-76BE-C147-AE5A-3F7ABB2B5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87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518AC-76BE-C147-AE5A-3F7ABB2B5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57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27387-C274-4D3C-859F-91B580A955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1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518AC-76BE-C147-AE5A-3F7ABB2B5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9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518AC-76BE-C147-AE5A-3F7ABB2B5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98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518AC-76BE-C147-AE5A-3F7ABB2B5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65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518AC-76BE-C147-AE5A-3F7ABB2B5E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74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2FDB-8E05-42BD-A094-8CB0A361B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BB8B5-FBB7-4254-BA66-722633D71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825A5-A54A-4F81-97B1-8B951573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ACE8B-950D-4107-9DAF-51118BE67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3F02A-99C3-44DF-AA32-EDAF8FC9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4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306A-A137-4D28-948F-A0832F4F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CDA70-DF9B-4320-A7AB-C33A97CD8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B61CF-A20A-418F-89A0-3F896A9C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FDB51-AAD1-4546-80E7-57F50495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1F1D4-F59B-4EC6-92BF-833AA04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E7E05-CEB7-48A0-8B3D-E9BE1B4D7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761F8-0D91-4451-B6C7-F12D93E1B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93AFB-7FA2-42DE-8611-29EF605F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804C-A4CE-4E9B-B8B4-89FDD323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77EEF-2B67-4F05-9DE9-A8CBEE28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7" name="Picture 4" descr="Kenya Fla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9" name="Picture 4" descr="Kenya Fla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dirty="0">
              <a:solidFill>
                <a:prstClr val="black"/>
              </a:solidFill>
            </a:endParaRPr>
          </a:p>
        </p:txBody>
      </p:sp>
      <p:pic>
        <p:nvPicPr>
          <p:cNvPr id="11" name="Picture 4" descr="Kenya Fla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F278-69B5-4F0C-8851-0BA5AC5DC2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800" y="6356351"/>
            <a:ext cx="7213600" cy="365125"/>
          </a:xfrm>
        </p:spPr>
        <p:txBody>
          <a:bodyPr/>
          <a:lstStyle>
            <a:lvl1pPr>
              <a:defRPr sz="1800" b="1">
                <a:solidFill>
                  <a:srgbClr val="250C90"/>
                </a:solidFill>
                <a:latin typeface="Bradley Hand ITC" pitchFamily="66" charset="0"/>
              </a:defRPr>
            </a:lvl1pPr>
          </a:lstStyle>
          <a:p>
            <a:pPr>
              <a:defRPr/>
            </a:pPr>
            <a:r>
              <a:rPr lang="en-US"/>
              <a:t>Our Vision: Quality HIV Information  for all!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012F-45D5-40D3-8AFE-DC8E604697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3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77A4-1FDA-4790-8BCE-4DE86C5D99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BFECA-C725-4859-8E9C-17EF9E6468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4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994E-0590-48C7-97DB-A0FEECF950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C5BA-4309-4FCA-B1A3-6E330A62AD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2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1059-AB23-4CF1-BAAD-05F731C79B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2CC5-40A2-463E-9689-E747C3D62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CAD6-345D-4CD6-BC5C-B790EA6805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4B1F5-5C47-4D19-AEA2-5A25C2E3E0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84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9C8DA-842C-41E8-81D8-8FC92BC1E4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E50C-622E-4F67-8D15-1BACB8931D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54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406F-C1BE-47B8-A47F-6DA7D1DDDD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11AE-5016-4390-899D-2939C73492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24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A8E0-12EB-43A0-BCE2-C9B06391D4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7846-360E-462E-87F6-62C1CD9B98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8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72B8-6403-4933-B4D7-5FEAB36C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70113-37A5-4B0A-B91F-8C7EA3A8C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5B66D-5D1D-4C75-882D-CE72C3D13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017C-DAF4-4863-8D74-D32864C1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F6836-BF52-48C1-82B5-193C1245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04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71D4-57BA-4374-B3FB-8F6C7DAD34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0FA1-D463-4D2C-BD3E-DB8F46E176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58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37F6C-0460-4269-BA35-45E0B1F1E2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9A9A-AAA9-4CF2-AEE5-295797CA1A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5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08E1-E11F-4A95-AE96-AEEC31BEE3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871C0-3958-4367-8BAF-D83C722930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47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43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7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59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68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68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6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6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6A61-465F-458C-8594-A18A62C1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2BC12-284E-41C7-99C2-E3B97E19E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A3889-B1B7-47CB-8AC3-CF79D1332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7DD9B-82D7-4508-9E79-78597593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9D20B-D295-452A-A9BE-ABECA290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3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3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72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20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978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7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926BF-B2A5-4D1B-98DC-88570DEA8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42F12-A71F-4A3C-81AC-F1BDE056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3BF75-6A0B-4BEE-858E-2351C764C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BDB8E-AB3D-4069-9680-7E625177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03579-3B00-44CA-9772-98C8273E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741EC-ED57-4B99-A528-5CD4B485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F517-B056-4BD6-A4E7-9B15856F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AD18F-08C4-4B22-97C0-47160EEB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71098-25DB-4419-841B-60AF81BA1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D6EA0-46DD-496D-A559-A63D1E96E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CD00D-4543-456A-A07C-10402C477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56573-CB6B-480A-97CB-A4B55C7E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47D88-FC46-4E0C-A175-AC6EB7FD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D1F94D-4222-42F8-AE0C-9199E0F5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5EB0-1477-4FE7-A5D1-E421514A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EC3F4-7821-4FCF-BA6F-CF85BB3A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3AC13-E400-449D-9868-155856B5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BE9EB-0AA0-4262-A020-744EAA2E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8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DDE297-E3CF-42C5-9F99-4F0503BA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04BD7-4991-4D12-8B56-99040FF2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180A3-9A07-4BBF-BF74-66856C55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2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DC8A-108B-499D-BDAA-C44D6D2A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D9C89-E630-4550-9274-64D712B96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DFFC1-80F8-436E-B65F-11500106C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8D7F4-066C-48E3-BAA1-CED99E852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CF7DD-45D8-4731-9D8E-E46AA97D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C8F42-828C-42C2-821C-6EC26191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87A-3DEC-4AC2-A9CA-7A37B33DB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32F696-8F5C-49BA-A968-9D4129B95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5957B-B9F5-4BED-B6CD-6E66E744E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1EB2A-DF29-4186-93FB-5955763A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FF0C3-1EC8-480F-9F21-8B9E13A1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A98B0-4486-467D-A2B6-98447340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4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881C4C-BA75-48E0-A013-DB79E870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AC873-39BB-4EA2-AB5D-5D2F98EE8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C6D8F-D7EC-452A-82B5-B88FAD664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59ABB-D6E1-428F-9F5E-C381415743B4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9D5AA-AFFC-4AD4-9234-6C7EE71DC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09A9B-6443-42CE-A60D-F6C6E0C9B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9783-1C68-478E-B63D-CF92B4FAE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2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B793C3-0F1F-4C81-BBB5-2E248F3372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1"/>
            <a:ext cx="782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70C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Our Vision: Quality HIV Information  for all!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31ECC-7306-4B6F-B35A-C9219EC692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la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231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5A4C-9B2E-1F48-B3E5-51FFD9FF32E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311FA-3584-FB49-B5B4-BA57ADC9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D4EF-09E2-4D0B-B298-8E410FF6F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6386"/>
            <a:ext cx="9144000" cy="312896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Quality and respectful care for mothers and newborns in childbirth and the postpartum period: Kenya leading the 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D1C48-9162-4E64-AF1B-32C9CA2D2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08171"/>
            <a:ext cx="9144000" cy="88718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Dr. Wangui Muthigani</a:t>
            </a:r>
          </a:p>
          <a:p>
            <a:endParaRPr lang="en-US" dirty="0"/>
          </a:p>
          <a:p>
            <a:r>
              <a:rPr lang="en-US" dirty="0"/>
              <a:t>Ministry of Health</a:t>
            </a:r>
          </a:p>
        </p:txBody>
      </p:sp>
      <p:pic>
        <p:nvPicPr>
          <p:cNvPr id="4" name="Picture 1" descr="MOH">
            <a:extLst>
              <a:ext uri="{FF2B5EF4-FFF2-40B4-BE49-F238E27FC236}">
                <a16:creationId xmlns:a16="http://schemas.microsoft.com/office/drawing/2014/main" id="{F742EFCD-AD0C-439E-85A2-27E67F83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t="27005" r="26984" b="28593"/>
          <a:stretch>
            <a:fillRect/>
          </a:stretch>
        </p:blipFill>
        <p:spPr bwMode="auto">
          <a:xfrm>
            <a:off x="5293704" y="383042"/>
            <a:ext cx="1604591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74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41C1FC6-952F-44BA-BC0F-316085888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58" y="1257300"/>
            <a:ext cx="5593338" cy="3539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581E5-59D9-48BB-AABE-674C7E18589B}"/>
              </a:ext>
            </a:extLst>
          </p:cNvPr>
          <p:cNvSpPr txBox="1"/>
          <p:nvPr/>
        </p:nvSpPr>
        <p:spPr>
          <a:xfrm>
            <a:off x="5838358" y="4749781"/>
            <a:ext cx="5262836" cy="1264762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dirty="0">
                <a:solidFill>
                  <a:srgbClr val="404040"/>
                </a:solidFill>
                <a:latin typeface="Calibri Light" panose="020F0302020204030204"/>
              </a:rPr>
              <a:t>Poor quality of care is responsible for  1 million newborn deaths and over half of maternal deaths!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173D59-5BBC-4F8A-A81E-CACD2A1E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Quality of Care for RMNCAH &amp; UHC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18AD2B-547E-4AA5-872B-2324C44F2C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257300"/>
            <a:ext cx="4351338" cy="4919663"/>
          </a:xfrm>
        </p:spPr>
      </p:pic>
    </p:spTree>
    <p:extLst>
      <p:ext uri="{BB962C8B-B14F-4D97-AF65-F5344CB8AC3E}">
        <p14:creationId xmlns:p14="http://schemas.microsoft.com/office/powerpoint/2010/main" val="337405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7D62F15-CAEB-4182-A002-20E8A3216EC3}"/>
              </a:ext>
            </a:extLst>
          </p:cNvPr>
          <p:cNvGrpSpPr/>
          <p:nvPr/>
        </p:nvGrpSpPr>
        <p:grpSpPr>
          <a:xfrm rot="16200000">
            <a:off x="-827341" y="2984044"/>
            <a:ext cx="6113353" cy="854075"/>
            <a:chOff x="0" y="0"/>
            <a:chExt cx="8534400" cy="8540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7C17243-F539-4E25-9D11-134D49FB513D}"/>
                </a:ext>
              </a:extLst>
            </p:cNvPr>
            <p:cNvSpPr/>
            <p:nvPr/>
          </p:nvSpPr>
          <p:spPr>
            <a:xfrm>
              <a:off x="0" y="0"/>
              <a:ext cx="8534400" cy="8540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8F871D63-3952-4F2B-A65F-0A4FDC9F820D}"/>
                </a:ext>
              </a:extLst>
            </p:cNvPr>
            <p:cNvSpPr txBox="1"/>
            <p:nvPr/>
          </p:nvSpPr>
          <p:spPr>
            <a:xfrm>
              <a:off x="25015" y="25015"/>
              <a:ext cx="8484370" cy="804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algn="ctr" defTabSz="16446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dirty="0">
                  <a:solidFill>
                    <a:prstClr val="white"/>
                  </a:solidFill>
                  <a:latin typeface="Calibri" panose="020F0502020204030204"/>
                </a:rPr>
                <a:t>Quality of Care</a:t>
              </a:r>
            </a:p>
          </p:txBody>
        </p:sp>
      </p:grpSp>
      <p:pic>
        <p:nvPicPr>
          <p:cNvPr id="8" name="Picture 2" descr="D:\Zainab Naimy\Dropbox\QualityofCare\HQ\Standards\QoC framework.jpg">
            <a:extLst>
              <a:ext uri="{FF2B5EF4-FFF2-40B4-BE49-F238E27FC236}">
                <a16:creationId xmlns:a16="http://schemas.microsoft.com/office/drawing/2014/main" id="{BBBA7CF7-407C-424D-9CCB-EEAD015AF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t="8700"/>
          <a:stretch/>
        </p:blipFill>
        <p:spPr bwMode="auto">
          <a:xfrm>
            <a:off x="3226192" y="-79105"/>
            <a:ext cx="7441809" cy="70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3BB260A-D07B-4293-B943-EFAB32A3E3E5}"/>
              </a:ext>
            </a:extLst>
          </p:cNvPr>
          <p:cNvSpPr/>
          <p:nvPr/>
        </p:nvSpPr>
        <p:spPr>
          <a:xfrm>
            <a:off x="6292949" y="1575583"/>
            <a:ext cx="4071739" cy="22367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327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D0079-8C98-4F1F-844C-541B04DD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703349"/>
            <a:ext cx="419365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WHO statement on Disrespect and Abuse, RMC Charter</a:t>
            </a:r>
          </a:p>
          <a:p>
            <a:r>
              <a:rPr lang="en-US" dirty="0"/>
              <a:t>Global Guidelines and Norms by WHO (MNH, intrapartum, child)</a:t>
            </a:r>
          </a:p>
          <a:p>
            <a:r>
              <a:rPr lang="en-US" dirty="0"/>
              <a:t>Proliferation of research Studies</a:t>
            </a:r>
          </a:p>
          <a:p>
            <a:r>
              <a:rPr lang="en-US" dirty="0"/>
              <a:t>Communities of Practice/Learning</a:t>
            </a:r>
          </a:p>
          <a:p>
            <a:pPr lvl="1"/>
            <a:r>
              <a:rPr lang="en-US" dirty="0"/>
              <a:t>Quality, equity and dignity network</a:t>
            </a:r>
          </a:p>
          <a:p>
            <a:pPr lvl="1"/>
            <a:r>
              <a:rPr lang="en-US" dirty="0"/>
              <a:t>RMC Global Council</a:t>
            </a:r>
            <a:endParaRPr lang="es-G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5DA60-A45A-4D84-802D-462039E68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480" y="2556018"/>
            <a:ext cx="2262166" cy="132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D700FC-ACDE-4B2B-B685-36786C76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85" y="1341966"/>
            <a:ext cx="2703395" cy="1406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B58686-021B-4363-9E69-ACEA181DC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822" y="2928336"/>
            <a:ext cx="1805179" cy="2361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8F1BE9-20E2-424B-86F5-8B8842823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340" y="4088973"/>
            <a:ext cx="1540481" cy="218889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4FA69A9-5813-476B-876E-1711E144C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8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Global Action to Advance Respectful High Quality Care</a:t>
            </a:r>
          </a:p>
        </p:txBody>
      </p:sp>
    </p:spTree>
    <p:extLst>
      <p:ext uri="{BB962C8B-B14F-4D97-AF65-F5344CB8AC3E}">
        <p14:creationId xmlns:p14="http://schemas.microsoft.com/office/powerpoint/2010/main" val="166941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BFF672-739E-4AEE-991B-F1637A140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269" y="1563757"/>
            <a:ext cx="8059645" cy="508883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Policies and Strategies</a:t>
            </a:r>
          </a:p>
          <a:p>
            <a:pPr lvl="1"/>
            <a:r>
              <a:rPr lang="en-US" dirty="0"/>
              <a:t>National MNH Health Implementation Strategy</a:t>
            </a:r>
          </a:p>
          <a:p>
            <a:pPr lvl="1"/>
            <a:r>
              <a:rPr lang="en-US" dirty="0"/>
              <a:t>Health act 2017 </a:t>
            </a:r>
          </a:p>
          <a:p>
            <a:pPr lvl="1"/>
            <a:r>
              <a:rPr lang="en-US" dirty="0"/>
              <a:t>Revised Policies, standards and guidelines (MPDSR, MNH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RMC training package</a:t>
            </a:r>
          </a:p>
          <a:p>
            <a:pPr lvl="1"/>
            <a:r>
              <a:rPr lang="en-US" dirty="0"/>
              <a:t>Quality of care for MNH (draft) </a:t>
            </a:r>
          </a:p>
          <a:p>
            <a:r>
              <a:rPr lang="en-US" b="1" dirty="0"/>
              <a:t>Routine Monitoring</a:t>
            </a:r>
          </a:p>
          <a:p>
            <a:pPr lvl="1"/>
            <a:r>
              <a:rPr lang="en-US" dirty="0"/>
              <a:t>Supervision checklist</a:t>
            </a:r>
          </a:p>
          <a:p>
            <a:pPr lvl="1"/>
            <a:r>
              <a:rPr lang="en-US" dirty="0"/>
              <a:t>MPDSR and verbal autopsy</a:t>
            </a:r>
          </a:p>
          <a:p>
            <a:r>
              <a:rPr lang="en-US" b="1" dirty="0"/>
              <a:t>Promising approaches/practices (scaled-up)</a:t>
            </a:r>
          </a:p>
          <a:p>
            <a:pPr lvl="1"/>
            <a:r>
              <a:rPr lang="en-US" dirty="0"/>
              <a:t>Maternity Open Days (continued)</a:t>
            </a:r>
          </a:p>
          <a:p>
            <a:pPr lvl="1"/>
            <a:r>
              <a:rPr lang="en-US" dirty="0"/>
              <a:t>Training on RMC components</a:t>
            </a:r>
          </a:p>
          <a:p>
            <a:r>
              <a:rPr lang="en-US" b="1" dirty="0"/>
              <a:t>Evidence availability and sharing</a:t>
            </a:r>
          </a:p>
          <a:p>
            <a:pPr lvl="1"/>
            <a:r>
              <a:rPr lang="en-US" dirty="0"/>
              <a:t>Enhance advocacy efforts continue- through media and CSOs</a:t>
            </a:r>
          </a:p>
          <a:p>
            <a:pPr lvl="1"/>
            <a:r>
              <a:rPr lang="en-US" dirty="0"/>
              <a:t>Continue to share best practices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19F3D1-A380-410E-B8BD-D80C44D3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8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Evidence into Action for Respectful Care: Kenya</a:t>
            </a:r>
          </a:p>
        </p:txBody>
      </p:sp>
    </p:spTree>
    <p:extLst>
      <p:ext uri="{BB962C8B-B14F-4D97-AF65-F5344CB8AC3E}">
        <p14:creationId xmlns:p14="http://schemas.microsoft.com/office/powerpoint/2010/main" val="2823265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6A547ED-A740-4272-A9A2-91ADA3AF6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876904"/>
              </p:ext>
            </p:extLst>
          </p:nvPr>
        </p:nvGraphicFramePr>
        <p:xfrm>
          <a:off x="5281612" y="685800"/>
          <a:ext cx="4869656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6920E135-71E9-4349-8CF8-C5B966D2C33E}"/>
              </a:ext>
            </a:extLst>
          </p:cNvPr>
          <p:cNvGrpSpPr/>
          <p:nvPr/>
        </p:nvGrpSpPr>
        <p:grpSpPr>
          <a:xfrm>
            <a:off x="1893399" y="576943"/>
            <a:ext cx="2798344" cy="5562600"/>
            <a:chOff x="0" y="0"/>
            <a:chExt cx="8534400" cy="85407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9CDF07A-F3C2-4732-AA34-B7F0B31ADB34}"/>
                </a:ext>
              </a:extLst>
            </p:cNvPr>
            <p:cNvSpPr/>
            <p:nvPr/>
          </p:nvSpPr>
          <p:spPr>
            <a:xfrm>
              <a:off x="0" y="0"/>
              <a:ext cx="8534400" cy="85407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AC090B41-87D4-43FC-9A4F-D658D3C1B414}"/>
                </a:ext>
              </a:extLst>
            </p:cNvPr>
            <p:cNvSpPr txBox="1"/>
            <p:nvPr/>
          </p:nvSpPr>
          <p:spPr>
            <a:xfrm>
              <a:off x="25015" y="25015"/>
              <a:ext cx="8484370" cy="804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algn="ctr" defTabSz="16446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srgbClr val="FFFF00"/>
                  </a:solidFill>
                  <a:latin typeface="Calibri" panose="020F0502020204030204"/>
                </a:rPr>
                <a:t>Discussion</a:t>
              </a:r>
              <a:r>
                <a:rPr lang="en-US" sz="3200" b="1" dirty="0">
                  <a:solidFill>
                    <a:prstClr val="white"/>
                  </a:solidFill>
                  <a:latin typeface="Calibri" panose="020F0502020204030204"/>
                </a:rPr>
                <a:t> on Progress &amp; Lessons Learned: </a:t>
              </a:r>
            </a:p>
            <a:p>
              <a:pPr algn="ctr" defTabSz="16446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>
                  <a:solidFill>
                    <a:prstClr val="white"/>
                  </a:solidFill>
                  <a:latin typeface="Calibri" panose="020F0502020204030204"/>
                </a:rPr>
                <a:t>Advancing High Quality Respectful Care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962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851E9-3B1C-4E56-8666-629C4DAF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7001D-ADBB-4D7E-B76A-07EE7CEAF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RMC requires a conducive policy environment that is responsive, accountable to women rights and inclusive of relevant stakeholders.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Community empowerment on health rights is an important element in demanding for quality of care </a:t>
            </a:r>
          </a:p>
          <a:p>
            <a:endParaRPr lang="en-US" dirty="0"/>
          </a:p>
          <a:p>
            <a:r>
              <a:rPr lang="en-US" dirty="0"/>
              <a:t>Tracking progress and strengthening accountability structures leads to mutually beneficial outcomes in RMC</a:t>
            </a:r>
          </a:p>
        </p:txBody>
      </p:sp>
    </p:spTree>
    <p:extLst>
      <p:ext uri="{BB962C8B-B14F-4D97-AF65-F5344CB8AC3E}">
        <p14:creationId xmlns:p14="http://schemas.microsoft.com/office/powerpoint/2010/main" val="106294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77F39C-ED32-40B5-9579-C4BAAAE1D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327" y="1255262"/>
            <a:ext cx="6399249" cy="2896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84764-646D-4E27-A7A3-12E55F92B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328" y="3933473"/>
            <a:ext cx="6399249" cy="30473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AFD3CE-5B8E-4FA7-8FAD-07EBD908E6BB}"/>
              </a:ext>
            </a:extLst>
          </p:cNvPr>
          <p:cNvSpPr txBox="1"/>
          <p:nvPr/>
        </p:nvSpPr>
        <p:spPr>
          <a:xfrm rot="16200000">
            <a:off x="326211" y="3967296"/>
            <a:ext cx="394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Resolution from 65</a:t>
            </a:r>
            <a:r>
              <a:rPr lang="en-US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ECSA HMC (2018)</a:t>
            </a:r>
            <a:endParaRPr lang="es-GT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684890-4D3B-46AF-A866-DBDFB772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1" y="274638"/>
            <a:ext cx="9356035" cy="563562"/>
          </a:xfrm>
        </p:spPr>
        <p:txBody>
          <a:bodyPr/>
          <a:lstStyle/>
          <a:p>
            <a:r>
              <a:rPr lang="en-US" b="1" dirty="0"/>
              <a:t>Regional </a:t>
            </a:r>
            <a:r>
              <a:rPr lang="en-US" b="1" dirty="0" err="1"/>
              <a:t>Committements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707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1" y="274638"/>
            <a:ext cx="9356035" cy="563562"/>
          </a:xfrm>
        </p:spPr>
        <p:txBody>
          <a:bodyPr/>
          <a:lstStyle/>
          <a:p>
            <a:r>
              <a:rPr lang="en-US" b="1" dirty="0"/>
              <a:t>Kenya - Quality Guiding Documents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867400"/>
          </a:xfrm>
        </p:spPr>
        <p:txBody>
          <a:bodyPr/>
          <a:lstStyle/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Kenya Constitution 2010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Health Act 2017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Kenya Health Policy (2014-2030)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Norms and standards (e.g. HRH, and infrastructure)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Kenya Quality Model for Health Standards and Checklists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Joint Health Inspection Checklist</a:t>
            </a:r>
          </a:p>
        </p:txBody>
      </p:sp>
    </p:spTree>
    <p:extLst>
      <p:ext uri="{BB962C8B-B14F-4D97-AF65-F5344CB8AC3E}">
        <p14:creationId xmlns:p14="http://schemas.microsoft.com/office/powerpoint/2010/main" val="555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 b="1" dirty="0"/>
              <a:t>Quality Service, A 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8229600" cy="4800600"/>
          </a:xfrm>
        </p:spPr>
        <p:txBody>
          <a:bodyPr/>
          <a:lstStyle/>
          <a:p>
            <a:pPr algn="just"/>
            <a:r>
              <a:rPr lang="en-US" dirty="0"/>
              <a:t>Kenya Constitution, chapter 4 Article 43 on Bill of rights </a:t>
            </a:r>
          </a:p>
          <a:p>
            <a:pPr lvl="1" algn="just"/>
            <a:r>
              <a:rPr lang="en-US" dirty="0"/>
              <a:t>Right to the highest attainable standards of health, including reproductive health and emergency treatment</a:t>
            </a:r>
          </a:p>
          <a:p>
            <a:pPr marL="457200" lvl="1" indent="0" algn="just">
              <a:buNone/>
            </a:pPr>
            <a:endParaRPr lang="en-US" dirty="0"/>
          </a:p>
          <a:p>
            <a:pPr algn="just"/>
            <a:r>
              <a:rPr lang="en-US" dirty="0"/>
              <a:t>Vision 2030 ……</a:t>
            </a:r>
          </a:p>
          <a:p>
            <a:pPr lvl="1" algn="just"/>
            <a:r>
              <a:rPr lang="en-US" dirty="0"/>
              <a:t>Calls for provision of efficient and high quality healthcare systems with the best standards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4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Dimensions of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600201"/>
            <a:ext cx="3200400" cy="45259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Accessibility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Safety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Timeliness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Effectiveness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Efficiency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600201"/>
            <a:ext cx="3657600" cy="45259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Acceptable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Client Centered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Equitable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Respectful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2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06ED821-06A7-4B05-B977-B9B9CD28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685" y="838200"/>
            <a:ext cx="10101943" cy="58619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D6143F-EA06-4EF7-9A95-AD6F9A82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86" y="274638"/>
            <a:ext cx="10580913" cy="563562"/>
          </a:xfrm>
        </p:spPr>
        <p:txBody>
          <a:bodyPr/>
          <a:lstStyle/>
          <a:p>
            <a:r>
              <a:rPr lang="en-US" sz="4000" b="1" dirty="0"/>
              <a:t>Quality of Care- Experiences of Maternity Care </a:t>
            </a:r>
          </a:p>
        </p:txBody>
      </p:sp>
    </p:spTree>
    <p:extLst>
      <p:ext uri="{BB962C8B-B14F-4D97-AF65-F5344CB8AC3E}">
        <p14:creationId xmlns:p14="http://schemas.microsoft.com/office/powerpoint/2010/main" val="1610093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3357"/>
            <a:ext cx="8305800" cy="453299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500" b="1" dirty="0">
                <a:solidFill>
                  <a:srgbClr val="3A587A"/>
                </a:solidFill>
              </a:rPr>
              <a:t>Tanzania</a:t>
            </a:r>
            <a:r>
              <a:rPr lang="en-US" sz="2500" dirty="0">
                <a:solidFill>
                  <a:srgbClr val="3A587A"/>
                </a:solidFill>
              </a:rPr>
              <a:t>: </a:t>
            </a:r>
            <a:r>
              <a:rPr lang="en-US" sz="2500" b="1" dirty="0">
                <a:solidFill>
                  <a:srgbClr val="3A587A"/>
                </a:solidFill>
              </a:rPr>
              <a:t>Tanga</a:t>
            </a:r>
            <a:r>
              <a:rPr lang="en-US" sz="2500" dirty="0">
                <a:solidFill>
                  <a:srgbClr val="3A587A"/>
                </a:solidFill>
              </a:rPr>
              <a:t>: </a:t>
            </a:r>
            <a:r>
              <a:rPr lang="en-US" sz="2500" dirty="0"/>
              <a:t>19% reported at least 1 of 14 instances of disrespect and abuse (at exit), 28% (home follow-up)</a:t>
            </a:r>
          </a:p>
          <a:p>
            <a:pPr>
              <a:spcAft>
                <a:spcPts val="1200"/>
              </a:spcAft>
            </a:pPr>
            <a:r>
              <a:rPr lang="en-US" sz="2500" b="1" dirty="0">
                <a:solidFill>
                  <a:srgbClr val="3A587A"/>
                </a:solidFill>
              </a:rPr>
              <a:t>Tanzania: Dar</a:t>
            </a:r>
            <a:r>
              <a:rPr lang="en-US" sz="2500" dirty="0"/>
              <a:t>: 15% (at exit) reported 1 of 18 instances of disrespect and abuse,  70% (home follow-up)</a:t>
            </a:r>
          </a:p>
          <a:p>
            <a:pPr>
              <a:spcAft>
                <a:spcPts val="1200"/>
              </a:spcAft>
            </a:pPr>
            <a:r>
              <a:rPr lang="en-US" sz="2500" b="1" dirty="0">
                <a:solidFill>
                  <a:srgbClr val="3A587A"/>
                </a:solidFill>
              </a:rPr>
              <a:t>Kenya</a:t>
            </a:r>
            <a:r>
              <a:rPr lang="en-US" sz="2500" dirty="0">
                <a:solidFill>
                  <a:srgbClr val="3A587A"/>
                </a:solidFill>
              </a:rPr>
              <a:t>: </a:t>
            </a:r>
            <a:r>
              <a:rPr lang="en-US" sz="2500" dirty="0"/>
              <a:t>20% reported being humiliated (at exit)</a:t>
            </a:r>
          </a:p>
          <a:p>
            <a:pPr>
              <a:spcAft>
                <a:spcPts val="1200"/>
              </a:spcAft>
            </a:pPr>
            <a:r>
              <a:rPr lang="en-US" sz="2500" b="1" dirty="0">
                <a:solidFill>
                  <a:srgbClr val="3A587A"/>
                </a:solidFill>
              </a:rPr>
              <a:t>Care-seeking implications</a:t>
            </a:r>
            <a:r>
              <a:rPr lang="en-US" sz="2500" dirty="0">
                <a:solidFill>
                  <a:srgbClr val="3A587A"/>
                </a:solidFill>
              </a:rPr>
              <a:t>: </a:t>
            </a:r>
            <a:r>
              <a:rPr lang="en-US" sz="2500" dirty="0"/>
              <a:t>Disrespect and abuse is associated with </a:t>
            </a:r>
            <a:r>
              <a:rPr lang="en-US" sz="2500" u="sng" dirty="0"/>
              <a:t>lower intention to deliver in a health facility in the 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87759-E5BC-44B1-8BC6-A8AA1D960D10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E0846231-D0C7-4DFA-AC5D-5F67FA8B2BE5}"/>
              </a:ext>
            </a:extLst>
          </p:cNvPr>
          <p:cNvSpPr txBox="1"/>
          <p:nvPr/>
        </p:nvSpPr>
        <p:spPr>
          <a:xfrm>
            <a:off x="1903845" y="396994"/>
            <a:ext cx="8484370" cy="8040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algn="ctr" defTabSz="1644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 dirty="0">
                <a:solidFill>
                  <a:prstClr val="white"/>
                </a:solidFill>
                <a:latin typeface="Calibri" panose="020F0502020204030204"/>
              </a:rPr>
              <a:t>Regional Commitment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7046D886-48CF-4EBC-B5AC-E428C2AE0E1F}"/>
              </a:ext>
            </a:extLst>
          </p:cNvPr>
          <p:cNvSpPr txBox="1"/>
          <p:nvPr/>
        </p:nvSpPr>
        <p:spPr>
          <a:xfrm>
            <a:off x="2056245" y="549394"/>
            <a:ext cx="8484370" cy="8040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algn="ctr" defTabSz="1644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 dirty="0">
                <a:solidFill>
                  <a:prstClr val="white"/>
                </a:solidFill>
                <a:latin typeface="Calibri" panose="020F0502020204030204"/>
              </a:rPr>
              <a:t>Regional Commitment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6259C6BC-E988-4EDA-BDC7-5D5BA540838C}"/>
              </a:ext>
            </a:extLst>
          </p:cNvPr>
          <p:cNvSpPr txBox="1"/>
          <p:nvPr/>
        </p:nvSpPr>
        <p:spPr>
          <a:xfrm>
            <a:off x="2233660" y="357232"/>
            <a:ext cx="8484370" cy="8040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0970" tIns="140970" rIns="140970" bIns="140970" numCol="1" spcCol="1270" anchor="ctr" anchorCtr="0">
            <a:noAutofit/>
          </a:bodyPr>
          <a:lstStyle/>
          <a:p>
            <a:pPr algn="ctr" defTabSz="1644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 dirty="0">
                <a:solidFill>
                  <a:prstClr val="white"/>
                </a:solidFill>
                <a:latin typeface="Calibri" panose="020F0502020204030204"/>
              </a:rPr>
              <a:t>Regional Commitment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E82C443-5CD6-48CF-8B57-B13FE619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1" y="274638"/>
            <a:ext cx="9356035" cy="1287462"/>
          </a:xfrm>
        </p:spPr>
        <p:txBody>
          <a:bodyPr/>
          <a:lstStyle/>
          <a:p>
            <a:r>
              <a:rPr lang="en-US" sz="4000" b="1" dirty="0"/>
              <a:t>Mistreatment in East Africa: Implementation research evidence</a:t>
            </a:r>
          </a:p>
        </p:txBody>
      </p:sp>
    </p:spTree>
    <p:extLst>
      <p:ext uri="{BB962C8B-B14F-4D97-AF65-F5344CB8AC3E}">
        <p14:creationId xmlns:p14="http://schemas.microsoft.com/office/powerpoint/2010/main" val="288059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AB68-148A-4CE1-8569-FFE2C63A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143"/>
            <a:ext cx="10515600" cy="1028244"/>
          </a:xfrm>
        </p:spPr>
        <p:txBody>
          <a:bodyPr/>
          <a:lstStyle/>
          <a:p>
            <a:r>
              <a:rPr lang="en-US" b="1" dirty="0"/>
              <a:t>Confidential Enquiry into Maternal Deaths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7C39C0BF-6695-4E57-80BD-4CCB4D2132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478226"/>
              </p:ext>
            </p:extLst>
          </p:nvPr>
        </p:nvGraphicFramePr>
        <p:xfrm>
          <a:off x="996043" y="2291443"/>
          <a:ext cx="1042692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6DEE46C-7A33-4327-8740-8B7578FC1390}"/>
              </a:ext>
            </a:extLst>
          </p:cNvPr>
          <p:cNvSpPr txBox="1">
            <a:spLocks/>
          </p:cNvSpPr>
          <p:nvPr/>
        </p:nvSpPr>
        <p:spPr>
          <a:xfrm>
            <a:off x="1716899" y="1264973"/>
            <a:ext cx="8557236" cy="55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Assessment of Quality of Care</a:t>
            </a:r>
          </a:p>
        </p:txBody>
      </p:sp>
    </p:spTree>
    <p:extLst>
      <p:ext uri="{BB962C8B-B14F-4D97-AF65-F5344CB8AC3E}">
        <p14:creationId xmlns:p14="http://schemas.microsoft.com/office/powerpoint/2010/main" val="205626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17BE31F-A129-45DD-8071-A63EC47D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CA163AC-F477-454A-9FB4-81324C004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10867" y="0"/>
            <a:ext cx="9438087" cy="6853238"/>
            <a:chOff x="-417513" y="0"/>
            <a:chExt cx="12584114" cy="6853238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09D7097-03A6-4239-A2E0-784E82C23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813887E5-2F5F-4C9D-92F5-F80D937A8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57A4F98D-BAD2-4F7F-93D3-FD86C479A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BA2120E-6E1E-4A2B-9CD8-94C39AD80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64DA4AC-C3A7-46CE-96BA-018B8FCFE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73A5202-BD67-46B2-9FAB-C1B28AB42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01E70EE5-EE26-44BD-A18E-777A1A3D52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504A980C-59CB-46F2-A571-87612CDD2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B353B73E-7D3C-4184-87FD-295B6B341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2EF8F173-9834-4DD9-B995-3F8DAAAE7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8A9567B5-6E50-4B28-8AC5-CDC159A89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F98F9214-A978-485D-814B-5FE3EC57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80A8AB3C-056D-4907-ACF6-ABD5BA905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CF51BEC3-1414-4B86-B1E1-0051FF181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F69D94F0-358D-4931-B5CA-5A223180D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5CFB12DB-F2CC-466C-828B-009EA7B57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43D8F6E9-0540-4297-A310-D7C9FA65A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077E47D8-A4D7-46C2-9EF0-AF1C777C2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F1D21ED2-F5A9-4411-934F-B972429F4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E2EDE38A-AE13-4408-9B8B-EE6F62C91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3630CEB6-A7D8-45A1-AC44-147C2AF13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118EC2-A2C7-4CDB-887C-21E0B0C43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124109" y="1699590"/>
            <a:ext cx="2755857" cy="3470421"/>
            <a:chOff x="697883" y="1816768"/>
            <a:chExt cx="3674476" cy="347042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7D642C1-20ED-4515-B19F-47B6CC834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Isosceles Triangle 22">
              <a:extLst>
                <a:ext uri="{FF2B5EF4-FFF2-40B4-BE49-F238E27FC236}">
                  <a16:creationId xmlns:a16="http://schemas.microsoft.com/office/drawing/2014/main" id="{0E5C6FE8-B8C9-4163-830B-3F8E408E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3A09EDA-AF27-4D31-8A57-4407E0574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8" name="Picture 7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C2D6AFC4-A03B-4871-B340-7B5A26C680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14"/>
          <a:stretch/>
        </p:blipFill>
        <p:spPr>
          <a:xfrm>
            <a:off x="5360931" y="804037"/>
            <a:ext cx="4705920" cy="297746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EDD0C5-C1F6-47D7-A8F6-0F698312FDA7}"/>
              </a:ext>
            </a:extLst>
          </p:cNvPr>
          <p:cNvSpPr txBox="1">
            <a:spLocks/>
          </p:cNvSpPr>
          <p:nvPr/>
        </p:nvSpPr>
        <p:spPr>
          <a:xfrm>
            <a:off x="5353052" y="4267830"/>
            <a:ext cx="4721189" cy="2278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Poor Quality of Care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has safety, human rights, and ethical implications that can lead to:</a:t>
            </a:r>
          </a:p>
          <a:p>
            <a:pPr marL="457200" lvl="1" fontAlgn="base">
              <a:spcBef>
                <a:spcPts val="1200"/>
              </a:spcBef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Poor health outcomes, </a:t>
            </a:r>
          </a:p>
          <a:p>
            <a:pPr marL="457200" lvl="1" fontAlgn="base">
              <a:spcBef>
                <a:spcPts val="1200"/>
              </a:spcBef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Reinforce mistrust of health services, </a:t>
            </a:r>
          </a:p>
          <a:p>
            <a:pPr marL="457200" lvl="1" fontAlgn="base">
              <a:spcBef>
                <a:spcPts val="1200"/>
              </a:spcBef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Lead to delays/avoidance of institutional care-seeking in the future.</a:t>
            </a:r>
          </a:p>
          <a:p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FC0A56-6CC9-4D34-A534-2B537977DCF4}"/>
              </a:ext>
            </a:extLst>
          </p:cNvPr>
          <p:cNvSpPr txBox="1"/>
          <p:nvPr/>
        </p:nvSpPr>
        <p:spPr>
          <a:xfrm>
            <a:off x="2468968" y="2542914"/>
            <a:ext cx="220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Why do poor experiences matter?</a:t>
            </a:r>
            <a:endParaRPr lang="es-GT" sz="3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475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&amp;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546</Words>
  <Application>Microsoft Office PowerPoint</Application>
  <PresentationFormat>Widescreen</PresentationFormat>
  <Paragraphs>97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Bradley Hand ITC</vt:lpstr>
      <vt:lpstr>Calibri</vt:lpstr>
      <vt:lpstr>Calibri Light</vt:lpstr>
      <vt:lpstr>Times</vt:lpstr>
      <vt:lpstr>Office Theme</vt:lpstr>
      <vt:lpstr>M&amp;E Template</vt:lpstr>
      <vt:lpstr>1_Office Theme</vt:lpstr>
      <vt:lpstr>  Quality and respectful care for mothers and newborns in childbirth and the postpartum period: Kenya leading the way</vt:lpstr>
      <vt:lpstr>Regional Committements</vt:lpstr>
      <vt:lpstr>Kenya - Quality Guiding Documents </vt:lpstr>
      <vt:lpstr>Quality Service, A right</vt:lpstr>
      <vt:lpstr>Dimensions of Quality</vt:lpstr>
      <vt:lpstr>Quality of Care- Experiences of Maternity Care </vt:lpstr>
      <vt:lpstr>Mistreatment in East Africa: Implementation research evidence</vt:lpstr>
      <vt:lpstr>Confidential Enquiry into Maternal Deaths</vt:lpstr>
      <vt:lpstr>PowerPoint Presentation</vt:lpstr>
      <vt:lpstr>Quality of Care for RMNCAH &amp; UHC</vt:lpstr>
      <vt:lpstr>PowerPoint Presentation</vt:lpstr>
      <vt:lpstr>Global Action to Advance Respectful High Quality Care</vt:lpstr>
      <vt:lpstr>Evidence into Action for Respectful Care: Kenya</vt:lpstr>
      <vt:lpstr>PowerPoint Presentation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and respectful care for mothers and newborns in childbirth and the postpartum period: Kenya leading the way</dc:title>
  <dc:creator>Charity Ndwiga</dc:creator>
  <cp:lastModifiedBy>Adrienne Todela</cp:lastModifiedBy>
  <cp:revision>23</cp:revision>
  <dcterms:created xsi:type="dcterms:W3CDTF">2019-10-14T11:28:25Z</dcterms:created>
  <dcterms:modified xsi:type="dcterms:W3CDTF">2019-10-16T12:43:22Z</dcterms:modified>
</cp:coreProperties>
</file>