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13"/>
  </p:notesMasterIdLst>
  <p:sldIdLst>
    <p:sldId id="263" r:id="rId6"/>
    <p:sldId id="360" r:id="rId7"/>
    <p:sldId id="353" r:id="rId8"/>
    <p:sldId id="359" r:id="rId9"/>
    <p:sldId id="358" r:id="rId10"/>
    <p:sldId id="357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4F08D10-66FF-4583-8BB1-F7BEB0E64BCE}">
          <p14:sldIdLst>
            <p14:sldId id="263"/>
            <p14:sldId id="360"/>
            <p14:sldId id="353"/>
            <p14:sldId id="359"/>
            <p14:sldId id="358"/>
            <p14:sldId id="357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74723" autoAdjust="0"/>
  </p:normalViewPr>
  <p:slideViewPr>
    <p:cSldViewPr>
      <p:cViewPr varScale="1">
        <p:scale>
          <a:sx n="85" d="100"/>
          <a:sy n="85" d="100"/>
        </p:scale>
        <p:origin x="12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F1A68-A56E-4E1E-8501-15BBD2E7B4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F9ED7-0B81-46C5-85A9-CF4F3AAC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0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5984" y="1951126"/>
            <a:ext cx="5282045" cy="1371389"/>
          </a:xfrm>
        </p:spPr>
        <p:txBody>
          <a:bodyPr>
            <a:noAutofit/>
          </a:bodyPr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984" y="3847828"/>
            <a:ext cx="5282044" cy="1279265"/>
          </a:xfrm>
        </p:spPr>
        <p:txBody>
          <a:bodyPr/>
          <a:lstStyle>
            <a:lvl1pPr marL="0" indent="0" algn="l">
              <a:buNone/>
              <a:defRPr sz="2000" b="0">
                <a:solidFill>
                  <a:srgbClr val="585858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35985" y="3441672"/>
            <a:ext cx="526761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PT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89" y="4570427"/>
            <a:ext cx="3031375" cy="2296758"/>
          </a:xfrm>
          <a:prstGeom prst="rect">
            <a:avLst/>
          </a:prstGeom>
        </p:spPr>
      </p:pic>
      <p:pic>
        <p:nvPicPr>
          <p:cNvPr id="10" name="Picture 9" descr="CRS_Logo_Pos_Hor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74" y="891120"/>
            <a:ext cx="5818524" cy="673934"/>
          </a:xfrm>
          <a:prstGeom prst="rect">
            <a:avLst/>
          </a:prstGeom>
        </p:spPr>
      </p:pic>
      <p:pic>
        <p:nvPicPr>
          <p:cNvPr id="5" name="Picture 4" descr="CRS_Tag_Fresh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84" y="6227090"/>
            <a:ext cx="2831869" cy="236668"/>
          </a:xfrm>
          <a:prstGeom prst="rect">
            <a:avLst/>
          </a:prstGeom>
        </p:spPr>
      </p:pic>
      <p:pic>
        <p:nvPicPr>
          <p:cNvPr id="6" name="Picture 5" descr="fresh_corner_lef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999893" cy="28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1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25719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46" lvl="1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68" lvl="2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91" lvl="3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614" lvl="4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537" lvl="5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460" lvl="6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383" lvl="7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306" lvl="8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5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17146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46" lvl="1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68" lvl="2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91" lvl="3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614" lvl="4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537" lvl="5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460" lvl="6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383" lvl="7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306" lvl="8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25719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46" lvl="1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68" lvl="2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91" lvl="3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614" lvl="4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537" lvl="5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460" lvl="6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383" lvl="7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306" lvl="8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25719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46" lvl="1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68" lvl="2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91" lvl="3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614" lvl="4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537" lvl="5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460" lvl="6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383" lvl="7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306" lvl="8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8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b" anchorCtr="0">
            <a:noAutofit/>
          </a:bodyPr>
          <a:lstStyle>
            <a:lvl1pPr marL="342923" lvl="0" indent="-17146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46" lvl="1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68" lvl="2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91" lvl="3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614" lvl="4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537" lvl="5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460" lvl="6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383" lvl="7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306" lvl="8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25719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46" lvl="1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68" lvl="2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91" lvl="3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614" lvl="4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537" lvl="5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460" lvl="6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383" lvl="7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306" lvl="8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b" anchorCtr="0">
            <a:noAutofit/>
          </a:bodyPr>
          <a:lstStyle>
            <a:lvl1pPr marL="342923" lvl="0" indent="-17146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46" lvl="1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68" lvl="2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91" lvl="3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614" lvl="4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537" lvl="5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460" lvl="6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383" lvl="7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306" lvl="8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25719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46" lvl="1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68" lvl="2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91" lvl="3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614" lvl="4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537" lvl="5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460" lvl="6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383" lvl="7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306" lvl="8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8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323871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1"/>
            </a:lvl1pPr>
            <a:lvl2pPr marL="685846" lvl="1" indent="-30482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1"/>
            </a:lvl2pPr>
            <a:lvl3pPr marL="1028768" lvl="2" indent="-2857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91" lvl="3" indent="-2667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614" lvl="4" indent="-2667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537" lvl="5" indent="-2667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460" lvl="6" indent="-2667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383" lvl="7" indent="-2667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306" lvl="8" indent="-2667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17146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46" lvl="1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68" lvl="2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91" lvl="3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614" lvl="4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537" lvl="5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460" lvl="6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383" lvl="7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306" lvl="8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6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17146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46" lvl="1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68" lvl="2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91" lvl="3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614" lvl="4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537" lvl="5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460" lvl="6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383" lvl="7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306" lvl="8" indent="-1714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25719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46" lvl="1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68" lvl="2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91" lvl="3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614" lvl="4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537" lvl="5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460" lvl="6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383" lvl="7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306" lvl="8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6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342923" lvl="0" indent="-25719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46" lvl="1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68" lvl="2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91" lvl="3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614" lvl="4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537" lvl="5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460" lvl="6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383" lvl="7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306" lvl="8" indent="-2571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3105" y="6565713"/>
            <a:ext cx="306290" cy="20170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3AF21FA0-C69A-D549-B93E-AD7DB9D7E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4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93105" y="6565713"/>
            <a:ext cx="306290" cy="201706"/>
          </a:xfrm>
          <a:prstGeom prst="rect">
            <a:avLst/>
          </a:prstGeom>
        </p:spPr>
        <p:txBody>
          <a:bodyPr lIns="82058" tIns="41029" rIns="82058" bIns="41029"/>
          <a:lstStyle>
            <a:defPPr>
              <a:defRPr lang="en-US"/>
            </a:defPPr>
            <a:lvl1pPr marL="0" algn="l" defTabSz="509412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F21FA0-C69A-D549-B93E-AD7DB9D7E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859" y="1393733"/>
            <a:ext cx="3532909" cy="45617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932" y="1393733"/>
            <a:ext cx="3532909" cy="456170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93105" y="6565713"/>
            <a:ext cx="306290" cy="201706"/>
          </a:xfrm>
          <a:prstGeom prst="rect">
            <a:avLst/>
          </a:prstGeom>
        </p:spPr>
        <p:txBody>
          <a:bodyPr lIns="82058" tIns="41029" rIns="82058" bIns="41029"/>
          <a:lstStyle>
            <a:defPPr>
              <a:defRPr lang="en-US"/>
            </a:defPPr>
            <a:lvl1pPr marL="0" algn="l" defTabSz="509412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F21FA0-C69A-D549-B93E-AD7DB9D7E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5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859" y="1393733"/>
            <a:ext cx="4098915" cy="45617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93105" y="6565713"/>
            <a:ext cx="306290" cy="201706"/>
          </a:xfrm>
          <a:prstGeom prst="rect">
            <a:avLst/>
          </a:prstGeom>
        </p:spPr>
        <p:txBody>
          <a:bodyPr lIns="82058" tIns="41029" rIns="82058" bIns="41029"/>
          <a:lstStyle>
            <a:defPPr>
              <a:defRPr lang="en-US"/>
            </a:defPPr>
            <a:lvl1pPr marL="0" algn="l" defTabSz="509412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F21FA0-C69A-D549-B93E-AD7DB9D7E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3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7797" y="2402801"/>
            <a:ext cx="5282045" cy="401829"/>
          </a:xfrm>
        </p:spPr>
        <p:txBody>
          <a:bodyPr anchor="b" anchorCtr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027797" y="2890303"/>
            <a:ext cx="5282045" cy="2152907"/>
          </a:xfrm>
        </p:spPr>
        <p:txBody>
          <a:bodyPr anchor="t" anchorCtr="0">
            <a:noAutofit/>
          </a:bodyPr>
          <a:lstStyle>
            <a:lvl1pPr>
              <a:defRPr sz="3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0" name="Picture 9" descr="PPT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78" y="0"/>
            <a:ext cx="3031375" cy="229675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3105" y="6565713"/>
            <a:ext cx="306290" cy="20170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3AF21FA0-C69A-D549-B93E-AD7DB9D7E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0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27797" y="2890303"/>
            <a:ext cx="5282045" cy="2152907"/>
          </a:xfrm>
        </p:spPr>
        <p:txBody>
          <a:bodyPr anchor="t" anchorCtr="0">
            <a:noAutofit/>
          </a:bodyPr>
          <a:lstStyle>
            <a:lvl1pPr>
              <a:defRPr sz="3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7797" y="2402801"/>
            <a:ext cx="5282045" cy="401829"/>
          </a:xfrm>
        </p:spPr>
        <p:txBody>
          <a:bodyPr anchor="b" anchorCtr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PPT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78" y="0"/>
            <a:ext cx="3031375" cy="22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0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027797" y="2890303"/>
            <a:ext cx="5282045" cy="2152907"/>
          </a:xfrm>
        </p:spPr>
        <p:txBody>
          <a:bodyPr anchor="t" anchorCtr="0">
            <a:noAutofit/>
          </a:bodyPr>
          <a:lstStyle>
            <a:lvl1pPr>
              <a:defRPr sz="3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7797" y="2402801"/>
            <a:ext cx="5282045" cy="401829"/>
          </a:xfrm>
        </p:spPr>
        <p:txBody>
          <a:bodyPr anchor="b" anchorCtr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PPT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78" y="0"/>
            <a:ext cx="3031375" cy="22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0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_fresh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473"/>
            <a:ext cx="9144000" cy="6535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-4121"/>
            <a:ext cx="6650182" cy="992393"/>
          </a:xfrm>
          <a:prstGeom prst="rect">
            <a:avLst/>
          </a:prstGeom>
        </p:spPr>
        <p:txBody>
          <a:bodyPr vert="horz" lIns="0" tIns="0" rIns="91429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1400892"/>
            <a:ext cx="7481455" cy="4569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3105" y="6565713"/>
            <a:ext cx="306290" cy="20170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 defTabSz="457146"/>
            <a:fld id="{3AF21FA0-C69A-D549-B93E-AD7DB9D7EB7A}" type="slidenum">
              <a:rPr lang="en-US" smtClean="0">
                <a:solidFill>
                  <a:prstClr val="white"/>
                </a:solidFill>
              </a:rPr>
              <a:pPr defTabSz="4571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7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146" rtl="0" eaLnBrk="1" latinLnBrk="0" hangingPunct="1">
        <a:spcBef>
          <a:spcPct val="0"/>
        </a:spcBef>
        <a:buNone/>
        <a:defRPr sz="2700" b="1" i="0" kern="1200" spc="-1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225399" indent="-225399" algn="l" defTabSz="457146" rtl="0" eaLnBrk="1" latinLnBrk="0" hangingPunct="1">
        <a:lnSpc>
          <a:spcPct val="110000"/>
        </a:lnSpc>
        <a:spcBef>
          <a:spcPts val="897"/>
        </a:spcBef>
        <a:buSzPct val="80000"/>
        <a:buFont typeface="Arial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0321" indent="-234922" algn="l" defTabSz="457146" rtl="0" eaLnBrk="1" latinLnBrk="0" hangingPunct="1">
        <a:lnSpc>
          <a:spcPct val="110000"/>
        </a:lnSpc>
        <a:spcBef>
          <a:spcPts val="897"/>
        </a:spcBef>
        <a:buSzPct val="80000"/>
        <a:buFont typeface="Arial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7308" indent="-226987" algn="l" defTabSz="457146" rtl="0" eaLnBrk="1" latinLnBrk="0" hangingPunct="1">
        <a:lnSpc>
          <a:spcPct val="110000"/>
        </a:lnSpc>
        <a:spcBef>
          <a:spcPts val="897"/>
        </a:spcBef>
        <a:buSzPct val="80000"/>
        <a:buFont typeface="Arial"/>
        <a:buChar char="•"/>
        <a:defRPr sz="16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2706" indent="-225399" algn="l" defTabSz="457146" rtl="0" eaLnBrk="1" latinLnBrk="0" hangingPunct="1">
        <a:lnSpc>
          <a:spcPct val="110000"/>
        </a:lnSpc>
        <a:spcBef>
          <a:spcPts val="897"/>
        </a:spcBef>
        <a:buSzPct val="80000"/>
        <a:buFont typeface="Arial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7629" indent="-234922" algn="l" defTabSz="457146" rtl="0" eaLnBrk="1" latinLnBrk="0" hangingPunct="1">
        <a:lnSpc>
          <a:spcPct val="110000"/>
        </a:lnSpc>
        <a:spcBef>
          <a:spcPts val="897"/>
        </a:spcBef>
        <a:buSzPct val="80000"/>
        <a:buFont typeface="Arial"/>
        <a:buChar char="»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342991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342991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13" tIns="91382" rIns="182813" bIns="91382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342991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342991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4371272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8EA2.72803F9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200400"/>
            <a:ext cx="6477000" cy="838201"/>
          </a:xfrm>
        </p:spPr>
        <p:txBody>
          <a:bodyPr/>
          <a:lstStyle/>
          <a:p>
            <a:pPr algn="ctr"/>
            <a:br>
              <a:rPr lang="en-US" b="0" dirty="0"/>
            </a:br>
            <a:br>
              <a:rPr lang="en-US" b="0" dirty="0"/>
            </a:br>
            <a:r>
              <a:rPr lang="en-US" sz="3200" b="0" dirty="0"/>
              <a:t>Core Group Conference</a:t>
            </a:r>
            <a:br>
              <a:rPr lang="en-US" sz="3200" b="0" dirty="0"/>
            </a:br>
            <a:br>
              <a:rPr lang="en-US" sz="2000" b="0" dirty="0"/>
            </a:b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733800"/>
            <a:ext cx="6575028" cy="2438400"/>
          </a:xfrm>
        </p:spPr>
        <p:txBody>
          <a:bodyPr/>
          <a:lstStyle/>
          <a:p>
            <a:pPr algn="ctr"/>
            <a:endParaRPr lang="en-US" sz="700" b="1" dirty="0">
              <a:latin typeface="Arial Narrow" panose="020B0606020202030204" pitchFamily="34" charset="0"/>
            </a:endParaRP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Oct 15, 2019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Presenters: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Dr. Elizabeth Omondi				Sr. Pauline Acayo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Sr. </a:t>
            </a:r>
            <a:r>
              <a:rPr lang="en-US" b="1" dirty="0" err="1">
                <a:latin typeface="Arial Narrow" panose="020B0606020202030204" pitchFamily="34" charset="0"/>
              </a:rPr>
              <a:t>RoseNancy</a:t>
            </a:r>
            <a:r>
              <a:rPr lang="en-US" b="1" dirty="0">
                <a:latin typeface="Arial Narrow" panose="020B0606020202030204" pitchFamily="34" charset="0"/>
              </a:rPr>
              <a:t> Ghati				Adam Haliq &amp; Tobias Opiyo</a:t>
            </a:r>
          </a:p>
          <a:p>
            <a:pPr algn="ctr"/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BFE6-EAE7-4F53-A14D-2B8DDA24D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An integrated Maternal Health and ECD Program in Kenya and Ghana. Multi-Stakeholder Perspectives on Implementation and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E90C6-855B-4946-9E71-AAD0ABF8B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6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48404859-7178-4AE2-8F72-7068C0B24755}"/>
              </a:ext>
            </a:extLst>
          </p:cNvPr>
          <p:cNvGrpSpPr/>
          <p:nvPr/>
        </p:nvGrpSpPr>
        <p:grpSpPr>
          <a:xfrm>
            <a:off x="228600" y="1240678"/>
            <a:ext cx="9001673" cy="4616250"/>
            <a:chOff x="369652" y="636761"/>
            <a:chExt cx="12002230" cy="61550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447768-3E22-4EAE-891F-10EFC890DAA4}"/>
                </a:ext>
              </a:extLst>
            </p:cNvPr>
            <p:cNvSpPr txBox="1"/>
            <p:nvPr/>
          </p:nvSpPr>
          <p:spPr>
            <a:xfrm>
              <a:off x="369652" y="3455337"/>
              <a:ext cx="3258433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Provide opportunity for children to;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1200" dirty="0"/>
                <a:t>Use their bodies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1200" dirty="0"/>
                <a:t>Explore their environment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1200" dirty="0"/>
                <a:t>Interact with objects/people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1200" dirty="0"/>
                <a:t>Activate their senses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1200" dirty="0"/>
                <a:t>Hear and use language</a:t>
              </a:r>
            </a:p>
            <a:p>
              <a:endParaRPr lang="en-US" sz="1200" dirty="0"/>
            </a:p>
            <a:p>
              <a:endParaRPr lang="en-US" sz="1200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FC49A1B-7F09-493B-AA0F-45FB4E7221DB}"/>
                </a:ext>
              </a:extLst>
            </p:cNvPr>
            <p:cNvGrpSpPr/>
            <p:nvPr/>
          </p:nvGrpSpPr>
          <p:grpSpPr>
            <a:xfrm>
              <a:off x="510748" y="636761"/>
              <a:ext cx="11861134" cy="6155000"/>
              <a:chOff x="510748" y="636761"/>
              <a:chExt cx="11861134" cy="61550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74C7B2E-30C5-4B1F-9FB5-91A86B22710C}"/>
                  </a:ext>
                </a:extLst>
              </p:cNvPr>
              <p:cNvGrpSpPr/>
              <p:nvPr/>
            </p:nvGrpSpPr>
            <p:grpSpPr>
              <a:xfrm>
                <a:off x="510748" y="636761"/>
                <a:ext cx="11861134" cy="5320905"/>
                <a:chOff x="510748" y="636761"/>
                <a:chExt cx="11861134" cy="5320905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2ECB06-209E-49D0-8DFD-3F1B104D77A6}"/>
                    </a:ext>
                  </a:extLst>
                </p:cNvPr>
                <p:cNvSpPr txBox="1"/>
                <p:nvPr/>
              </p:nvSpPr>
              <p:spPr>
                <a:xfrm>
                  <a:off x="8269861" y="3852749"/>
                  <a:ext cx="4102021" cy="1354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 typeface="Wingdings" panose="05000000000000000000" pitchFamily="2" charset="2"/>
                    <a:buChar char="q"/>
                  </a:pPr>
                  <a:r>
                    <a:rPr lang="en-US" sz="1200" dirty="0"/>
                    <a:t>Age Appropriate Play &amp; Communication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q"/>
                  </a:pPr>
                  <a:r>
                    <a:rPr lang="en-US" sz="1200" dirty="0"/>
                    <a:t>Responsive Feeding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q"/>
                  </a:pPr>
                  <a:r>
                    <a:rPr lang="en-US" sz="1200" dirty="0"/>
                    <a:t>Building trust &amp; social r/ships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q"/>
                  </a:pPr>
                  <a:r>
                    <a:rPr lang="en-US" sz="1200" dirty="0"/>
                    <a:t>Male Involvement</a:t>
                  </a:r>
                </a:p>
                <a:p>
                  <a:pPr marL="171450" indent="-171450">
                    <a:buFont typeface="Wingdings" panose="05000000000000000000" pitchFamily="2" charset="2"/>
                    <a:buChar char="q"/>
                  </a:pPr>
                  <a:r>
                    <a:rPr lang="en-US" sz="1200" dirty="0"/>
                    <a:t>Behavior Management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3D82C57-C9CF-4E1D-B1C6-BBE0464FE6A1}"/>
                    </a:ext>
                  </a:extLst>
                </p:cNvPr>
                <p:cNvGrpSpPr/>
                <p:nvPr/>
              </p:nvGrpSpPr>
              <p:grpSpPr>
                <a:xfrm>
                  <a:off x="510748" y="636761"/>
                  <a:ext cx="11280263" cy="5320905"/>
                  <a:chOff x="510748" y="636761"/>
                  <a:chExt cx="11280263" cy="5320905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7A5B6E2D-226C-41A3-A6AE-D1F1D8102CB3}"/>
                      </a:ext>
                    </a:extLst>
                  </p:cNvPr>
                  <p:cNvGrpSpPr/>
                  <p:nvPr/>
                </p:nvGrpSpPr>
                <p:grpSpPr>
                  <a:xfrm>
                    <a:off x="510748" y="658438"/>
                    <a:ext cx="7954135" cy="5299228"/>
                    <a:chOff x="510748" y="658438"/>
                    <a:chExt cx="7954135" cy="5299228"/>
                  </a:xfrm>
                </p:grpSpPr>
                <p:grpSp>
                  <p:nvGrpSpPr>
                    <p:cNvPr id="4" name="Group 3">
                      <a:extLst>
                        <a:ext uri="{FF2B5EF4-FFF2-40B4-BE49-F238E27FC236}">
                          <a16:creationId xmlns:a16="http://schemas.microsoft.com/office/drawing/2014/main" id="{F4CEE3D5-6A1D-4937-A25B-04E6E9B220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28800" y="686546"/>
                      <a:ext cx="5436083" cy="5271120"/>
                      <a:chOff x="3139650" y="1227076"/>
                      <a:chExt cx="5436083" cy="5271120"/>
                    </a:xfrm>
                  </p:grpSpPr>
                  <p:grpSp>
                    <p:nvGrpSpPr>
                      <p:cNvPr id="5" name="Group 4">
                        <a:extLst>
                          <a:ext uri="{FF2B5EF4-FFF2-40B4-BE49-F238E27FC236}">
                            <a16:creationId xmlns:a16="http://schemas.microsoft.com/office/drawing/2014/main" id="{3A1963C7-8000-4987-8609-1AAF6C525F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39650" y="1227076"/>
                        <a:ext cx="5351207" cy="5271120"/>
                        <a:chOff x="3139650" y="1227076"/>
                        <a:chExt cx="5351207" cy="5271120"/>
                      </a:xfrm>
                    </p:grpSpPr>
                    <p:grpSp>
                      <p:nvGrpSpPr>
                        <p:cNvPr id="7" name="Group 6">
                          <a:extLst>
                            <a:ext uri="{FF2B5EF4-FFF2-40B4-BE49-F238E27FC236}">
                              <a16:creationId xmlns:a16="http://schemas.microsoft.com/office/drawing/2014/main" id="{2CA672E1-FAAE-4FF9-A676-A23D177B890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139650" y="1227076"/>
                          <a:ext cx="5351207" cy="5002274"/>
                          <a:chOff x="3139650" y="1227076"/>
                          <a:chExt cx="5351207" cy="5002274"/>
                        </a:xfrm>
                      </p:grpSpPr>
                      <p:grpSp>
                        <p:nvGrpSpPr>
                          <p:cNvPr id="9" name="Group 8">
                            <a:extLst>
                              <a:ext uri="{FF2B5EF4-FFF2-40B4-BE49-F238E27FC236}">
                                <a16:creationId xmlns:a16="http://schemas.microsoft.com/office/drawing/2014/main" id="{CA934B56-A328-4F98-9919-CB1BFAE36FB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37164" y="1227076"/>
                            <a:ext cx="5053693" cy="5002274"/>
                            <a:chOff x="3437164" y="1227076"/>
                            <a:chExt cx="5053693" cy="5002274"/>
                          </a:xfrm>
                        </p:grpSpPr>
                        <p:grpSp>
                          <p:nvGrpSpPr>
                            <p:cNvPr id="11" name="Group 10">
                              <a:extLst>
                                <a:ext uri="{FF2B5EF4-FFF2-40B4-BE49-F238E27FC236}">
                                  <a16:creationId xmlns:a16="http://schemas.microsoft.com/office/drawing/2014/main" id="{91C0D796-7772-4812-A0C9-AC41A8D64C6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437164" y="1227076"/>
                              <a:ext cx="5053693" cy="5002274"/>
                              <a:chOff x="3437164" y="1227076"/>
                              <a:chExt cx="5053693" cy="5002274"/>
                            </a:xfrm>
                          </p:grpSpPr>
                          <p:pic>
                            <p:nvPicPr>
                              <p:cNvPr id="13" name="Picture 12">
                                <a:extLst>
                                  <a:ext uri="{FF2B5EF4-FFF2-40B4-BE49-F238E27FC236}">
                                    <a16:creationId xmlns:a16="http://schemas.microsoft.com/office/drawing/2014/main" id="{DB0ECAA3-065C-4DE1-AAF2-F0538B86C19F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 rotWithShape="1">
                              <a:blip r:embed="rId2"/>
                              <a:srcRect l="17588" r="11917" b="4600"/>
                              <a:stretch/>
                            </p:blipFill>
                            <p:spPr>
                              <a:xfrm>
                                <a:off x="3437164" y="1227076"/>
                                <a:ext cx="5053693" cy="500227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14" name="Left Arrow 6">
                                <a:extLst>
                                  <a:ext uri="{FF2B5EF4-FFF2-40B4-BE49-F238E27FC236}">
                                    <a16:creationId xmlns:a16="http://schemas.microsoft.com/office/drawing/2014/main" id="{54EF5F58-1C05-4553-B104-60C3A820814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14070937">
                                <a:off x="3655637" y="1921378"/>
                                <a:ext cx="913535" cy="626165"/>
                              </a:xfrm>
                              <a:prstGeom prst="leftArrow">
                                <a:avLst/>
                              </a:prstGeom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PT" sz="1350"/>
                              </a:p>
                            </p:txBody>
                          </p:sp>
                        </p:grpSp>
                        <p:sp>
                          <p:nvSpPr>
                            <p:cNvPr id="12" name="Left Arrow 12">
                              <a:extLst>
                                <a:ext uri="{FF2B5EF4-FFF2-40B4-BE49-F238E27FC236}">
                                  <a16:creationId xmlns:a16="http://schemas.microsoft.com/office/drawing/2014/main" id="{AACFE014-C55E-407F-A7DC-A929F7916A4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8719209">
                              <a:off x="7423860" y="1833331"/>
                              <a:ext cx="867770" cy="626165"/>
                            </a:xfrm>
                            <a:prstGeom prst="leftArrow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PT" sz="1350"/>
                            </a:p>
                          </p:txBody>
                        </p:sp>
                      </p:grpSp>
                      <p:sp>
                        <p:nvSpPr>
                          <p:cNvPr id="10" name="Left Arrow 3">
                            <a:extLst>
                              <a:ext uri="{FF2B5EF4-FFF2-40B4-BE49-F238E27FC236}">
                                <a16:creationId xmlns:a16="http://schemas.microsoft.com/office/drawing/2014/main" id="{ABC3F75E-B020-4CD5-A233-C3B624DF53D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9356449">
                            <a:off x="3139650" y="4784339"/>
                            <a:ext cx="971992" cy="572097"/>
                          </a:xfrm>
                          <a:prstGeom prst="leftArrow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PT" sz="1350"/>
                          </a:p>
                        </p:txBody>
                      </p:sp>
                    </p:grpSp>
                    <p:sp>
                      <p:nvSpPr>
                        <p:cNvPr id="8" name="Left Arrow 8">
                          <a:extLst>
                            <a:ext uri="{FF2B5EF4-FFF2-40B4-BE49-F238E27FC236}">
                              <a16:creationId xmlns:a16="http://schemas.microsoft.com/office/drawing/2014/main" id="{D77E68FF-DD2C-4985-9016-2DA8853E26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679245" y="6054996"/>
                          <a:ext cx="481476" cy="404924"/>
                        </a:xfrm>
                        <a:prstGeom prst="leftArrow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 sz="1350"/>
                        </a:p>
                      </p:txBody>
                    </p:sp>
                  </p:grpSp>
                  <p:sp>
                    <p:nvSpPr>
                      <p:cNvPr id="6" name="Left Arrow 10">
                        <a:extLst>
                          <a:ext uri="{FF2B5EF4-FFF2-40B4-BE49-F238E27FC236}">
                            <a16:creationId xmlns:a16="http://schemas.microsoft.com/office/drawing/2014/main" id="{00B6971C-F522-4881-AE85-1F2D23F84575}"/>
                          </a:ext>
                        </a:extLst>
                      </p:cNvPr>
                      <p:cNvSpPr/>
                      <p:nvPr/>
                    </p:nvSpPr>
                    <p:spPr>
                      <a:xfrm rot="1265934">
                        <a:off x="7942713" y="4730928"/>
                        <a:ext cx="633020" cy="626165"/>
                      </a:xfrm>
                      <a:prstGeom prst="leftArrow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 sz="1350"/>
                      </a:p>
                    </p:txBody>
                  </p:sp>
                </p:grp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E7509B6C-B3B0-40B9-842A-0316856FC7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748" y="658438"/>
                      <a:ext cx="4126104" cy="1107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/>
                        <a:t>Maternal Health and Newborn Care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/>
                        <a:t>Early identification of child illness and </a:t>
                      </a:r>
                      <a:r>
                        <a:rPr lang="en-US" sz="1200" dirty="0" err="1"/>
                        <a:t>rx</a:t>
                      </a:r>
                      <a:endParaRPr lang="en-US" sz="12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/>
                        <a:t>Mother Baby WASH Behaviors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/>
                        <a:t>Maternal Mental well-being</a:t>
                      </a:r>
                    </a:p>
                  </p:txBody>
                </p: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4991CCD-E3DC-4C2F-AF40-8F02F00DFF07}"/>
                      </a:ext>
                    </a:extLst>
                  </p:cNvPr>
                  <p:cNvSpPr txBox="1"/>
                  <p:nvPr/>
                </p:nvSpPr>
                <p:spPr>
                  <a:xfrm>
                    <a:off x="8033805" y="636761"/>
                    <a:ext cx="3757206" cy="13542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71450" indent="-171450">
                      <a:buFont typeface="Wingdings" panose="05000000000000000000" pitchFamily="2" charset="2"/>
                      <a:buChar char="q"/>
                    </a:pPr>
                    <a:r>
                      <a:rPr lang="en-US" sz="1200" dirty="0" err="1"/>
                      <a:t>MIYCF</a:t>
                    </a:r>
                    <a:r>
                      <a:rPr lang="en-US" sz="1200" dirty="0"/>
                      <a:t> Behaviours/Practices</a:t>
                    </a:r>
                  </a:p>
                  <a:p>
                    <a:pPr marL="628596" lvl="1" indent="-171450">
                      <a:buFont typeface="Wingdings" panose="05000000000000000000" pitchFamily="2" charset="2"/>
                      <a:buChar char="q"/>
                    </a:pPr>
                    <a:r>
                      <a:rPr lang="en-US" sz="1200" dirty="0"/>
                      <a:t>Breastfeeding Practices</a:t>
                    </a:r>
                  </a:p>
                  <a:p>
                    <a:pPr marL="628596" lvl="1" indent="-171450">
                      <a:buFont typeface="Wingdings" panose="05000000000000000000" pitchFamily="2" charset="2"/>
                      <a:buChar char="q"/>
                    </a:pPr>
                    <a:r>
                      <a:rPr lang="en-US" sz="1200" dirty="0"/>
                      <a:t>Balanced diet</a:t>
                    </a:r>
                  </a:p>
                  <a:p>
                    <a:pPr marL="628596" lvl="1" indent="-171450">
                      <a:buFont typeface="Wingdings" panose="05000000000000000000" pitchFamily="2" charset="2"/>
                      <a:buChar char="q"/>
                    </a:pPr>
                    <a:r>
                      <a:rPr lang="en-US" sz="1200" dirty="0"/>
                      <a:t>Feeding during/after illness</a:t>
                    </a:r>
                  </a:p>
                  <a:p>
                    <a:pPr marL="171450" indent="-171450">
                      <a:buFont typeface="Wingdings" panose="05000000000000000000" pitchFamily="2" charset="2"/>
                      <a:buChar char="q"/>
                    </a:pPr>
                    <a:r>
                      <a:rPr lang="en-US" sz="1200" dirty="0"/>
                      <a:t>Food and Meal Time Hygiene</a:t>
                    </a:r>
                    <a:endParaRPr lang="en-US" sz="1350" dirty="0"/>
                  </a:p>
                </p:txBody>
              </p:sp>
            </p:grp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1FD9FD-D31E-4034-974A-619251361AE7}"/>
                  </a:ext>
                </a:extLst>
              </p:cNvPr>
              <p:cNvSpPr txBox="1"/>
              <p:nvPr/>
            </p:nvSpPr>
            <p:spPr>
              <a:xfrm>
                <a:off x="3726057" y="5929986"/>
                <a:ext cx="5381193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q"/>
                </a:pPr>
                <a:r>
                  <a:rPr lang="en-US" sz="1200" dirty="0"/>
                  <a:t>Safe Play items and play spaces (Clean Compounds)</a:t>
                </a:r>
              </a:p>
              <a:p>
                <a:pPr marL="171450" indent="-171450">
                  <a:buFont typeface="Wingdings" panose="05000000000000000000" pitchFamily="2" charset="2"/>
                  <a:buChar char="q"/>
                </a:pPr>
                <a:r>
                  <a:rPr lang="en-US" sz="1200" dirty="0"/>
                  <a:t>Birth Registration</a:t>
                </a:r>
              </a:p>
              <a:p>
                <a:pPr marL="171450" indent="-171450">
                  <a:buFont typeface="Wingdings" panose="05000000000000000000" pitchFamily="2" charset="2"/>
                  <a:buChar char="q"/>
                </a:pPr>
                <a:r>
                  <a:rPr lang="en-US" sz="1200" dirty="0"/>
                  <a:t>Constant watch of children by responsible adults</a:t>
                </a:r>
                <a:endParaRPr lang="en-US" sz="135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D1E9E0-AC7C-41F6-B603-027D124E9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8269"/>
          </a:xfrm>
        </p:spPr>
        <p:txBody>
          <a:bodyPr/>
          <a:lstStyle/>
          <a:p>
            <a:pPr algn="ctr"/>
            <a:r>
              <a:rPr lang="en-US" sz="2400" b="1" dirty="0">
                <a:latin typeface="+mn-lt"/>
              </a:rPr>
              <a:t>Project Specific ECD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22560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5CC5-B242-4C82-B67E-B68FEB236C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AF21FA0-C69A-D549-B93E-AD7DB9D7EB7A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5A0DA-8FE2-44FB-AD4D-89EACC2D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54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9B2277-2096-4818-B2E3-AD4629D60530}"/>
              </a:ext>
            </a:extLst>
          </p:cNvPr>
          <p:cNvSpPr txBox="1"/>
          <p:nvPr/>
        </p:nvSpPr>
        <p:spPr>
          <a:xfrm>
            <a:off x="876300" y="416291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Mood Scale: Self Awareness Tool</a:t>
            </a:r>
          </a:p>
        </p:txBody>
      </p:sp>
    </p:spTree>
    <p:extLst>
      <p:ext uri="{BB962C8B-B14F-4D97-AF65-F5344CB8AC3E}">
        <p14:creationId xmlns:p14="http://schemas.microsoft.com/office/powerpoint/2010/main" val="213805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456DF5-BFF3-46AB-BE84-AC85098EAE4C}"/>
              </a:ext>
            </a:extLst>
          </p:cNvPr>
          <p:cNvSpPr txBox="1"/>
          <p:nvPr/>
        </p:nvSpPr>
        <p:spPr>
          <a:xfrm>
            <a:off x="666750" y="381000"/>
            <a:ext cx="781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Integrated Mothers &amp; Babies Course (I-MBC) in Brief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EC476-CB36-47D0-93DB-55B2002A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066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C1304-2AE1-4A9A-9B88-3E9A40214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21FA0-C69A-D549-B93E-AD7DB9D7EB7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cid:image001.png@01D38EA2.72803F90">
            <a:extLst>
              <a:ext uri="{FF2B5EF4-FFF2-40B4-BE49-F238E27FC236}">
                <a16:creationId xmlns:a16="http://schemas.microsoft.com/office/drawing/2014/main" id="{C55F0B40-BD18-4A92-9F6D-A37CE79F9B49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3" y="1524000"/>
            <a:ext cx="77724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B4F1C-CE78-4180-A4C1-7B0EFC137FB9}"/>
              </a:ext>
            </a:extLst>
          </p:cNvPr>
          <p:cNvSpPr txBox="1"/>
          <p:nvPr/>
        </p:nvSpPr>
        <p:spPr>
          <a:xfrm>
            <a:off x="914400" y="685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IMBC</a:t>
            </a:r>
            <a:r>
              <a:rPr lang="en-US" sz="2400" dirty="0"/>
              <a:t>/ECD Model Theory of Change</a:t>
            </a:r>
          </a:p>
        </p:txBody>
      </p:sp>
    </p:spTree>
    <p:extLst>
      <p:ext uri="{BB962C8B-B14F-4D97-AF65-F5344CB8AC3E}">
        <p14:creationId xmlns:p14="http://schemas.microsoft.com/office/powerpoint/2010/main" val="391657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49834" y="1458950"/>
            <a:ext cx="6410" cy="3468359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49836" y="4929981"/>
            <a:ext cx="6159382" cy="11486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83438" y="2035942"/>
            <a:ext cx="2031228" cy="8911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14667" y="1458949"/>
            <a:ext cx="2307899" cy="5769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83438" y="2561645"/>
            <a:ext cx="2031228" cy="3654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14667" y="2324436"/>
            <a:ext cx="2307899" cy="23720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954863" y="3542529"/>
            <a:ext cx="1974079" cy="766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928940" y="3385458"/>
            <a:ext cx="2365049" cy="15707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983439" y="2875785"/>
            <a:ext cx="4339127" cy="577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22564" y="1458950"/>
            <a:ext cx="0" cy="14104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983439" y="4259496"/>
            <a:ext cx="4339127" cy="577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05205" y="3385457"/>
            <a:ext cx="0" cy="8740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928942" y="3555350"/>
            <a:ext cx="3737" cy="7532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14665" y="2059180"/>
            <a:ext cx="0" cy="8446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13873" y="1375606"/>
            <a:ext cx="160233" cy="166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903321" y="2821291"/>
            <a:ext cx="160233" cy="166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225089" y="2263534"/>
            <a:ext cx="160233" cy="166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934549" y="2472958"/>
            <a:ext cx="160233" cy="166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928940" y="1954735"/>
            <a:ext cx="160233" cy="166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210132" y="3283949"/>
            <a:ext cx="160233" cy="166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848824" y="3472006"/>
            <a:ext cx="160233" cy="166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903321" y="4225304"/>
            <a:ext cx="160233" cy="166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 rot="20112316">
            <a:off x="1997161" y="2182504"/>
            <a:ext cx="2069321" cy="207739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90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Program/Intervention Group</a:t>
            </a:r>
          </a:p>
        </p:txBody>
      </p:sp>
      <p:sp>
        <p:nvSpPr>
          <p:cNvPr id="63" name="TextBox 62"/>
          <p:cNvSpPr txBox="1"/>
          <p:nvPr/>
        </p:nvSpPr>
        <p:spPr>
          <a:xfrm rot="20227072">
            <a:off x="2191632" y="3635945"/>
            <a:ext cx="1500536" cy="207739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90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Comparison Group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954861" y="4760622"/>
            <a:ext cx="0" cy="371839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08688" y="4759551"/>
            <a:ext cx="0" cy="371839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85541" y="4758479"/>
            <a:ext cx="0" cy="371839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513679" y="5115364"/>
            <a:ext cx="1064151" cy="39240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Baseline </a:t>
            </a:r>
          </a:p>
          <a:p>
            <a:pPr defTabSz="685846">
              <a:buClr>
                <a:srgbClr val="000000"/>
              </a:buClr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(</a:t>
            </a: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Mid - 2017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14373" y="5121678"/>
            <a:ext cx="1395335" cy="39240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Follow-up Survey 1 (</a:t>
            </a: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February 2019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06933" y="5121679"/>
            <a:ext cx="1423157" cy="39240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Follow-up Survey 2</a:t>
            </a:r>
          </a:p>
          <a:p>
            <a:pPr defTabSz="685846">
              <a:buClr>
                <a:srgbClr val="000000"/>
              </a:buClr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(</a:t>
            </a: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August 2020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55355" y="5190064"/>
            <a:ext cx="707723" cy="2308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Time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6376" y="1439569"/>
            <a:ext cx="900003" cy="392405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algn="ctr"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Outcome Measure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91824" y="2798756"/>
            <a:ext cx="301240" cy="2308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08700" y="1755897"/>
            <a:ext cx="301240" cy="2308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91824" y="4216755"/>
            <a:ext cx="301240" cy="2308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19994" y="3303086"/>
            <a:ext cx="301240" cy="2308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77689" y="1208676"/>
            <a:ext cx="301240" cy="2308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1946" y="3110752"/>
            <a:ext cx="301240" cy="2308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H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4327131" y="2220534"/>
            <a:ext cx="2556508" cy="36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914347" y="2116634"/>
            <a:ext cx="1545991" cy="207739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900" b="1" kern="0" dirty="0">
                <a:solidFill>
                  <a:srgbClr val="000000"/>
                </a:solidFill>
                <a:latin typeface="Arial"/>
                <a:sym typeface="Arial"/>
              </a:rPr>
              <a:t>Impact 1 </a:t>
            </a:r>
            <a:r>
              <a:rPr lang="en-US" sz="900" kern="0" dirty="0">
                <a:solidFill>
                  <a:srgbClr val="000000"/>
                </a:solidFill>
                <a:latin typeface="Arial"/>
                <a:sym typeface="Arial"/>
              </a:rPr>
              <a:t>= (B-A) – (D-C)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08723" y="2614682"/>
            <a:ext cx="301240" cy="2308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210133" y="2405484"/>
            <a:ext cx="301240" cy="230822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F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6624819" y="1885182"/>
            <a:ext cx="258820" cy="6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ight Brace 91"/>
          <p:cNvSpPr/>
          <p:nvPr/>
        </p:nvSpPr>
        <p:spPr>
          <a:xfrm>
            <a:off x="4153000" y="2059180"/>
            <a:ext cx="56961" cy="42232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endParaRPr lang="en-US" sz="10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94" name="Right Brace 93"/>
          <p:cNvSpPr/>
          <p:nvPr/>
        </p:nvSpPr>
        <p:spPr>
          <a:xfrm>
            <a:off x="6435556" y="1458949"/>
            <a:ext cx="151634" cy="8654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endParaRPr lang="en-US" sz="10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920757" y="1769737"/>
            <a:ext cx="1539581" cy="207739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900" b="1" kern="0" dirty="0">
                <a:solidFill>
                  <a:srgbClr val="000000"/>
                </a:solidFill>
                <a:latin typeface="Arial"/>
                <a:sym typeface="Arial"/>
              </a:rPr>
              <a:t>Impact 2 </a:t>
            </a:r>
            <a:r>
              <a:rPr lang="en-US" sz="900" kern="0" dirty="0">
                <a:solidFill>
                  <a:srgbClr val="000000"/>
                </a:solidFill>
                <a:latin typeface="Arial"/>
                <a:sym typeface="Arial"/>
              </a:rPr>
              <a:t>= (G-B) – (H-D)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695477" y="1795817"/>
            <a:ext cx="1688539" cy="19619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825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Treated group 1 (ECD + IMBC)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371442" y="2597082"/>
            <a:ext cx="1677657" cy="19619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825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Treated group 2 (ECD only)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209963" y="3816771"/>
            <a:ext cx="1851059" cy="19619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685846">
              <a:buClr>
                <a:srgbClr val="000000"/>
              </a:buClr>
            </a:pPr>
            <a:r>
              <a:rPr lang="en-US" sz="825" kern="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  <a:sym typeface="Arial"/>
              </a:rPr>
              <a:t>Comparison group (No Intervention)</a:t>
            </a:r>
          </a:p>
        </p:txBody>
      </p:sp>
      <p:sp>
        <p:nvSpPr>
          <p:cNvPr id="107" name="Left-Right Arrow Callout 106"/>
          <p:cNvSpPr/>
          <p:nvPr/>
        </p:nvSpPr>
        <p:spPr>
          <a:xfrm rot="5400000">
            <a:off x="2999968" y="2841130"/>
            <a:ext cx="994773" cy="702937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68570" tIns="34285" rIns="68570" bIns="34285" spcCol="0" rtlCol="0" anchor="ctr"/>
          <a:lstStyle/>
          <a:p>
            <a:pPr algn="ctr" defTabSz="685846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sym typeface="Arial"/>
              </a:rPr>
              <a:t>Assumed Parallel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85749" y="3497384"/>
            <a:ext cx="2656756" cy="4590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defTabSz="6853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Impact at 2020 for Treatment 1 = (G-B) – (H-D)</a:t>
            </a:r>
          </a:p>
          <a:p>
            <a:pPr defTabSz="6853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Impact at 2020 for Treatment 2 = (F-E) – (H-D)</a:t>
            </a:r>
          </a:p>
        </p:txBody>
      </p:sp>
      <p:sp>
        <p:nvSpPr>
          <p:cNvPr id="2" name="Rectangle 1"/>
          <p:cNvSpPr/>
          <p:nvPr/>
        </p:nvSpPr>
        <p:spPr>
          <a:xfrm>
            <a:off x="706377" y="495670"/>
            <a:ext cx="819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388" fontAlgn="base">
              <a:spcBef>
                <a:spcPts val="750"/>
              </a:spcBef>
              <a:spcAft>
                <a:spcPct val="0"/>
              </a:spcAft>
              <a:buSzPts val="2800"/>
            </a:pPr>
            <a:r>
              <a:rPr lang="en-US" sz="2000" b="1" dirty="0">
                <a:ea typeface="MS PGothic" pitchFamily="34" charset="-128"/>
              </a:rPr>
              <a:t>I-MBC Operation Research: Difference in Difference (DID) Design</a:t>
            </a:r>
          </a:p>
        </p:txBody>
      </p:sp>
    </p:spTree>
    <p:extLst>
      <p:ext uri="{BB962C8B-B14F-4D97-AF65-F5344CB8AC3E}">
        <p14:creationId xmlns:p14="http://schemas.microsoft.com/office/powerpoint/2010/main" val="11759022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3">
      <a:dk1>
        <a:sysClr val="windowText" lastClr="000000"/>
      </a:dk1>
      <a:lt1>
        <a:sysClr val="window" lastClr="FFFFFF"/>
      </a:lt1>
      <a:dk2>
        <a:srgbClr val="003087"/>
      </a:dk2>
      <a:lt2>
        <a:srgbClr val="F2F2F2"/>
      </a:lt2>
      <a:accent1>
        <a:srgbClr val="585858"/>
      </a:accent1>
      <a:accent2>
        <a:srgbClr val="B7BF10"/>
      </a:accent2>
      <a:accent3>
        <a:srgbClr val="00B388"/>
      </a:accent3>
      <a:accent4>
        <a:srgbClr val="00B5E2"/>
      </a:accent4>
      <a:accent5>
        <a:srgbClr val="A7A7A7"/>
      </a:accent5>
      <a:accent6>
        <a:srgbClr val="F79646"/>
      </a:accent6>
      <a:hlink>
        <a:srgbClr val="00B5E2"/>
      </a:hlink>
      <a:folHlink>
        <a:srgbClr val="00B5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634765CF8789439514A5B4FC4B6C07" ma:contentTypeVersion="6" ma:contentTypeDescription="Create a new document." ma:contentTypeScope="" ma:versionID="5a24ef3389d3eda0608fe8a5eb2a920d">
  <xsd:schema xmlns:xsd="http://www.w3.org/2001/XMLSchema" xmlns:xs="http://www.w3.org/2001/XMLSchema" xmlns:p="http://schemas.microsoft.com/office/2006/metadata/properties" xmlns:ns3="f20aa29b-fbd0-4e5b-b9f8-83afb0955ccb" targetNamespace="http://schemas.microsoft.com/office/2006/metadata/properties" ma:root="true" ma:fieldsID="0501c447d96351bfb01f1508e7da1bbd" ns3:_="">
    <xsd:import namespace="f20aa29b-fbd0-4e5b-b9f8-83afb0955c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aa29b-fbd0-4e5b-b9f8-83afb0955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CB2AA-BBE8-4537-948A-30C1292891BE}">
  <ds:schemaRefs>
    <ds:schemaRef ds:uri="f20aa29b-fbd0-4e5b-b9f8-83afb0955cc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A966E12-B7F2-450D-9A49-C591DC1AE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aa29b-fbd0-4e5b-b9f8-83afb0955c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29AE26-FC04-4497-AE11-6F90084B1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18614</TotalTime>
  <Words>276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Wingdings</vt:lpstr>
      <vt:lpstr>1_Office Theme</vt:lpstr>
      <vt:lpstr>Office Theme</vt:lpstr>
      <vt:lpstr>  Core Group Conference  </vt:lpstr>
      <vt:lpstr>PowerPoint Presentation</vt:lpstr>
      <vt:lpstr>Project Specific ECD Interventions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Saitoti</dc:creator>
  <cp:lastModifiedBy>Doran, Jeremy</cp:lastModifiedBy>
  <cp:revision>246</cp:revision>
  <dcterms:created xsi:type="dcterms:W3CDTF">2015-08-17T04:37:49Z</dcterms:created>
  <dcterms:modified xsi:type="dcterms:W3CDTF">2019-10-15T14:59:47Z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0x0101009D634765CF8789439514A5B4FC4B6C07</vt:lpwstr>
  </property>
</Properties>
</file>