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67" r:id="rId3"/>
    <p:sldId id="263" r:id="rId4"/>
    <p:sldId id="269" r:id="rId5"/>
    <p:sldId id="272" r:id="rId6"/>
    <p:sldId id="273" r:id="rId7"/>
    <p:sldId id="270" r:id="rId8"/>
    <p:sldId id="274" r:id="rId9"/>
    <p:sldId id="271" r:id="rId10"/>
    <p:sldId id="268" r:id="rId11"/>
    <p:sldId id="276"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37021"/>
    <a:srgbClr val="95058B"/>
    <a:srgbClr val="46BC96"/>
    <a:srgbClr val="EE08DE"/>
    <a:srgbClr val="842F15"/>
    <a:srgbClr val="00ACCB"/>
    <a:srgbClr val="FED35F"/>
    <a:srgbClr val="006662"/>
    <a:srgbClr val="E1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514" autoAdjust="0"/>
  </p:normalViewPr>
  <p:slideViewPr>
    <p:cSldViewPr snapToGrid="0" showGuides="1">
      <p:cViewPr varScale="1">
        <p:scale>
          <a:sx n="53" d="100"/>
          <a:sy n="53" d="100"/>
        </p:scale>
        <p:origin x="132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23002339939295"/>
          <c:y val="2.6747568460649178E-2"/>
          <c:w val="0.85276997660060705"/>
          <c:h val="0.6849927559576755"/>
        </c:manualLayout>
      </c:layout>
      <c:barChart>
        <c:barDir val="col"/>
        <c:grouping val="clustered"/>
        <c:varyColors val="0"/>
        <c:ser>
          <c:idx val="0"/>
          <c:order val="0"/>
          <c:tx>
            <c:strRef>
              <c:f>'2. Violence type by gender'!$F$1</c:f>
              <c:strCache>
                <c:ptCount val="1"/>
                <c:pt idx="0">
                  <c:v> % cases in boys </c:v>
                </c:pt>
              </c:strCache>
            </c:strRef>
          </c:tx>
          <c:spPr>
            <a:solidFill>
              <a:schemeClr val="accent1"/>
            </a:solidFill>
            <a:ln>
              <a:noFill/>
            </a:ln>
            <a:effectLst/>
          </c:spPr>
          <c:invertIfNegative val="0"/>
          <c:errBars>
            <c:errBarType val="both"/>
            <c:errValType val="cust"/>
            <c:noEndCap val="0"/>
            <c:plus>
              <c:numRef>
                <c:f>'2. Violence type by gender'!$V$2:$V$10</c:f>
                <c:numCache>
                  <c:formatCode>General</c:formatCode>
                  <c:ptCount val="9"/>
                  <c:pt idx="0">
                    <c:v>3.1189981615677382</c:v>
                  </c:pt>
                  <c:pt idx="1">
                    <c:v>1.5944624642802276</c:v>
                  </c:pt>
                  <c:pt idx="2">
                    <c:v>3.7205263087248284</c:v>
                  </c:pt>
                  <c:pt idx="3">
                    <c:v>2.6858997195070122</c:v>
                  </c:pt>
                  <c:pt idx="4">
                    <c:v>3.8345150784039674</c:v>
                  </c:pt>
                  <c:pt idx="5">
                    <c:v>2.8465492573964495</c:v>
                  </c:pt>
                  <c:pt idx="6">
                    <c:v>0</c:v>
                  </c:pt>
                  <c:pt idx="7">
                    <c:v>2.7890171476091483</c:v>
                  </c:pt>
                  <c:pt idx="8">
                    <c:v>2.8045534486654375</c:v>
                  </c:pt>
                </c:numCache>
              </c:numRef>
            </c:plus>
            <c:minus>
              <c:numRef>
                <c:f>'2. Violence type by gender'!$U$2:$U$10</c:f>
                <c:numCache>
                  <c:formatCode>General</c:formatCode>
                  <c:ptCount val="9"/>
                  <c:pt idx="0">
                    <c:v>2.2455243836919045</c:v>
                  </c:pt>
                  <c:pt idx="1">
                    <c:v>0.5392452178391185</c:v>
                  </c:pt>
                  <c:pt idx="2">
                    <c:v>2.6884501454898153</c:v>
                  </c:pt>
                  <c:pt idx="3">
                    <c:v>1.4937202206809577</c:v>
                  </c:pt>
                  <c:pt idx="4">
                    <c:v>2.9389351935357766</c:v>
                  </c:pt>
                  <c:pt idx="5">
                    <c:v>0.46599609171298628</c:v>
                  </c:pt>
                  <c:pt idx="6">
                    <c:v>0</c:v>
                  </c:pt>
                  <c:pt idx="7">
                    <c:v>1.351771292110874</c:v>
                  </c:pt>
                  <c:pt idx="8">
                    <c:v>1.9214124184769936</c:v>
                  </c:pt>
                </c:numCache>
              </c:numRef>
            </c:minus>
            <c:spPr>
              <a:noFill/>
              <a:ln w="9525" cap="flat" cmpd="sng" algn="ctr">
                <a:solidFill>
                  <a:schemeClr val="tx1">
                    <a:lumMod val="65000"/>
                    <a:lumOff val="35000"/>
                  </a:schemeClr>
                </a:solidFill>
                <a:round/>
              </a:ln>
              <a:effectLst/>
            </c:spPr>
          </c:errBars>
          <c:cat>
            <c:strRef>
              <c:f>'2. Violence type by gender'!$A$2:$A$10</c:f>
              <c:strCache>
                <c:ptCount val="9"/>
                <c:pt idx="0">
                  <c:v>Harsh physical discipline</c:v>
                </c:pt>
                <c:pt idx="1">
                  <c:v>Non-disciplinary physical abuse </c:v>
                </c:pt>
                <c:pt idx="2">
                  <c:v>Verbal abuse </c:v>
                </c:pt>
                <c:pt idx="3">
                  <c:v>Sexual violence</c:v>
                </c:pt>
                <c:pt idx="4">
                  <c:v>Neglect</c:v>
                </c:pt>
                <c:pt idx="5">
                  <c:v>Trafficked </c:v>
                </c:pt>
                <c:pt idx="6">
                  <c:v>Girls Circumcised</c:v>
                </c:pt>
                <c:pt idx="7">
                  <c:v>Child marriage</c:v>
                </c:pt>
                <c:pt idx="8">
                  <c:v>Child labour</c:v>
                </c:pt>
              </c:strCache>
            </c:strRef>
          </c:cat>
          <c:val>
            <c:numRef>
              <c:f>'2. Violence type by gender'!$F$2:$F$10</c:f>
              <c:numCache>
                <c:formatCode>0.00</c:formatCode>
                <c:ptCount val="9"/>
                <c:pt idx="0">
                  <c:v>31.071705000000001</c:v>
                </c:pt>
                <c:pt idx="1">
                  <c:v>4.8793400000000009</c:v>
                </c:pt>
                <c:pt idx="2">
                  <c:v>15.398844999999998</c:v>
                </c:pt>
                <c:pt idx="3">
                  <c:v>5.5829700000000004</c:v>
                </c:pt>
                <c:pt idx="4">
                  <c:v>38.351104999999997</c:v>
                </c:pt>
                <c:pt idx="5">
                  <c:v>0.77528899999999989</c:v>
                </c:pt>
                <c:pt idx="7">
                  <c:v>3.502656</c:v>
                </c:pt>
                <c:pt idx="8">
                  <c:v>24.517336999999998</c:v>
                </c:pt>
              </c:numCache>
            </c:numRef>
          </c:val>
        </c:ser>
        <c:ser>
          <c:idx val="2"/>
          <c:order val="1"/>
          <c:tx>
            <c:strRef>
              <c:f>'2. Violence type by gender'!$G$1</c:f>
              <c:strCache>
                <c:ptCount val="1"/>
                <c:pt idx="0">
                  <c:v>% cases in girls</c:v>
                </c:pt>
              </c:strCache>
            </c:strRef>
          </c:tx>
          <c:spPr>
            <a:solidFill>
              <a:schemeClr val="accent2"/>
            </a:solidFill>
            <a:ln>
              <a:solidFill>
                <a:schemeClr val="accent2"/>
              </a:solidFill>
            </a:ln>
            <a:effectLst/>
          </c:spPr>
          <c:invertIfNegative val="0"/>
          <c:errBars>
            <c:errBarType val="both"/>
            <c:errValType val="cust"/>
            <c:noEndCap val="0"/>
            <c:plus>
              <c:numRef>
                <c:f>'2. Violence type by gender'!$X$2:$X$10</c:f>
                <c:numCache>
                  <c:formatCode>General</c:formatCode>
                  <c:ptCount val="9"/>
                  <c:pt idx="0">
                    <c:v>3.3477525897920604</c:v>
                  </c:pt>
                  <c:pt idx="1">
                    <c:v>2.8416432302405501</c:v>
                  </c:pt>
                  <c:pt idx="2">
                    <c:v>3.6602647492323435</c:v>
                  </c:pt>
                  <c:pt idx="3">
                    <c:v>2.534593512018315</c:v>
                  </c:pt>
                  <c:pt idx="4">
                    <c:v>3.9871036785560801</c:v>
                  </c:pt>
                  <c:pt idx="5">
                    <c:v>1.6280167939424031</c:v>
                  </c:pt>
                  <c:pt idx="6">
                    <c:v>2.8623487544483988</c:v>
                  </c:pt>
                  <c:pt idx="7">
                    <c:v>2.3404256711276616</c:v>
                  </c:pt>
                  <c:pt idx="8">
                    <c:v>3.0576056140472874</c:v>
                  </c:pt>
                </c:numCache>
              </c:numRef>
            </c:plus>
            <c:minus>
              <c:numRef>
                <c:f>'2. Violence type by gender'!$W$2:$W$10</c:f>
                <c:numCache>
                  <c:formatCode>General</c:formatCode>
                  <c:ptCount val="9"/>
                  <c:pt idx="0">
                    <c:v>2.1402359958720334</c:v>
                  </c:pt>
                  <c:pt idx="1">
                    <c:v>0.46954850186193064</c:v>
                  </c:pt>
                  <c:pt idx="2">
                    <c:v>2.6190592332268388</c:v>
                  </c:pt>
                  <c:pt idx="3">
                    <c:v>1.5450134641035689</c:v>
                  </c:pt>
                  <c:pt idx="4">
                    <c:v>2.8551863950547922</c:v>
                  </c:pt>
                  <c:pt idx="5">
                    <c:v>0.5310677241771895</c:v>
                  </c:pt>
                  <c:pt idx="6">
                    <c:v>1.6932920110192833</c:v>
                  </c:pt>
                  <c:pt idx="7">
                    <c:v>1.4902093446790587</c:v>
                  </c:pt>
                  <c:pt idx="8">
                    <c:v>1.8183134737923954</c:v>
                  </c:pt>
                </c:numCache>
              </c:numRef>
            </c:minus>
            <c:spPr>
              <a:noFill/>
              <a:ln w="9525" cap="flat" cmpd="sng" algn="ctr">
                <a:solidFill>
                  <a:schemeClr val="tx1">
                    <a:lumMod val="65000"/>
                    <a:lumOff val="35000"/>
                  </a:schemeClr>
                </a:solidFill>
                <a:round/>
              </a:ln>
              <a:effectLst/>
            </c:spPr>
          </c:errBars>
          <c:cat>
            <c:strRef>
              <c:f>'2. Violence type by gender'!$A$2:$A$10</c:f>
              <c:strCache>
                <c:ptCount val="9"/>
                <c:pt idx="0">
                  <c:v>Harsh physical discipline</c:v>
                </c:pt>
                <c:pt idx="1">
                  <c:v>Non-disciplinary physical abuse </c:v>
                </c:pt>
                <c:pt idx="2">
                  <c:v>Verbal abuse </c:v>
                </c:pt>
                <c:pt idx="3">
                  <c:v>Sexual violence</c:v>
                </c:pt>
                <c:pt idx="4">
                  <c:v>Neglect</c:v>
                </c:pt>
                <c:pt idx="5">
                  <c:v>Trafficked </c:v>
                </c:pt>
                <c:pt idx="6">
                  <c:v>Girls Circumcised</c:v>
                </c:pt>
                <c:pt idx="7">
                  <c:v>Child marriage</c:v>
                </c:pt>
                <c:pt idx="8">
                  <c:v>Child labour</c:v>
                </c:pt>
              </c:strCache>
            </c:strRef>
          </c:cat>
          <c:val>
            <c:numRef>
              <c:f>'2. Violence type by gender'!$G$2:$G$10</c:f>
              <c:numCache>
                <c:formatCode>0.00</c:formatCode>
                <c:ptCount val="9"/>
                <c:pt idx="0">
                  <c:v>8.7382950000000008</c:v>
                </c:pt>
                <c:pt idx="1">
                  <c:v>0.77066000000000001</c:v>
                </c:pt>
                <c:pt idx="2">
                  <c:v>20.791155</c:v>
                </c:pt>
                <c:pt idx="3">
                  <c:v>10.437030000000002</c:v>
                </c:pt>
                <c:pt idx="4">
                  <c:v>15.778895</c:v>
                </c:pt>
                <c:pt idx="5">
                  <c:v>4.1347110000000002</c:v>
                </c:pt>
                <c:pt idx="6">
                  <c:v>4.57</c:v>
                </c:pt>
                <c:pt idx="7">
                  <c:v>37.037343999999997</c:v>
                </c:pt>
                <c:pt idx="8">
                  <c:v>6.5526629999999999</c:v>
                </c:pt>
              </c:numCache>
            </c:numRef>
          </c:val>
        </c:ser>
        <c:dLbls>
          <c:showLegendKey val="0"/>
          <c:showVal val="0"/>
          <c:showCatName val="0"/>
          <c:showSerName val="0"/>
          <c:showPercent val="0"/>
          <c:showBubbleSize val="0"/>
        </c:dLbls>
        <c:gapWidth val="150"/>
        <c:axId val="493591696"/>
        <c:axId val="493592256"/>
      </c:barChart>
      <c:catAx>
        <c:axId val="49359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en-US"/>
          </a:p>
        </c:txPr>
        <c:crossAx val="493592256"/>
        <c:crosses val="autoZero"/>
        <c:auto val="1"/>
        <c:lblAlgn val="ctr"/>
        <c:lblOffset val="100"/>
        <c:noMultiLvlLbl val="0"/>
      </c:catAx>
      <c:valAx>
        <c:axId val="49359225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800"/>
                </a:pPr>
                <a:r>
                  <a:rPr lang="en-US" sz="1800" dirty="0" smtClean="0"/>
                  <a:t>Percent </a:t>
                </a:r>
                <a:r>
                  <a:rPr lang="en-US" sz="1800" dirty="0"/>
                  <a:t>of </a:t>
                </a:r>
                <a:r>
                  <a:rPr lang="en-US" sz="1800" dirty="0" smtClean="0"/>
                  <a:t>CHWs who </a:t>
                </a:r>
                <a:r>
                  <a:rPr lang="en-US" sz="1800" dirty="0"/>
                  <a:t>witnessed cases in the last 3 months</a:t>
                </a:r>
              </a:p>
            </c:rich>
          </c:tx>
          <c:layout>
            <c:manualLayout>
              <c:xMode val="edge"/>
              <c:yMode val="edge"/>
              <c:x val="3.077810637908672E-2"/>
              <c:y val="5.4086428017028315E-2"/>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493591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vert="horz"/>
          <a:lstStyle/>
          <a:p>
            <a:pPr rtl="0">
              <a:defRPr sz="1600"/>
            </a:pPr>
            <a:endParaRPr lang="en-US"/>
          </a:p>
        </c:txPr>
      </c:dTable>
      <c:spPr>
        <a:solidFill>
          <a:schemeClr val="bg1">
            <a:lumMod val="95000"/>
          </a:schemeClr>
        </a:solidFill>
        <a:ln>
          <a:solidFill>
            <a:schemeClr val="bg1">
              <a:lumMod val="65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000">
          <a:latin typeface="Gill Sans MT" panose="020B0502020104020203"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13132525600585E-2"/>
          <c:y val="8.9146600325348588E-2"/>
          <c:w val="0.89635354667839817"/>
          <c:h val="0.69389498457922483"/>
        </c:manualLayout>
      </c:layout>
      <c:barChart>
        <c:barDir val="col"/>
        <c:grouping val="clustered"/>
        <c:varyColors val="0"/>
        <c:ser>
          <c:idx val="0"/>
          <c:order val="0"/>
          <c:tx>
            <c:strRef>
              <c:f>'4. Last 3 months'!$B$11</c:f>
              <c:strCache>
                <c:ptCount val="1"/>
                <c:pt idx="0">
                  <c:v>Bangladesh</c:v>
                </c:pt>
              </c:strCache>
            </c:strRef>
          </c:tx>
          <c:spPr>
            <a:solidFill>
              <a:schemeClr val="accent1"/>
            </a:solidFill>
            <a:ln>
              <a:noFill/>
            </a:ln>
            <a:effectLst/>
          </c:spPr>
          <c:invertIfNegative val="0"/>
          <c:errBars>
            <c:errBarType val="both"/>
            <c:errValType val="cust"/>
            <c:noEndCap val="0"/>
            <c:plus>
              <c:numRef>
                <c:f>'4. Last 3 months'!$G$12:$G$17</c:f>
                <c:numCache>
                  <c:formatCode>General</c:formatCode>
                  <c:ptCount val="6"/>
                  <c:pt idx="0">
                    <c:v>10.43</c:v>
                  </c:pt>
                  <c:pt idx="1">
                    <c:v>10.36</c:v>
                  </c:pt>
                  <c:pt idx="2">
                    <c:v>6.980000000000004</c:v>
                  </c:pt>
                  <c:pt idx="3">
                    <c:v>9.879999999999999</c:v>
                  </c:pt>
                  <c:pt idx="4">
                    <c:v>9.7299999999999969</c:v>
                  </c:pt>
                  <c:pt idx="5">
                    <c:v>10.68</c:v>
                  </c:pt>
                </c:numCache>
              </c:numRef>
            </c:plus>
            <c:minus>
              <c:numRef>
                <c:f>'4. Last 3 months'!$F$12:$F$17</c:f>
                <c:numCache>
                  <c:formatCode>General</c:formatCode>
                  <c:ptCount val="6"/>
                  <c:pt idx="0">
                    <c:v>9.6700000000000017</c:v>
                  </c:pt>
                  <c:pt idx="1">
                    <c:v>9.4099999999999966</c:v>
                  </c:pt>
                  <c:pt idx="2">
                    <c:v>9.039999999999992</c:v>
                  </c:pt>
                  <c:pt idx="3">
                    <c:v>8.3499999999999979</c:v>
                  </c:pt>
                  <c:pt idx="4">
                    <c:v>7.8500000000000014</c:v>
                  </c:pt>
                  <c:pt idx="5">
                    <c:v>10.229999999999997</c:v>
                  </c:pt>
                </c:numCache>
              </c:numRef>
            </c:minus>
            <c:spPr>
              <a:noFill/>
              <a:ln w="9525" cap="flat" cmpd="sng" algn="ctr">
                <a:solidFill>
                  <a:schemeClr val="tx1">
                    <a:lumMod val="65000"/>
                    <a:lumOff val="35000"/>
                  </a:schemeClr>
                </a:solidFill>
                <a:round/>
              </a:ln>
              <a:effectLst/>
            </c:spPr>
          </c:errBars>
          <c:cat>
            <c:strRef>
              <c:f>'4. Last 3 months'!$A$12:$A$17</c:f>
              <c:strCache>
                <c:ptCount val="6"/>
                <c:pt idx="0">
                  <c:v>Advise or referral for mental health</c:v>
                </c:pt>
                <c:pt idx="1">
                  <c:v>Advise or referral for disability</c:v>
                </c:pt>
                <c:pt idx="2">
                  <c:v>Advise for positive parenting</c:v>
                </c:pt>
                <c:pt idx="3">
                  <c:v>Advise or referral for SGBV</c:v>
                </c:pt>
                <c:pt idx="4">
                  <c:v>Advise or referral for Child protection</c:v>
                </c:pt>
                <c:pt idx="5">
                  <c:v>Treated a child's injuries</c:v>
                </c:pt>
              </c:strCache>
            </c:strRef>
          </c:cat>
          <c:val>
            <c:numRef>
              <c:f>'4. Last 3 months'!$B$12:$B$17</c:f>
              <c:numCache>
                <c:formatCode>General</c:formatCode>
                <c:ptCount val="6"/>
                <c:pt idx="0">
                  <c:v>38.14</c:v>
                </c:pt>
                <c:pt idx="1">
                  <c:v>35.049999999999997</c:v>
                </c:pt>
                <c:pt idx="2">
                  <c:v>82.47</c:v>
                </c:pt>
                <c:pt idx="3">
                  <c:v>25.77</c:v>
                </c:pt>
                <c:pt idx="4">
                  <c:v>21.51</c:v>
                </c:pt>
                <c:pt idx="5">
                  <c:v>43.01</c:v>
                </c:pt>
              </c:numCache>
            </c:numRef>
          </c:val>
        </c:ser>
        <c:ser>
          <c:idx val="1"/>
          <c:order val="1"/>
          <c:tx>
            <c:strRef>
              <c:f>'4. Last 3 months'!$C$11</c:f>
              <c:strCache>
                <c:ptCount val="1"/>
                <c:pt idx="0">
                  <c:v>Kenya</c:v>
                </c:pt>
              </c:strCache>
            </c:strRef>
          </c:tx>
          <c:spPr>
            <a:solidFill>
              <a:schemeClr val="accent2"/>
            </a:solidFill>
            <a:ln>
              <a:noFill/>
            </a:ln>
            <a:effectLst/>
          </c:spPr>
          <c:invertIfNegative val="0"/>
          <c:errBars>
            <c:errBarType val="both"/>
            <c:errValType val="cust"/>
            <c:noEndCap val="0"/>
            <c:plus>
              <c:numRef>
                <c:f>'4. Last 3 months'!$I$12:$I$17</c:f>
                <c:numCache>
                  <c:formatCode>General</c:formatCode>
                  <c:ptCount val="6"/>
                  <c:pt idx="0">
                    <c:v>8.9599999999999973</c:v>
                  </c:pt>
                  <c:pt idx="1">
                    <c:v>9.7399999999999984</c:v>
                  </c:pt>
                  <c:pt idx="2">
                    <c:v>4.2700000000000102</c:v>
                  </c:pt>
                  <c:pt idx="3">
                    <c:v>10.020000000000003</c:v>
                  </c:pt>
                  <c:pt idx="4">
                    <c:v>10.579999999999998</c:v>
                  </c:pt>
                  <c:pt idx="5">
                    <c:v>10.160000000000004</c:v>
                  </c:pt>
                </c:numCache>
              </c:numRef>
            </c:plus>
            <c:minus>
              <c:numRef>
                <c:f>'4. Last 3 months'!$H$12:$H$17</c:f>
                <c:numCache>
                  <c:formatCode>General</c:formatCode>
                  <c:ptCount val="6"/>
                  <c:pt idx="0">
                    <c:v>7.1400000000000023</c:v>
                  </c:pt>
                  <c:pt idx="1">
                    <c:v>8.61</c:v>
                  </c:pt>
                  <c:pt idx="2">
                    <c:v>6.8399999999999892</c:v>
                  </c:pt>
                  <c:pt idx="3">
                    <c:v>9.4400000000000013</c:v>
                  </c:pt>
                  <c:pt idx="4">
                    <c:v>10.370000000000005</c:v>
                  </c:pt>
                  <c:pt idx="5">
                    <c:v>10.059999999999995</c:v>
                  </c:pt>
                </c:numCache>
              </c:numRef>
            </c:minus>
            <c:spPr>
              <a:noFill/>
              <a:ln w="9525" cap="flat" cmpd="sng" algn="ctr">
                <a:solidFill>
                  <a:schemeClr val="tx1">
                    <a:lumMod val="65000"/>
                    <a:lumOff val="35000"/>
                  </a:schemeClr>
                </a:solidFill>
                <a:round/>
              </a:ln>
              <a:effectLst/>
            </c:spPr>
          </c:errBars>
          <c:cat>
            <c:strRef>
              <c:f>'4. Last 3 months'!$A$12:$A$17</c:f>
              <c:strCache>
                <c:ptCount val="6"/>
                <c:pt idx="0">
                  <c:v>Advise or referral for mental health</c:v>
                </c:pt>
                <c:pt idx="1">
                  <c:v>Advise or referral for disability</c:v>
                </c:pt>
                <c:pt idx="2">
                  <c:v>Advise for positive parenting</c:v>
                </c:pt>
                <c:pt idx="3">
                  <c:v>Advise or referral for SGBV</c:v>
                </c:pt>
                <c:pt idx="4">
                  <c:v>Advise or referral for Child protection</c:v>
                </c:pt>
                <c:pt idx="5">
                  <c:v>Treated a child's injuries</c:v>
                </c:pt>
              </c:strCache>
            </c:strRef>
          </c:cat>
          <c:val>
            <c:numRef>
              <c:f>'4. Last 3 months'!$C$12:$C$17</c:f>
              <c:numCache>
                <c:formatCode>General</c:formatCode>
                <c:ptCount val="6"/>
                <c:pt idx="0">
                  <c:v>19.420000000000002</c:v>
                </c:pt>
                <c:pt idx="1">
                  <c:v>30.48</c:v>
                </c:pt>
                <c:pt idx="2">
                  <c:v>92.38</c:v>
                </c:pt>
                <c:pt idx="3">
                  <c:v>40</c:v>
                </c:pt>
                <c:pt idx="4">
                  <c:v>46.81</c:v>
                </c:pt>
                <c:pt idx="5">
                  <c:v>48.51</c:v>
                </c:pt>
              </c:numCache>
            </c:numRef>
          </c:val>
        </c:ser>
        <c:ser>
          <c:idx val="2"/>
          <c:order val="2"/>
          <c:tx>
            <c:strRef>
              <c:f>'4. Last 3 months'!$D$11</c:f>
              <c:strCache>
                <c:ptCount val="1"/>
                <c:pt idx="0">
                  <c:v>Myanmar</c:v>
                </c:pt>
              </c:strCache>
            </c:strRef>
          </c:tx>
          <c:spPr>
            <a:solidFill>
              <a:schemeClr val="accent3"/>
            </a:solidFill>
            <a:ln>
              <a:noFill/>
            </a:ln>
            <a:effectLst/>
          </c:spPr>
          <c:invertIfNegative val="0"/>
          <c:errBars>
            <c:errBarType val="both"/>
            <c:errValType val="cust"/>
            <c:noEndCap val="0"/>
            <c:plus>
              <c:numRef>
                <c:f>'4. Last 3 months'!$K$12:$K$17</c:f>
                <c:numCache>
                  <c:formatCode>General</c:formatCode>
                  <c:ptCount val="6"/>
                  <c:pt idx="0">
                    <c:v>8.75</c:v>
                  </c:pt>
                  <c:pt idx="1">
                    <c:v>9.8700000000000045</c:v>
                  </c:pt>
                  <c:pt idx="2">
                    <c:v>6.8399999999999892</c:v>
                  </c:pt>
                  <c:pt idx="3">
                    <c:v>9.4600000000000009</c:v>
                  </c:pt>
                  <c:pt idx="4">
                    <c:v>8.17</c:v>
                  </c:pt>
                  <c:pt idx="5">
                    <c:v>8.370000000000001</c:v>
                  </c:pt>
                </c:numCache>
              </c:numRef>
            </c:plus>
            <c:minus>
              <c:numRef>
                <c:f>'4. Last 3 months'!$J$12:$J$17</c:f>
                <c:numCache>
                  <c:formatCode>General</c:formatCode>
                  <c:ptCount val="6"/>
                  <c:pt idx="0">
                    <c:v>6.6300000000000008</c:v>
                  </c:pt>
                  <c:pt idx="1">
                    <c:v>8.8999999999999986</c:v>
                  </c:pt>
                  <c:pt idx="2">
                    <c:v>8.710000000000008</c:v>
                  </c:pt>
                  <c:pt idx="3">
                    <c:v>8.0300000000000011</c:v>
                  </c:pt>
                  <c:pt idx="4">
                    <c:v>5.75</c:v>
                  </c:pt>
                  <c:pt idx="5">
                    <c:v>6.13</c:v>
                  </c:pt>
                </c:numCache>
              </c:numRef>
            </c:minus>
            <c:spPr>
              <a:noFill/>
              <a:ln w="9525" cap="flat" cmpd="sng" algn="ctr">
                <a:solidFill>
                  <a:schemeClr val="tx1">
                    <a:lumMod val="65000"/>
                    <a:lumOff val="35000"/>
                  </a:schemeClr>
                </a:solidFill>
                <a:round/>
              </a:ln>
              <a:effectLst/>
            </c:spPr>
          </c:errBars>
          <c:cat>
            <c:strRef>
              <c:f>'4. Last 3 months'!$A$12:$A$17</c:f>
              <c:strCache>
                <c:ptCount val="6"/>
                <c:pt idx="0">
                  <c:v>Advise or referral for mental health</c:v>
                </c:pt>
                <c:pt idx="1">
                  <c:v>Advise or referral for disability</c:v>
                </c:pt>
                <c:pt idx="2">
                  <c:v>Advise for positive parenting</c:v>
                </c:pt>
                <c:pt idx="3">
                  <c:v>Advise or referral for SGBV</c:v>
                </c:pt>
                <c:pt idx="4">
                  <c:v>Advise or referral for Child protection</c:v>
                </c:pt>
                <c:pt idx="5">
                  <c:v>Treated a child's injuries</c:v>
                </c:pt>
              </c:strCache>
            </c:strRef>
          </c:cat>
          <c:val>
            <c:numRef>
              <c:f>'4. Last 3 months'!$D$12:$D$17</c:f>
              <c:numCache>
                <c:formatCode>General</c:formatCode>
                <c:ptCount val="6"/>
                <c:pt idx="0">
                  <c:v>16.16</c:v>
                </c:pt>
                <c:pt idx="1">
                  <c:v>33.33</c:v>
                </c:pt>
                <c:pt idx="2">
                  <c:v>81.900000000000006</c:v>
                </c:pt>
                <c:pt idx="3">
                  <c:v>25.71</c:v>
                </c:pt>
                <c:pt idx="4">
                  <c:v>12.24</c:v>
                </c:pt>
                <c:pt idx="5">
                  <c:v>14</c:v>
                </c:pt>
              </c:numCache>
            </c:numRef>
          </c:val>
        </c:ser>
        <c:ser>
          <c:idx val="3"/>
          <c:order val="3"/>
          <c:tx>
            <c:strRef>
              <c:f>'4. Last 3 months'!$E$11</c:f>
              <c:strCache>
                <c:ptCount val="1"/>
                <c:pt idx="0">
                  <c:v>Tanzania</c:v>
                </c:pt>
              </c:strCache>
            </c:strRef>
          </c:tx>
          <c:spPr>
            <a:solidFill>
              <a:schemeClr val="accent4"/>
            </a:solidFill>
            <a:ln>
              <a:noFill/>
            </a:ln>
            <a:effectLst/>
          </c:spPr>
          <c:invertIfNegative val="0"/>
          <c:errBars>
            <c:errBarType val="both"/>
            <c:errValType val="cust"/>
            <c:noEndCap val="0"/>
            <c:plus>
              <c:numRef>
                <c:f>'4. Last 3 months'!$M$12:$M$17</c:f>
                <c:numCache>
                  <c:formatCode>General</c:formatCode>
                  <c:ptCount val="6"/>
                  <c:pt idx="0">
                    <c:v>8.91</c:v>
                  </c:pt>
                  <c:pt idx="1">
                    <c:v>10.189999999999998</c:v>
                  </c:pt>
                  <c:pt idx="2">
                    <c:v>4.1799999999999926</c:v>
                  </c:pt>
                  <c:pt idx="3">
                    <c:v>10.120000000000005</c:v>
                  </c:pt>
                  <c:pt idx="4">
                    <c:v>10.920000000000002</c:v>
                  </c:pt>
                  <c:pt idx="5">
                    <c:v>9.2100000000000009</c:v>
                  </c:pt>
                </c:numCache>
              </c:numRef>
            </c:plus>
            <c:minus>
              <c:numRef>
                <c:f>'4. Last 3 months'!$L$12:$L$17</c:f>
                <c:numCache>
                  <c:formatCode>General</c:formatCode>
                  <c:ptCount val="6"/>
                  <c:pt idx="0">
                    <c:v>6.759999999999998</c:v>
                  </c:pt>
                  <c:pt idx="1">
                    <c:v>9</c:v>
                  </c:pt>
                  <c:pt idx="2">
                    <c:v>6.960000000000008</c:v>
                  </c:pt>
                  <c:pt idx="3">
                    <c:v>9.1899999999999977</c:v>
                  </c:pt>
                  <c:pt idx="4">
                    <c:v>10.769999999999996</c:v>
                  </c:pt>
                  <c:pt idx="5">
                    <c:v>7.629999999999999</c:v>
                  </c:pt>
                </c:numCache>
              </c:numRef>
            </c:minus>
            <c:spPr>
              <a:noFill/>
              <a:ln w="9525" cap="flat" cmpd="sng" algn="ctr">
                <a:solidFill>
                  <a:schemeClr val="tx1">
                    <a:lumMod val="65000"/>
                    <a:lumOff val="35000"/>
                  </a:schemeClr>
                </a:solidFill>
                <a:round/>
              </a:ln>
              <a:effectLst/>
            </c:spPr>
          </c:errBars>
          <c:cat>
            <c:strRef>
              <c:f>'4. Last 3 months'!$A$12:$A$17</c:f>
              <c:strCache>
                <c:ptCount val="6"/>
                <c:pt idx="0">
                  <c:v>Advise or referral for mental health</c:v>
                </c:pt>
                <c:pt idx="1">
                  <c:v>Advise or referral for disability</c:v>
                </c:pt>
                <c:pt idx="2">
                  <c:v>Advise for positive parenting</c:v>
                </c:pt>
                <c:pt idx="3">
                  <c:v>Advise or referral for SGBV</c:v>
                </c:pt>
                <c:pt idx="4">
                  <c:v>Advise or referral for Child protection</c:v>
                </c:pt>
                <c:pt idx="5">
                  <c:v>Treated a child's injuries</c:v>
                </c:pt>
              </c:strCache>
            </c:strRef>
          </c:cat>
          <c:val>
            <c:numRef>
              <c:f>'4. Last 3 months'!$E$12:$E$17</c:f>
              <c:numCache>
                <c:formatCode>General</c:formatCode>
                <c:ptCount val="6"/>
                <c:pt idx="0">
                  <c:v>16.489999999999998</c:v>
                </c:pt>
                <c:pt idx="1">
                  <c:v>30.93</c:v>
                </c:pt>
                <c:pt idx="2">
                  <c:v>92.93</c:v>
                </c:pt>
                <c:pt idx="3">
                  <c:v>34.65</c:v>
                </c:pt>
                <c:pt idx="4">
                  <c:v>47.73</c:v>
                </c:pt>
                <c:pt idx="5">
                  <c:v>22.86</c:v>
                </c:pt>
              </c:numCache>
            </c:numRef>
          </c:val>
        </c:ser>
        <c:dLbls>
          <c:showLegendKey val="0"/>
          <c:showVal val="0"/>
          <c:showCatName val="0"/>
          <c:showSerName val="0"/>
          <c:showPercent val="0"/>
          <c:showBubbleSize val="0"/>
        </c:dLbls>
        <c:gapWidth val="219"/>
        <c:overlap val="-27"/>
        <c:axId val="491499312"/>
        <c:axId val="467618176"/>
      </c:barChart>
      <c:catAx>
        <c:axId val="49149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800"/>
            </a:pPr>
            <a:endParaRPr lang="en-US"/>
          </a:p>
        </c:txPr>
        <c:crossAx val="467618176"/>
        <c:crosses val="autoZero"/>
        <c:auto val="1"/>
        <c:lblAlgn val="ctr"/>
        <c:lblOffset val="100"/>
        <c:noMultiLvlLbl val="0"/>
      </c:catAx>
      <c:valAx>
        <c:axId val="4676181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800"/>
                </a:pPr>
                <a:r>
                  <a:rPr lang="en-GB" sz="1800" dirty="0" smtClean="0"/>
                  <a:t>Percent</a:t>
                </a:r>
                <a:r>
                  <a:rPr lang="en-GB" sz="1800" baseline="0" dirty="0" smtClean="0"/>
                  <a:t> </a:t>
                </a:r>
                <a:r>
                  <a:rPr lang="en-GB" sz="1800" dirty="0" smtClean="0"/>
                  <a:t>CHWs who reported </a:t>
                </a:r>
                <a:r>
                  <a:rPr lang="en-GB" sz="1800" dirty="0"/>
                  <a:t>doing </a:t>
                </a:r>
                <a:r>
                  <a:rPr lang="en-GB" sz="1800" dirty="0" smtClean="0"/>
                  <a:t>the </a:t>
                </a:r>
                <a:r>
                  <a:rPr lang="en-GB" sz="1800" dirty="0"/>
                  <a:t>action</a:t>
                </a:r>
              </a:p>
            </c:rich>
          </c:tx>
          <c:layout>
            <c:manualLayout>
              <c:xMode val="edge"/>
              <c:yMode val="edge"/>
              <c:x val="3.5161748890016956E-3"/>
              <c:y val="8.4162307553643095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491499312"/>
        <c:crosses val="autoZero"/>
        <c:crossBetween val="between"/>
      </c:valAx>
      <c:spPr>
        <a:noFill/>
        <a:ln>
          <a:solidFill>
            <a:schemeClr val="bg1">
              <a:lumMod val="85000"/>
            </a:schemeClr>
          </a:solidFill>
        </a:ln>
        <a:effectLst/>
      </c:spPr>
    </c:plotArea>
    <c:legend>
      <c:legendPos val="r"/>
      <c:layout>
        <c:manualLayout>
          <c:xMode val="edge"/>
          <c:yMode val="edge"/>
          <c:x val="0.58797612775091423"/>
          <c:y val="0.15862316976946081"/>
          <c:w val="0.3580392179610688"/>
          <c:h val="0.12810687844816748"/>
        </c:manualLayout>
      </c:layout>
      <c:overlay val="0"/>
      <c:spPr>
        <a:solidFill>
          <a:schemeClr val="bg1"/>
        </a:solidFill>
        <a:ln>
          <a:solidFill>
            <a:schemeClr val="bg1">
              <a:lumMod val="85000"/>
            </a:schemeClr>
          </a:solidFill>
        </a:ln>
        <a:effectLst/>
      </c:spPr>
      <c:txPr>
        <a:bodyPr rot="0" vert="horz"/>
        <a:lstStyle/>
        <a:p>
          <a:pPr>
            <a:defRPr sz="20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latin typeface="Gill Sans MT" panose="020B0502020104020203"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10607714214296"/>
          <c:y val="2.9936869435992192E-2"/>
          <c:w val="0.82660565866766655"/>
          <c:h val="0.71594813094541865"/>
        </c:manualLayout>
      </c:layout>
      <c:barChart>
        <c:barDir val="col"/>
        <c:grouping val="clustered"/>
        <c:varyColors val="0"/>
        <c:ser>
          <c:idx val="0"/>
          <c:order val="0"/>
          <c:tx>
            <c:strRef>
              <c:f>'7.approve disapporve'!$B$2</c:f>
              <c:strCache>
                <c:ptCount val="1"/>
                <c:pt idx="0">
                  <c:v>% disapproval of  VAC prevention </c:v>
                </c:pt>
              </c:strCache>
            </c:strRef>
          </c:tx>
          <c:spPr>
            <a:solidFill>
              <a:srgbClr val="008000"/>
            </a:solidFill>
            <a:ln>
              <a:noFill/>
            </a:ln>
            <a:effectLst/>
          </c:spPr>
          <c:invertIfNegative val="0"/>
          <c:errBars>
            <c:errBarType val="both"/>
            <c:errValType val="cust"/>
            <c:noEndCap val="0"/>
            <c:plus>
              <c:numRef>
                <c:f>'7.approve disapporve'!$K$4:$K$14</c:f>
                <c:numCache>
                  <c:formatCode>General</c:formatCode>
                  <c:ptCount val="11"/>
                  <c:pt idx="0">
                    <c:v>1.93</c:v>
                  </c:pt>
                  <c:pt idx="1">
                    <c:v>2.2000000000000002</c:v>
                  </c:pt>
                  <c:pt idx="2">
                    <c:v>1.5699999999999998</c:v>
                  </c:pt>
                  <c:pt idx="3">
                    <c:v>2.5200000000000005</c:v>
                  </c:pt>
                  <c:pt idx="4">
                    <c:v>3.26</c:v>
                  </c:pt>
                  <c:pt idx="5">
                    <c:v>3.2899999999999991</c:v>
                  </c:pt>
                  <c:pt idx="6">
                    <c:v>2.5200000000000005</c:v>
                  </c:pt>
                  <c:pt idx="7">
                    <c:v>2.2599999999999998</c:v>
                  </c:pt>
                  <c:pt idx="8">
                    <c:v>3.9800000000000004</c:v>
                  </c:pt>
                  <c:pt idx="9">
                    <c:v>2.4300000000000002</c:v>
                  </c:pt>
                  <c:pt idx="10">
                    <c:v>2</c:v>
                  </c:pt>
                </c:numCache>
              </c:numRef>
            </c:plus>
            <c:minus>
              <c:numRef>
                <c:f>'7.approve disapporve'!$L$4:$L$14</c:f>
                <c:numCache>
                  <c:formatCode>General</c:formatCode>
                  <c:ptCount val="11"/>
                  <c:pt idx="0">
                    <c:v>0.95</c:v>
                  </c:pt>
                  <c:pt idx="1">
                    <c:v>1.26</c:v>
                  </c:pt>
                  <c:pt idx="2">
                    <c:v>0.54</c:v>
                  </c:pt>
                  <c:pt idx="3">
                    <c:v>1.63</c:v>
                  </c:pt>
                  <c:pt idx="4">
                    <c:v>2.4700000000000006</c:v>
                  </c:pt>
                  <c:pt idx="5">
                    <c:v>2.5</c:v>
                  </c:pt>
                  <c:pt idx="6">
                    <c:v>1.63</c:v>
                  </c:pt>
                  <c:pt idx="7">
                    <c:v>1.32</c:v>
                  </c:pt>
                  <c:pt idx="8">
                    <c:v>3.34</c:v>
                  </c:pt>
                  <c:pt idx="9">
                    <c:v>1.5100000000000002</c:v>
                  </c:pt>
                  <c:pt idx="10">
                    <c:v>1.0299999999999998</c:v>
                  </c:pt>
                </c:numCache>
              </c:numRef>
            </c:minus>
            <c:spPr>
              <a:noFill/>
              <a:ln w="9525" cap="flat" cmpd="sng" algn="ctr">
                <a:solidFill>
                  <a:schemeClr val="tx1">
                    <a:lumMod val="65000"/>
                    <a:lumOff val="35000"/>
                  </a:schemeClr>
                </a:solidFill>
                <a:round/>
              </a:ln>
              <a:effectLst/>
            </c:spPr>
          </c:errBars>
          <c:cat>
            <c:strRef>
              <c:f>'7.approve disapporve'!$A$3:$A$15</c:f>
              <c:strCache>
                <c:ptCount val="12"/>
                <c:pt idx="1">
                  <c:v>Doctors</c:v>
                </c:pt>
                <c:pt idx="2">
                  <c:v>Other CHWs</c:v>
                </c:pt>
                <c:pt idx="3">
                  <c:v>Police</c:v>
                </c:pt>
                <c:pt idx="4">
                  <c:v>Social workers</c:v>
                </c:pt>
                <c:pt idx="5">
                  <c:v>Government workers</c:v>
                </c:pt>
                <c:pt idx="6">
                  <c:v>Community leaders</c:v>
                </c:pt>
                <c:pt idx="7">
                  <c:v>Religious leaders</c:v>
                </c:pt>
                <c:pt idx="8">
                  <c:v>Teachers</c:v>
                </c:pt>
                <c:pt idx="9">
                  <c:v>Parents</c:v>
                </c:pt>
                <c:pt idx="10">
                  <c:v>Spouse</c:v>
                </c:pt>
                <c:pt idx="11">
                  <c:v>Pastor/Imam</c:v>
                </c:pt>
              </c:strCache>
            </c:strRef>
          </c:cat>
          <c:val>
            <c:numRef>
              <c:f>'7.approve disapporve'!$B$3:$B$15</c:f>
              <c:numCache>
                <c:formatCode>General</c:formatCode>
                <c:ptCount val="13"/>
                <c:pt idx="1">
                  <c:v>-1.7</c:v>
                </c:pt>
                <c:pt idx="2">
                  <c:v>-2.67</c:v>
                </c:pt>
                <c:pt idx="3">
                  <c:v>-0.73</c:v>
                </c:pt>
                <c:pt idx="4">
                  <c:v>-4.13</c:v>
                </c:pt>
                <c:pt idx="5">
                  <c:v>-8.74</c:v>
                </c:pt>
                <c:pt idx="6">
                  <c:v>-8.98</c:v>
                </c:pt>
                <c:pt idx="7">
                  <c:v>-4.13</c:v>
                </c:pt>
                <c:pt idx="8">
                  <c:v>-2.91</c:v>
                </c:pt>
                <c:pt idx="9">
                  <c:v>-16.02</c:v>
                </c:pt>
                <c:pt idx="10">
                  <c:v>-3.64</c:v>
                </c:pt>
                <c:pt idx="11">
                  <c:v>-1.94</c:v>
                </c:pt>
              </c:numCache>
            </c:numRef>
          </c:val>
        </c:ser>
        <c:ser>
          <c:idx val="1"/>
          <c:order val="1"/>
          <c:tx>
            <c:strRef>
              <c:f>'7.approve disapporve'!$C$2</c:f>
              <c:strCache>
                <c:ptCount val="1"/>
                <c:pt idx="0">
                  <c:v>% approval of VAC prevention </c:v>
                </c:pt>
              </c:strCache>
            </c:strRef>
          </c:tx>
          <c:spPr>
            <a:solidFill>
              <a:srgbClr val="33CC33"/>
            </a:solidFill>
            <a:ln>
              <a:noFill/>
            </a:ln>
            <a:effectLst/>
          </c:spPr>
          <c:invertIfNegative val="0"/>
          <c:errBars>
            <c:errBarType val="both"/>
            <c:errValType val="cust"/>
            <c:noEndCap val="0"/>
            <c:plus>
              <c:numRef>
                <c:f>'7.approve disapporve'!$M$4:$M$14</c:f>
                <c:numCache>
                  <c:formatCode>General</c:formatCode>
                  <c:ptCount val="11"/>
                  <c:pt idx="0">
                    <c:v>4.34</c:v>
                  </c:pt>
                  <c:pt idx="1">
                    <c:v>4.8400000000000034</c:v>
                  </c:pt>
                  <c:pt idx="2">
                    <c:v>3.0999999999999996</c:v>
                  </c:pt>
                  <c:pt idx="3">
                    <c:v>4.6500000000000021</c:v>
                  </c:pt>
                  <c:pt idx="4">
                    <c:v>4.759999999999998</c:v>
                  </c:pt>
                  <c:pt idx="5">
                    <c:v>3.9399999999999977</c:v>
                  </c:pt>
                  <c:pt idx="6">
                    <c:v>4.7199999999999989</c:v>
                  </c:pt>
                  <c:pt idx="7">
                    <c:v>4.7300000000000004</c:v>
                  </c:pt>
                  <c:pt idx="8">
                    <c:v>4.7999999999999972</c:v>
                  </c:pt>
                  <c:pt idx="9">
                    <c:v>4.0600000000000023</c:v>
                  </c:pt>
                  <c:pt idx="10">
                    <c:v>3.6399999999999988</c:v>
                  </c:pt>
                </c:numCache>
              </c:numRef>
            </c:plus>
            <c:minus>
              <c:numRef>
                <c:f>'7.approve disapporve'!$N$4:$N$14</c:f>
                <c:numCache>
                  <c:formatCode>General</c:formatCode>
                  <c:ptCount val="11"/>
                  <c:pt idx="0">
                    <c:v>3.8000000000000007</c:v>
                  </c:pt>
                  <c:pt idx="1">
                    <c:v>4.5299999999999976</c:v>
                  </c:pt>
                  <c:pt idx="2">
                    <c:v>2.2699999999999996</c:v>
                  </c:pt>
                  <c:pt idx="3">
                    <c:v>4.25</c:v>
                  </c:pt>
                  <c:pt idx="4">
                    <c:v>4.93</c:v>
                  </c:pt>
                  <c:pt idx="5">
                    <c:v>4.4500000000000028</c:v>
                  </c:pt>
                  <c:pt idx="6">
                    <c:v>4.3300000000000018</c:v>
                  </c:pt>
                  <c:pt idx="7">
                    <c:v>4.3599999999999994</c:v>
                  </c:pt>
                  <c:pt idx="8">
                    <c:v>4.9400000000000048</c:v>
                  </c:pt>
                  <c:pt idx="9">
                    <c:v>3.4299999999999979</c:v>
                  </c:pt>
                  <c:pt idx="10">
                    <c:v>2.92</c:v>
                  </c:pt>
                </c:numCache>
              </c:numRef>
            </c:minus>
            <c:spPr>
              <a:noFill/>
              <a:ln w="9525" cap="flat" cmpd="sng" algn="ctr">
                <a:solidFill>
                  <a:schemeClr val="tx1">
                    <a:lumMod val="65000"/>
                    <a:lumOff val="35000"/>
                  </a:schemeClr>
                </a:solidFill>
                <a:round/>
              </a:ln>
              <a:effectLst/>
            </c:spPr>
          </c:errBars>
          <c:cat>
            <c:strRef>
              <c:f>'7.approve disapporve'!$A$3:$A$15</c:f>
              <c:strCache>
                <c:ptCount val="12"/>
                <c:pt idx="1">
                  <c:v>Doctors</c:v>
                </c:pt>
                <c:pt idx="2">
                  <c:v>Other CHWs</c:v>
                </c:pt>
                <c:pt idx="3">
                  <c:v>Police</c:v>
                </c:pt>
                <c:pt idx="4">
                  <c:v>Social workers</c:v>
                </c:pt>
                <c:pt idx="5">
                  <c:v>Government workers</c:v>
                </c:pt>
                <c:pt idx="6">
                  <c:v>Community leaders</c:v>
                </c:pt>
                <c:pt idx="7">
                  <c:v>Religious leaders</c:v>
                </c:pt>
                <c:pt idx="8">
                  <c:v>Teachers</c:v>
                </c:pt>
                <c:pt idx="9">
                  <c:v>Parents</c:v>
                </c:pt>
                <c:pt idx="10">
                  <c:v>Spouse</c:v>
                </c:pt>
                <c:pt idx="11">
                  <c:v>Pastor/Imam</c:v>
                </c:pt>
              </c:strCache>
            </c:strRef>
          </c:cat>
          <c:val>
            <c:numRef>
              <c:f>'7.approve disapporve'!$C$3:$C$15</c:f>
              <c:numCache>
                <c:formatCode>General</c:formatCode>
                <c:ptCount val="13"/>
                <c:pt idx="1">
                  <c:v>21.36</c:v>
                </c:pt>
                <c:pt idx="2">
                  <c:v>34.22</c:v>
                </c:pt>
                <c:pt idx="3">
                  <c:v>7.52</c:v>
                </c:pt>
                <c:pt idx="4">
                  <c:v>28.16</c:v>
                </c:pt>
                <c:pt idx="5">
                  <c:v>59.22</c:v>
                </c:pt>
                <c:pt idx="6">
                  <c:v>76.7</c:v>
                </c:pt>
                <c:pt idx="7">
                  <c:v>29.85</c:v>
                </c:pt>
                <c:pt idx="8">
                  <c:v>30.34</c:v>
                </c:pt>
                <c:pt idx="9">
                  <c:v>57.52</c:v>
                </c:pt>
                <c:pt idx="10">
                  <c:v>16.989999999999998</c:v>
                </c:pt>
                <c:pt idx="11">
                  <c:v>12.14</c:v>
                </c:pt>
              </c:numCache>
            </c:numRef>
          </c:val>
        </c:ser>
        <c:ser>
          <c:idx val="2"/>
          <c:order val="2"/>
          <c:tx>
            <c:strRef>
              <c:f>'7.approve disapporve'!$D$2</c:f>
              <c:strCache>
                <c:ptCount val="1"/>
                <c:pt idx="0">
                  <c:v>% disapproval of  VAC response </c:v>
                </c:pt>
              </c:strCache>
            </c:strRef>
          </c:tx>
          <c:spPr>
            <a:solidFill>
              <a:srgbClr val="FF0000"/>
            </a:solidFill>
            <a:ln>
              <a:noFill/>
            </a:ln>
            <a:effectLst/>
          </c:spPr>
          <c:invertIfNegative val="0"/>
          <c:errBars>
            <c:errBarType val="both"/>
            <c:errValType val="cust"/>
            <c:noEndCap val="0"/>
            <c:plus>
              <c:numRef>
                <c:f>'7.approve disapporve'!$O$4:$O$14</c:f>
                <c:numCache>
                  <c:formatCode>General</c:formatCode>
                  <c:ptCount val="11"/>
                  <c:pt idx="0">
                    <c:v>1.93</c:v>
                  </c:pt>
                  <c:pt idx="1">
                    <c:v>2.2599999999999998</c:v>
                  </c:pt>
                  <c:pt idx="2">
                    <c:v>1.6700000000000002</c:v>
                  </c:pt>
                  <c:pt idx="3">
                    <c:v>2.3099999999999996</c:v>
                  </c:pt>
                  <c:pt idx="4">
                    <c:v>3.1999999999999993</c:v>
                  </c:pt>
                  <c:pt idx="5">
                    <c:v>2.9200000000000008</c:v>
                  </c:pt>
                  <c:pt idx="6">
                    <c:v>2.3699999999999997</c:v>
                  </c:pt>
                  <c:pt idx="7">
                    <c:v>2.3099999999999996</c:v>
                  </c:pt>
                  <c:pt idx="8">
                    <c:v>3.9599999999999991</c:v>
                  </c:pt>
                  <c:pt idx="9">
                    <c:v>2.62</c:v>
                  </c:pt>
                  <c:pt idx="10">
                    <c:v>1.8399999999999999</c:v>
                  </c:pt>
                </c:numCache>
              </c:numRef>
            </c:plus>
            <c:minus>
              <c:numRef>
                <c:f>'7.approve disapporve'!$P$4:$P$14</c:f>
                <c:numCache>
                  <c:formatCode>General</c:formatCode>
                  <c:ptCount val="11"/>
                  <c:pt idx="0">
                    <c:v>0.95</c:v>
                  </c:pt>
                  <c:pt idx="1">
                    <c:v>1.32</c:v>
                  </c:pt>
                  <c:pt idx="2">
                    <c:v>0.65999999999999992</c:v>
                  </c:pt>
                  <c:pt idx="3">
                    <c:v>1.4000000000000001</c:v>
                  </c:pt>
                  <c:pt idx="4">
                    <c:v>2.3899999999999997</c:v>
                  </c:pt>
                  <c:pt idx="5">
                    <c:v>2.0699999999999994</c:v>
                  </c:pt>
                  <c:pt idx="6">
                    <c:v>1.46</c:v>
                  </c:pt>
                  <c:pt idx="7">
                    <c:v>1.4000000000000001</c:v>
                  </c:pt>
                  <c:pt idx="8">
                    <c:v>3.3099999999999987</c:v>
                  </c:pt>
                  <c:pt idx="9">
                    <c:v>1.7300000000000004</c:v>
                  </c:pt>
                  <c:pt idx="10">
                    <c:v>0.87</c:v>
                  </c:pt>
                </c:numCache>
              </c:numRef>
            </c:minus>
            <c:spPr>
              <a:noFill/>
              <a:ln w="9525" cap="flat" cmpd="sng" algn="ctr">
                <a:solidFill>
                  <a:schemeClr val="tx1">
                    <a:lumMod val="65000"/>
                    <a:lumOff val="35000"/>
                  </a:schemeClr>
                </a:solidFill>
                <a:round/>
              </a:ln>
              <a:effectLst/>
            </c:spPr>
          </c:errBars>
          <c:cat>
            <c:strRef>
              <c:f>'7.approve disapporve'!$A$3:$A$15</c:f>
              <c:strCache>
                <c:ptCount val="12"/>
                <c:pt idx="1">
                  <c:v>Doctors</c:v>
                </c:pt>
                <c:pt idx="2">
                  <c:v>Other CHWs</c:v>
                </c:pt>
                <c:pt idx="3">
                  <c:v>Police</c:v>
                </c:pt>
                <c:pt idx="4">
                  <c:v>Social workers</c:v>
                </c:pt>
                <c:pt idx="5">
                  <c:v>Government workers</c:v>
                </c:pt>
                <c:pt idx="6">
                  <c:v>Community leaders</c:v>
                </c:pt>
                <c:pt idx="7">
                  <c:v>Religious leaders</c:v>
                </c:pt>
                <c:pt idx="8">
                  <c:v>Teachers</c:v>
                </c:pt>
                <c:pt idx="9">
                  <c:v>Parents</c:v>
                </c:pt>
                <c:pt idx="10">
                  <c:v>Spouse</c:v>
                </c:pt>
                <c:pt idx="11">
                  <c:v>Pastor/Imam</c:v>
                </c:pt>
              </c:strCache>
            </c:strRef>
          </c:cat>
          <c:val>
            <c:numRef>
              <c:f>'7.approve disapporve'!$D$3:$D$15</c:f>
              <c:numCache>
                <c:formatCode>General</c:formatCode>
                <c:ptCount val="13"/>
                <c:pt idx="1">
                  <c:v>-1.7</c:v>
                </c:pt>
                <c:pt idx="2">
                  <c:v>-2.91</c:v>
                </c:pt>
                <c:pt idx="3">
                  <c:v>-0.97</c:v>
                </c:pt>
                <c:pt idx="4">
                  <c:v>-3.16</c:v>
                </c:pt>
                <c:pt idx="5">
                  <c:v>-8.25</c:v>
                </c:pt>
                <c:pt idx="6">
                  <c:v>-6.31</c:v>
                </c:pt>
                <c:pt idx="7">
                  <c:v>-3.4</c:v>
                </c:pt>
                <c:pt idx="8">
                  <c:v>-3.16</c:v>
                </c:pt>
                <c:pt idx="9">
                  <c:v>-15.78</c:v>
                </c:pt>
                <c:pt idx="10">
                  <c:v>-4.6100000000000003</c:v>
                </c:pt>
                <c:pt idx="11">
                  <c:v>-1.46</c:v>
                </c:pt>
              </c:numCache>
            </c:numRef>
          </c:val>
        </c:ser>
        <c:ser>
          <c:idx val="3"/>
          <c:order val="3"/>
          <c:tx>
            <c:strRef>
              <c:f>'7.approve disapporve'!$E$2</c:f>
              <c:strCache>
                <c:ptCount val="1"/>
                <c:pt idx="0">
                  <c:v>% approval of VAC response </c:v>
                </c:pt>
              </c:strCache>
            </c:strRef>
          </c:tx>
          <c:spPr>
            <a:solidFill>
              <a:srgbClr val="FF7F61"/>
            </a:solidFill>
            <a:ln>
              <a:noFill/>
            </a:ln>
            <a:effectLst/>
          </c:spPr>
          <c:invertIfNegative val="0"/>
          <c:errBars>
            <c:errBarType val="both"/>
            <c:errValType val="cust"/>
            <c:noEndCap val="0"/>
            <c:plus>
              <c:numRef>
                <c:f>'7.approve disapporve'!$Q$4:$Q$14</c:f>
                <c:numCache>
                  <c:formatCode>General</c:formatCode>
                  <c:ptCount val="11"/>
                  <c:pt idx="0">
                    <c:v>4.32</c:v>
                  </c:pt>
                  <c:pt idx="1">
                    <c:v>4.82</c:v>
                  </c:pt>
                  <c:pt idx="2">
                    <c:v>3.2200000000000006</c:v>
                  </c:pt>
                  <c:pt idx="3">
                    <c:v>4.8300000000000054</c:v>
                  </c:pt>
                  <c:pt idx="4">
                    <c:v>4.7899999999999991</c:v>
                  </c:pt>
                  <c:pt idx="5">
                    <c:v>4.0100000000000051</c:v>
                  </c:pt>
                  <c:pt idx="6">
                    <c:v>4.620000000000001</c:v>
                  </c:pt>
                  <c:pt idx="7">
                    <c:v>4.5300000000000011</c:v>
                  </c:pt>
                  <c:pt idx="8">
                    <c:v>4.8499999999999943</c:v>
                  </c:pt>
                  <c:pt idx="9">
                    <c:v>3.8199999999999985</c:v>
                  </c:pt>
                  <c:pt idx="10">
                    <c:v>3.5400000000000009</c:v>
                  </c:pt>
                </c:numCache>
              </c:numRef>
            </c:plus>
            <c:minus>
              <c:numRef>
                <c:f>'7.approve disapporve'!$R$4:$R$14</c:f>
                <c:numCache>
                  <c:formatCode>General</c:formatCode>
                  <c:ptCount val="11"/>
                  <c:pt idx="0">
                    <c:v>3.75</c:v>
                  </c:pt>
                  <c:pt idx="1">
                    <c:v>4.5200000000000031</c:v>
                  </c:pt>
                  <c:pt idx="2">
                    <c:v>2.4299999999999997</c:v>
                  </c:pt>
                  <c:pt idx="3">
                    <c:v>4.519999999999996</c:v>
                  </c:pt>
                  <c:pt idx="4">
                    <c:v>4.9399999999999977</c:v>
                  </c:pt>
                  <c:pt idx="5">
                    <c:v>4.5099999999999909</c:v>
                  </c:pt>
                  <c:pt idx="6">
                    <c:v>4.18</c:v>
                  </c:pt>
                  <c:pt idx="7">
                    <c:v>4.0500000000000007</c:v>
                  </c:pt>
                  <c:pt idx="8">
                    <c:v>4.9500000000000028</c:v>
                  </c:pt>
                  <c:pt idx="9">
                    <c:v>3.1400000000000006</c:v>
                  </c:pt>
                  <c:pt idx="10">
                    <c:v>2.8000000000000007</c:v>
                  </c:pt>
                </c:numCache>
              </c:numRef>
            </c:minus>
            <c:spPr>
              <a:noFill/>
              <a:ln w="9525" cap="flat" cmpd="sng" algn="ctr">
                <a:solidFill>
                  <a:schemeClr val="tx1">
                    <a:lumMod val="65000"/>
                    <a:lumOff val="35000"/>
                  </a:schemeClr>
                </a:solidFill>
                <a:round/>
              </a:ln>
              <a:effectLst/>
            </c:spPr>
          </c:errBars>
          <c:cat>
            <c:strRef>
              <c:f>'7.approve disapporve'!$A$3:$A$15</c:f>
              <c:strCache>
                <c:ptCount val="12"/>
                <c:pt idx="1">
                  <c:v>Doctors</c:v>
                </c:pt>
                <c:pt idx="2">
                  <c:v>Other CHWs</c:v>
                </c:pt>
                <c:pt idx="3">
                  <c:v>Police</c:v>
                </c:pt>
                <c:pt idx="4">
                  <c:v>Social workers</c:v>
                </c:pt>
                <c:pt idx="5">
                  <c:v>Government workers</c:v>
                </c:pt>
                <c:pt idx="6">
                  <c:v>Community leaders</c:v>
                </c:pt>
                <c:pt idx="7">
                  <c:v>Religious leaders</c:v>
                </c:pt>
                <c:pt idx="8">
                  <c:v>Teachers</c:v>
                </c:pt>
                <c:pt idx="9">
                  <c:v>Parents</c:v>
                </c:pt>
                <c:pt idx="10">
                  <c:v>Spouse</c:v>
                </c:pt>
                <c:pt idx="11">
                  <c:v>Pastor/Imam</c:v>
                </c:pt>
              </c:strCache>
            </c:strRef>
          </c:cat>
          <c:val>
            <c:numRef>
              <c:f>'7.approve disapporve'!$E$3:$E$15</c:f>
              <c:numCache>
                <c:formatCode>General</c:formatCode>
                <c:ptCount val="13"/>
                <c:pt idx="1">
                  <c:v>20.87</c:v>
                </c:pt>
                <c:pt idx="2">
                  <c:v>33.74</c:v>
                </c:pt>
                <c:pt idx="3">
                  <c:v>8.5</c:v>
                </c:pt>
                <c:pt idx="4">
                  <c:v>33.979999999999997</c:v>
                </c:pt>
                <c:pt idx="5">
                  <c:v>58.01</c:v>
                </c:pt>
                <c:pt idx="6">
                  <c:v>75.489999999999995</c:v>
                </c:pt>
                <c:pt idx="7">
                  <c:v>27.18</c:v>
                </c:pt>
                <c:pt idx="8">
                  <c:v>25</c:v>
                </c:pt>
                <c:pt idx="9">
                  <c:v>55.34</c:v>
                </c:pt>
                <c:pt idx="10">
                  <c:v>14.08</c:v>
                </c:pt>
                <c:pt idx="11">
                  <c:v>11.17</c:v>
                </c:pt>
              </c:numCache>
            </c:numRef>
          </c:val>
        </c:ser>
        <c:dLbls>
          <c:showLegendKey val="0"/>
          <c:showVal val="0"/>
          <c:showCatName val="0"/>
          <c:showSerName val="0"/>
          <c:showPercent val="0"/>
          <c:showBubbleSize val="0"/>
        </c:dLbls>
        <c:gapWidth val="215"/>
        <c:overlap val="47"/>
        <c:axId val="492012240"/>
        <c:axId val="492012800"/>
      </c:barChart>
      <c:catAx>
        <c:axId val="492012240"/>
        <c:scaling>
          <c:orientation val="minMax"/>
        </c:scaling>
        <c:delete val="0"/>
        <c:axPos val="b"/>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5400000"/>
          <a:lstStyle/>
          <a:p>
            <a:pPr>
              <a:defRPr sz="1600" b="1"/>
            </a:pPr>
            <a:endParaRPr lang="en-US"/>
          </a:p>
        </c:txPr>
        <c:crossAx val="492012800"/>
        <c:crossesAt val="0"/>
        <c:auto val="0"/>
        <c:lblAlgn val="ctr"/>
        <c:lblOffset val="0"/>
        <c:tickLblSkip val="1"/>
        <c:noMultiLvlLbl val="0"/>
      </c:catAx>
      <c:valAx>
        <c:axId val="492012800"/>
        <c:scaling>
          <c:orientation val="minMax"/>
          <c:max val="100"/>
          <c:min val="-25"/>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800"/>
                </a:pPr>
                <a:r>
                  <a:rPr lang="en-GB" sz="1800" dirty="0" smtClean="0"/>
                  <a:t>% who Disapprove</a:t>
                </a:r>
                <a:r>
                  <a:rPr lang="en-GB" sz="1800" baseline="0" dirty="0" smtClean="0"/>
                  <a:t> / Approve of CHWs Involvement in VAC Prevention </a:t>
                </a:r>
              </a:p>
              <a:p>
                <a:pPr>
                  <a:defRPr sz="1800"/>
                </a:pPr>
                <a:r>
                  <a:rPr lang="en-GB" sz="1800" baseline="0" dirty="0" smtClean="0"/>
                  <a:t>and Response (per CHWs)</a:t>
                </a:r>
                <a:endParaRPr lang="en-GB" sz="1800" dirty="0"/>
              </a:p>
            </c:rich>
          </c:tx>
          <c:layout>
            <c:manualLayout>
              <c:xMode val="edge"/>
              <c:yMode val="edge"/>
              <c:x val="1.8043348576562403E-2"/>
              <c:y val="8.8176545208490508E-3"/>
            </c:manualLayout>
          </c:layout>
          <c:overlay val="0"/>
          <c:spPr>
            <a:solidFill>
              <a:schemeClr val="bg1"/>
            </a:solidFill>
            <a:ln>
              <a:noFill/>
            </a:ln>
            <a:effectLst/>
          </c:spPr>
        </c:title>
        <c:numFmt formatCode="General" sourceLinked="0"/>
        <c:majorTickMark val="in"/>
        <c:minorTickMark val="out"/>
        <c:tickLblPos val="nextTo"/>
        <c:spPr>
          <a:noFill/>
          <a:ln>
            <a:solidFill>
              <a:schemeClr val="tx1">
                <a:lumMod val="15000"/>
                <a:lumOff val="85000"/>
              </a:schemeClr>
            </a:solidFill>
          </a:ln>
          <a:effectLst/>
        </c:spPr>
        <c:txPr>
          <a:bodyPr rot="-60000000" vert="horz"/>
          <a:lstStyle/>
          <a:p>
            <a:pPr>
              <a:defRPr b="1"/>
            </a:pPr>
            <a:endParaRPr lang="en-US"/>
          </a:p>
        </c:txPr>
        <c:crossAx val="492012240"/>
        <c:crossesAt val="1"/>
        <c:crossBetween val="midCat"/>
        <c:majorUnit val="10"/>
        <c:minorUnit val="5"/>
      </c:valAx>
      <c:spPr>
        <a:solidFill>
          <a:schemeClr val="bg1">
            <a:lumMod val="95000"/>
            <a:alpha val="57000"/>
          </a:schemeClr>
        </a:solidFill>
        <a:ln>
          <a:solidFill>
            <a:schemeClr val="bg1">
              <a:lumMod val="75000"/>
            </a:schemeClr>
          </a:solidFill>
        </a:ln>
        <a:effectLst/>
      </c:spPr>
    </c:plotArea>
    <c:legend>
      <c:legendPos val="b"/>
      <c:layout>
        <c:manualLayout>
          <c:xMode val="edge"/>
          <c:yMode val="edge"/>
          <c:x val="0.14294581152730212"/>
          <c:y val="1.2133103921751442E-2"/>
          <c:w val="0.8290939079043691"/>
          <c:h val="0.19482820971382883"/>
        </c:manualLayout>
      </c:layout>
      <c:overlay val="0"/>
      <c:spPr>
        <a:noFill/>
        <a:ln>
          <a:noFill/>
        </a:ln>
        <a:effectLst/>
      </c:spPr>
      <c:txPr>
        <a:bodyPr rot="0" vert="horz"/>
        <a:lstStyle/>
        <a:p>
          <a:pPr>
            <a:defRPr sz="18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latin typeface="Gill Sans MT" panose="020B0502020104020203"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510E466-01EB-4EB2-8FFA-1AB0D982CF09}" type="datetimeFigureOut">
              <a:rPr lang="en-GB" smtClean="0"/>
              <a:t>14/10/2019</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B826DB5-27F7-4C0D-A53B-48C4CF2FB5F9}" type="slidenum">
              <a:rPr lang="en-GB" smtClean="0"/>
              <a:t>‹#›</a:t>
            </a:fld>
            <a:endParaRPr lang="en-GB"/>
          </a:p>
        </p:txBody>
      </p:sp>
    </p:spTree>
    <p:extLst>
      <p:ext uri="{BB962C8B-B14F-4D97-AF65-F5344CB8AC3E}">
        <p14:creationId xmlns:p14="http://schemas.microsoft.com/office/powerpoint/2010/main" val="345854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latin typeface="Gill Sans MT" panose="020B0502020104020203" pitchFamily="34" charset="0"/>
              </a:rPr>
              <a:t>The last few years have seen increased buy-in from the global health community on the health sector’s role in ending violence against children. </a:t>
            </a:r>
          </a:p>
        </p:txBody>
      </p:sp>
      <p:sp>
        <p:nvSpPr>
          <p:cNvPr id="4" name="Slide Number Placeholder 3"/>
          <p:cNvSpPr>
            <a:spLocks noGrp="1"/>
          </p:cNvSpPr>
          <p:nvPr>
            <p:ph type="sldNum" sz="quarter" idx="10"/>
          </p:nvPr>
        </p:nvSpPr>
        <p:spPr/>
        <p:txBody>
          <a:bodyPr/>
          <a:lstStyle/>
          <a:p>
            <a:fld id="{7B826DB5-27F7-4C0D-A53B-48C4CF2FB5F9}" type="slidenum">
              <a:rPr lang="en-GB" smtClean="0"/>
              <a:t>1</a:t>
            </a:fld>
            <a:endParaRPr lang="en-GB"/>
          </a:p>
        </p:txBody>
      </p:sp>
    </p:spTree>
    <p:extLst>
      <p:ext uri="{BB962C8B-B14F-4D97-AF65-F5344CB8AC3E}">
        <p14:creationId xmlns:p14="http://schemas.microsoft.com/office/powerpoint/2010/main" val="23675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400" b="1" dirty="0" smtClean="0">
                <a:latin typeface="Gill Sans MT" panose="020B0502020104020203" pitchFamily="34" charset="0"/>
              </a:rPr>
              <a:t>Our main conclusions </a:t>
            </a:r>
            <a:r>
              <a:rPr lang="fr-CH" sz="1400" b="1" dirty="0" err="1" smtClean="0">
                <a:latin typeface="Gill Sans MT" panose="020B0502020104020203" pitchFamily="34" charset="0"/>
              </a:rPr>
              <a:t>from</a:t>
            </a:r>
            <a:r>
              <a:rPr lang="fr-CH" sz="1400" b="1" dirty="0" smtClean="0">
                <a:latin typeface="Gill Sans MT" panose="020B0502020104020203" pitchFamily="34" charset="0"/>
              </a:rPr>
              <a:t> </a:t>
            </a:r>
            <a:r>
              <a:rPr lang="fr-CH" sz="1400" b="1" baseline="0" dirty="0" err="1" smtClean="0">
                <a:latin typeface="Gill Sans MT" panose="020B0502020104020203" pitchFamily="34" charset="0"/>
              </a:rPr>
              <a:t>this</a:t>
            </a:r>
            <a:r>
              <a:rPr lang="fr-CH" sz="1400" b="1" baseline="0" dirty="0" smtClean="0">
                <a:latin typeface="Gill Sans MT" panose="020B0502020104020203" pitchFamily="34" charset="0"/>
              </a:rPr>
              <a:t> </a:t>
            </a:r>
            <a:r>
              <a:rPr lang="fr-CH" sz="1400" b="1" baseline="0" dirty="0" err="1" smtClean="0">
                <a:latin typeface="Gill Sans MT" panose="020B0502020104020203" pitchFamily="34" charset="0"/>
              </a:rPr>
              <a:t>research</a:t>
            </a:r>
            <a:r>
              <a:rPr lang="fr-CH" sz="1400" b="1" baseline="0" dirty="0" smtClean="0">
                <a:latin typeface="Gill Sans MT" panose="020B0502020104020203" pitchFamily="34" charset="0"/>
              </a:rPr>
              <a:t> are:  </a:t>
            </a:r>
          </a:p>
          <a:p>
            <a:pPr marL="171450" indent="-171450">
              <a:buFont typeface="Arial" panose="020B0604020202020204" pitchFamily="34" charset="0"/>
              <a:buChar char="•"/>
            </a:pPr>
            <a:r>
              <a:rPr lang="en-GB" sz="1400" dirty="0" smtClean="0">
                <a:latin typeface="Gill Sans MT" panose="020B0502020104020203" pitchFamily="34" charset="0"/>
              </a:rPr>
              <a:t>CHWs are already detecting hidden violence, and they can assist</a:t>
            </a:r>
            <a:r>
              <a:rPr lang="en-GB" sz="1400" baseline="0" dirty="0" smtClean="0">
                <a:latin typeface="Gill Sans MT" panose="020B0502020104020203" pitchFamily="34" charset="0"/>
              </a:rPr>
              <a:t> </a:t>
            </a:r>
            <a:r>
              <a:rPr lang="en-GB" sz="1400" dirty="0" smtClean="0">
                <a:latin typeface="Gill Sans MT" panose="020B0502020104020203" pitchFamily="34" charset="0"/>
              </a:rPr>
              <a:t>with data collection on VAC.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Gill Sans MT" panose="020B0502020104020203" pitchFamily="34" charset="0"/>
              </a:rPr>
              <a:t>CHWs are </a:t>
            </a:r>
            <a:r>
              <a:rPr lang="en-GB" sz="1400" u="sng" dirty="0" smtClean="0">
                <a:latin typeface="Gill Sans MT" panose="020B0502020104020203" pitchFamily="34" charset="0"/>
              </a:rPr>
              <a:t>already</a:t>
            </a:r>
            <a:r>
              <a:rPr lang="en-GB" sz="1400" dirty="0" smtClean="0">
                <a:latin typeface="Gill Sans MT" panose="020B0502020104020203" pitchFamily="34" charset="0"/>
              </a:rPr>
              <a:t> responding to violence – they could do more with proper training &amp; supervisory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Gill Sans MT" panose="020B0502020104020203" pitchFamily="34" charset="0"/>
              </a:rPr>
              <a:t>CHWs’ work to end violence against children needs to be linked with community-based child protection structures that include CHWs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Gill Sans MT" panose="020B0502020104020203" pitchFamily="34" charset="0"/>
              </a:rPr>
              <a:t>Support by community leaders, government workers, parents &amp; faith leaders can be a key enabler for CHW’s safe engagement in ending violence.</a:t>
            </a:r>
          </a:p>
          <a:p>
            <a:endParaRPr lang="fr-CH" sz="1400" dirty="0" smtClean="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7B826DB5-27F7-4C0D-A53B-48C4CF2FB5F9}" type="slidenum">
              <a:rPr lang="en-GB" smtClean="0"/>
              <a:t>10</a:t>
            </a:fld>
            <a:endParaRPr lang="en-GB"/>
          </a:p>
        </p:txBody>
      </p:sp>
    </p:spTree>
    <p:extLst>
      <p:ext uri="{BB962C8B-B14F-4D97-AF65-F5344CB8AC3E}">
        <p14:creationId xmlns:p14="http://schemas.microsoft.com/office/powerpoint/2010/main" val="266220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CH" sz="1400" dirty="0" smtClean="0"/>
              <a:t>Our </a:t>
            </a:r>
            <a:r>
              <a:rPr lang="fr-CH" sz="1400" dirty="0" err="1" smtClean="0"/>
              <a:t>next</a:t>
            </a:r>
            <a:r>
              <a:rPr lang="fr-CH" sz="1400" dirty="0" smtClean="0"/>
              <a:t> </a:t>
            </a:r>
            <a:r>
              <a:rPr lang="fr-CH" sz="1400" dirty="0" err="1" smtClean="0"/>
              <a:t>steps</a:t>
            </a:r>
            <a:r>
              <a:rPr lang="fr-CH" sz="1400" dirty="0" smtClean="0"/>
              <a:t> </a:t>
            </a:r>
            <a:r>
              <a:rPr lang="fr-CH" sz="1400" dirty="0" err="1" smtClean="0"/>
              <a:t>include</a:t>
            </a:r>
            <a:r>
              <a:rPr lang="fr-CH" sz="1400" dirty="0" smtClean="0"/>
              <a:t>:</a:t>
            </a:r>
          </a:p>
          <a:p>
            <a:pPr marL="171450" indent="-171450">
              <a:buFont typeface="Arial" panose="020B0604020202020204" pitchFamily="34" charset="0"/>
              <a:buChar char="•"/>
            </a:pPr>
            <a:r>
              <a:rPr lang="fr-CH" sz="1400" dirty="0" err="1" smtClean="0"/>
              <a:t>Publishing</a:t>
            </a:r>
            <a:r>
              <a:rPr lang="fr-CH" sz="1400" dirty="0" smtClean="0"/>
              <a:t> a </a:t>
            </a:r>
            <a:r>
              <a:rPr lang="fr-CH" sz="1400" dirty="0" err="1" smtClean="0"/>
              <a:t>series</a:t>
            </a:r>
            <a:r>
              <a:rPr lang="fr-CH" sz="1400" dirty="0" smtClean="0"/>
              <a:t> of </a:t>
            </a:r>
            <a:r>
              <a:rPr lang="fr-CH" sz="1400" dirty="0" err="1" smtClean="0"/>
              <a:t>papers</a:t>
            </a:r>
            <a:r>
              <a:rPr lang="fr-CH" sz="1400" dirty="0" smtClean="0"/>
              <a:t> in</a:t>
            </a:r>
            <a:r>
              <a:rPr lang="fr-CH" sz="1400" baseline="0" dirty="0" smtClean="0"/>
              <a:t> the </a:t>
            </a:r>
            <a:r>
              <a:rPr lang="fr-CH" sz="1400" baseline="0" dirty="0" err="1" smtClean="0"/>
              <a:t>coming</a:t>
            </a:r>
            <a:r>
              <a:rPr lang="fr-CH" sz="1400" baseline="0" dirty="0" smtClean="0"/>
              <a:t> </a:t>
            </a:r>
            <a:r>
              <a:rPr lang="fr-CH" sz="1400" baseline="0" dirty="0" err="1" smtClean="0"/>
              <a:t>months</a:t>
            </a:r>
            <a:r>
              <a:rPr lang="fr-CH" sz="1400" baseline="0" dirty="0" smtClean="0"/>
              <a:t>.  </a:t>
            </a:r>
            <a:r>
              <a:rPr lang="fr-CH" sz="1400" baseline="0" dirty="0" err="1" smtClean="0"/>
              <a:t>We</a:t>
            </a:r>
            <a:r>
              <a:rPr lang="fr-CH" sz="1400" baseline="0" dirty="0" smtClean="0"/>
              <a:t> </a:t>
            </a:r>
            <a:r>
              <a:rPr lang="fr-CH" sz="1400" baseline="0" dirty="0" err="1" smtClean="0"/>
              <a:t>also</a:t>
            </a:r>
            <a:r>
              <a:rPr lang="fr-CH" sz="1400" baseline="0" dirty="0" smtClean="0"/>
              <a:t> have a </a:t>
            </a:r>
            <a:r>
              <a:rPr lang="fr-CH" sz="1400" b="1" baseline="0" dirty="0" err="1" smtClean="0"/>
              <a:t>summary</a:t>
            </a:r>
            <a:r>
              <a:rPr lang="fr-CH" sz="1400" baseline="0" dirty="0" smtClean="0"/>
              <a:t> of </a:t>
            </a:r>
            <a:r>
              <a:rPr lang="fr-CH" sz="1400" baseline="0" dirty="0" err="1" smtClean="0"/>
              <a:t>our</a:t>
            </a:r>
            <a:r>
              <a:rPr lang="fr-CH" sz="1400" baseline="0" dirty="0" smtClean="0"/>
              <a:t> </a:t>
            </a:r>
            <a:r>
              <a:rPr lang="fr-CH" sz="1400" baseline="0" dirty="0" err="1" smtClean="0"/>
              <a:t>research</a:t>
            </a:r>
            <a:r>
              <a:rPr lang="fr-CH" sz="1400" baseline="0" dirty="0" smtClean="0"/>
              <a:t> report </a:t>
            </a:r>
            <a:r>
              <a:rPr lang="en-US" sz="1400" baseline="0" dirty="0" smtClean="0"/>
              <a:t>available.</a:t>
            </a:r>
            <a:endParaRPr lang="en-GB" sz="1400" dirty="0" smtClean="0"/>
          </a:p>
          <a:p>
            <a:pPr marL="171450" indent="-171450">
              <a:buFont typeface="Arial" panose="020B0604020202020204" pitchFamily="34" charset="0"/>
              <a:buChar char="•"/>
            </a:pPr>
            <a:r>
              <a:rPr lang="en-GB" sz="1400" dirty="0" smtClean="0"/>
              <a:t>We wil</a:t>
            </a:r>
            <a:r>
              <a:rPr lang="en-GB" sz="1400" baseline="0" dirty="0" smtClean="0"/>
              <a:t>l be hosting </a:t>
            </a:r>
            <a:r>
              <a:rPr lang="en-GB" sz="1400" dirty="0" smtClean="0"/>
              <a:t>a series of technical roundtables and discussions with partners externally, including </a:t>
            </a:r>
            <a:r>
              <a:rPr lang="en-GB" sz="1400" smtClean="0"/>
              <a:t>this one today</a:t>
            </a:r>
            <a:r>
              <a:rPr lang="en-GB" sz="1400" dirty="0" smtClean="0"/>
              <a:t>, but also WHO ,</a:t>
            </a:r>
            <a:r>
              <a:rPr lang="en-GB" sz="1400" baseline="0" dirty="0" smtClean="0"/>
              <a:t> and </a:t>
            </a:r>
            <a:r>
              <a:rPr lang="en-GB" sz="1400" dirty="0" smtClean="0"/>
              <a:t>the Global Partnership to End Violence, in order to inform policy and programmatic choices by</a:t>
            </a:r>
            <a:r>
              <a:rPr lang="en-GB" sz="1400" baseline="0" dirty="0" smtClean="0"/>
              <a:t> World Vision and</a:t>
            </a:r>
            <a:r>
              <a:rPr lang="en-GB" sz="1400" dirty="0" smtClean="0"/>
              <a:t> other organisations</a:t>
            </a:r>
            <a:r>
              <a:rPr lang="en-GB" sz="1400" baseline="0" dirty="0" smtClean="0"/>
              <a:t> </a:t>
            </a:r>
            <a:r>
              <a:rPr lang="en-GB" sz="1400" dirty="0" smtClean="0"/>
              <a:t>and governments.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400" dirty="0" smtClean="0"/>
          </a:p>
        </p:txBody>
      </p:sp>
      <p:sp>
        <p:nvSpPr>
          <p:cNvPr id="4" name="Slide Number Placeholder 3"/>
          <p:cNvSpPr>
            <a:spLocks noGrp="1"/>
          </p:cNvSpPr>
          <p:nvPr>
            <p:ph type="sldNum" sz="quarter" idx="10"/>
          </p:nvPr>
        </p:nvSpPr>
        <p:spPr/>
        <p:txBody>
          <a:bodyPr/>
          <a:lstStyle/>
          <a:p>
            <a:fld id="{7B826DB5-27F7-4C0D-A53B-48C4CF2FB5F9}" type="slidenum">
              <a:rPr lang="en-GB" smtClean="0"/>
              <a:t>11</a:t>
            </a:fld>
            <a:endParaRPr lang="en-GB"/>
          </a:p>
        </p:txBody>
      </p:sp>
    </p:spTree>
    <p:extLst>
      <p:ext uri="{BB962C8B-B14F-4D97-AF65-F5344CB8AC3E}">
        <p14:creationId xmlns:p14="http://schemas.microsoft.com/office/powerpoint/2010/main" val="347463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400" dirty="0" smtClean="0">
                <a:latin typeface="Gill Sans MT" panose="020B0502020104020203" pitchFamily="34" charset="0"/>
              </a:rPr>
              <a:t>This </a:t>
            </a:r>
            <a:r>
              <a:rPr lang="fr-CH" sz="1400" dirty="0" err="1" smtClean="0">
                <a:latin typeface="Gill Sans MT" panose="020B0502020104020203" pitchFamily="34" charset="0"/>
              </a:rPr>
              <a:t>year</a:t>
            </a:r>
            <a:r>
              <a:rPr lang="fr-CH" sz="1400" dirty="0" smtClean="0">
                <a:latin typeface="Gill Sans MT" panose="020B0502020104020203" pitchFamily="34" charset="0"/>
              </a:rPr>
              <a:t>,</a:t>
            </a:r>
            <a:r>
              <a:rPr lang="fr-CH" sz="1400" baseline="0" dirty="0" smtClean="0">
                <a:latin typeface="Gill Sans MT" panose="020B0502020104020203" pitchFamily="34" charset="0"/>
              </a:rPr>
              <a:t> </a:t>
            </a:r>
            <a:r>
              <a:rPr lang="fr-CH" sz="1400" baseline="0" dirty="0" err="1" smtClean="0">
                <a:latin typeface="Gill Sans MT" panose="020B0502020104020203" pitchFamily="34" charset="0"/>
              </a:rPr>
              <a:t>we</a:t>
            </a:r>
            <a:r>
              <a:rPr lang="fr-CH" sz="1400" baseline="0" dirty="0" smtClean="0">
                <a:latin typeface="Gill Sans MT" panose="020B0502020104020203" pitchFamily="34" charset="0"/>
              </a:rPr>
              <a:t> </a:t>
            </a:r>
            <a:r>
              <a:rPr lang="fr-CH" sz="1400" baseline="0" dirty="0" err="1" smtClean="0">
                <a:latin typeface="Gill Sans MT" panose="020B0502020104020203" pitchFamily="34" charset="0"/>
              </a:rPr>
              <a:t>undertook</a:t>
            </a:r>
            <a:r>
              <a:rPr lang="fr-CH" sz="1400" baseline="0" dirty="0" smtClean="0">
                <a:latin typeface="Gill Sans MT" panose="020B0502020104020203" pitchFamily="34" charset="0"/>
              </a:rPr>
              <a:t> a new </a:t>
            </a:r>
            <a:r>
              <a:rPr lang="fr-CH" sz="1400" baseline="0" dirty="0" err="1" smtClean="0">
                <a:latin typeface="Gill Sans MT" panose="020B0502020104020203" pitchFamily="34" charset="0"/>
              </a:rPr>
              <a:t>study</a:t>
            </a:r>
            <a:r>
              <a:rPr lang="fr-CH" sz="1400" baseline="0" dirty="0" smtClean="0">
                <a:latin typeface="Gill Sans MT" panose="020B0502020104020203" pitchFamily="34" charset="0"/>
              </a:rPr>
              <a:t> for </a:t>
            </a:r>
            <a:r>
              <a:rPr lang="fr-CH" sz="1400" baseline="0" dirty="0" err="1" smtClean="0">
                <a:latin typeface="Gill Sans MT" panose="020B0502020104020203" pitchFamily="34" charset="0"/>
              </a:rPr>
              <a:t>several</a:t>
            </a:r>
            <a:r>
              <a:rPr lang="fr-CH" sz="1400" baseline="0" dirty="0" smtClean="0">
                <a:latin typeface="Gill Sans MT" panose="020B0502020104020203" pitchFamily="34" charset="0"/>
              </a:rPr>
              <a:t> </a:t>
            </a:r>
            <a:r>
              <a:rPr lang="fr-CH" sz="1400" baseline="0" dirty="0" err="1" smtClean="0">
                <a:latin typeface="Gill Sans MT" panose="020B0502020104020203" pitchFamily="34" charset="0"/>
              </a:rPr>
              <a:t>reasons</a:t>
            </a:r>
            <a:r>
              <a:rPr lang="fr-CH" sz="1400" dirty="0" smtClean="0">
                <a:latin typeface="Gill Sans MT" panose="020B0502020104020203" pitchFamily="34" charset="0"/>
              </a:rPr>
              <a:t>:</a:t>
            </a:r>
            <a:r>
              <a:rPr lang="fr-CH" sz="1400" baseline="0" dirty="0" smtClean="0">
                <a:latin typeface="Gill Sans MT" panose="020B0502020104020203" pitchFamily="34" charset="0"/>
              </a:rPr>
              <a:t> </a:t>
            </a:r>
            <a:endParaRPr lang="fr-CH" sz="1400" dirty="0" smtClean="0">
              <a:latin typeface="Gill Sans MT" panose="020B0502020104020203" pitchFamily="34" charset="0"/>
            </a:endParaRPr>
          </a:p>
          <a:p>
            <a:pPr marL="342900" indent="-342900">
              <a:buFont typeface="+mj-lt"/>
              <a:buAutoNum type="arabicPeriod"/>
            </a:pPr>
            <a:r>
              <a:rPr lang="en-GB" sz="1400" dirty="0" smtClean="0">
                <a:latin typeface="Gill Sans MT" panose="020B0502020104020203" pitchFamily="34" charset="0"/>
              </a:rPr>
              <a:t>World Vision is running a global campaign to end violence against children, now active in 75 countries</a:t>
            </a:r>
            <a:r>
              <a:rPr lang="en-GB" sz="1400" baseline="0" dirty="0" smtClean="0">
                <a:latin typeface="Gill Sans MT" panose="020B0502020104020203" pitchFamily="34" charset="0"/>
              </a:rPr>
              <a:t>.  I</a:t>
            </a:r>
            <a:r>
              <a:rPr lang="en-GB" sz="1400" dirty="0" smtClean="0">
                <a:latin typeface="Gill Sans MT" panose="020B0502020104020203" pitchFamily="34" charset="0"/>
              </a:rPr>
              <a:t>t calls for every</a:t>
            </a:r>
            <a:r>
              <a:rPr lang="en-GB" sz="1400" baseline="0" dirty="0" smtClean="0">
                <a:latin typeface="Gill Sans MT" panose="020B0502020104020203" pitchFamily="34" charset="0"/>
              </a:rPr>
              <a:t> individual, every organisation and every sector to play its role – and we believe that the health sector in particular can play a pivotal role.</a:t>
            </a:r>
            <a:endParaRPr lang="en-GB" sz="1400" dirty="0" smtClean="0">
              <a:latin typeface="Gill Sans MT" panose="020B0502020104020203" pitchFamily="34" charset="0"/>
            </a:endParaRPr>
          </a:p>
          <a:p>
            <a:pPr marL="342900" indent="-342900">
              <a:buFont typeface="+mj-lt"/>
              <a:buAutoNum type="arabicPeriod"/>
            </a:pPr>
            <a:r>
              <a:rPr lang="en-GB" sz="1400" dirty="0" smtClean="0">
                <a:latin typeface="Gill Sans MT" panose="020B0502020104020203" pitchFamily="34" charset="0"/>
              </a:rPr>
              <a:t>Violence</a:t>
            </a:r>
            <a:r>
              <a:rPr lang="en-GB" sz="1400" baseline="0" dirty="0" smtClean="0">
                <a:latin typeface="Gill Sans MT" panose="020B0502020104020203" pitchFamily="34" charset="0"/>
              </a:rPr>
              <a:t> against children is often a hidden phenomenon, and difficult to detect.</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smtClean="0">
                <a:latin typeface="Gill Sans MT" panose="020B0502020104020203" pitchFamily="34" charset="0"/>
              </a:rPr>
              <a:t>There</a:t>
            </a:r>
            <a:r>
              <a:rPr lang="en-GB" sz="1400" baseline="0" dirty="0" smtClean="0">
                <a:latin typeface="Gill Sans MT" panose="020B0502020104020203" pitchFamily="34" charset="0"/>
              </a:rPr>
              <a:t> is </a:t>
            </a:r>
            <a:r>
              <a:rPr lang="en-GB" sz="1400" dirty="0" smtClean="0">
                <a:latin typeface="Gill Sans MT" panose="020B0502020104020203" pitchFamily="34" charset="0"/>
              </a:rPr>
              <a:t>increasing political will and recognition of the health sector’s role overall in this, and some evidence exists on the role that</a:t>
            </a:r>
            <a:r>
              <a:rPr lang="en-GB" sz="1400" baseline="0" dirty="0" smtClean="0">
                <a:latin typeface="Gill Sans MT" panose="020B0502020104020203" pitchFamily="34" charset="0"/>
              </a:rPr>
              <a:t> CHWs and other</a:t>
            </a:r>
            <a:r>
              <a:rPr lang="en-GB" sz="1400" dirty="0" smtClean="0">
                <a:latin typeface="Gill Sans MT" panose="020B0502020104020203" pitchFamily="34" charset="0"/>
              </a:rPr>
              <a:t> lay workers have in preventing violence against children, particularly through providing support to parents and caregivers.</a:t>
            </a:r>
            <a:r>
              <a:rPr lang="en-GB" sz="1400" baseline="0" dirty="0" smtClean="0">
                <a:latin typeface="Gill Sans MT" panose="020B0502020104020203" pitchFamily="34" charset="0"/>
              </a:rPr>
              <a:t>  However, there is</a:t>
            </a:r>
            <a:r>
              <a:rPr lang="en-GB" sz="1400" dirty="0" smtClean="0">
                <a:latin typeface="Gill Sans MT" panose="020B0502020104020203" pitchFamily="34" charset="0"/>
              </a:rPr>
              <a:t> little evidence on CHWs’ current role in detecting and responding to violence against children.</a:t>
            </a:r>
            <a:r>
              <a:rPr lang="en-GB" sz="1400" baseline="0" dirty="0" smtClean="0">
                <a:latin typeface="Gill Sans MT" panose="020B0502020104020203" pitchFamily="34" charset="0"/>
              </a:rPr>
              <a:t>  F</a:t>
            </a:r>
            <a:r>
              <a:rPr lang="en-GB" sz="1400" dirty="0" smtClean="0">
                <a:latin typeface="Gill Sans MT" panose="020B0502020104020203" pitchFamily="34" charset="0"/>
              </a:rPr>
              <a:t>urther evidence is needed on the potential of paid and volunteer CHWs in ending</a:t>
            </a:r>
            <a:r>
              <a:rPr lang="en-GB" sz="1400" baseline="0" dirty="0" smtClean="0">
                <a:latin typeface="Gill Sans MT" panose="020B0502020104020203" pitchFamily="34" charset="0"/>
              </a:rPr>
              <a:t> violence against children.  </a:t>
            </a:r>
            <a:r>
              <a:rPr lang="en-GB" sz="1400" dirty="0" smtClean="0">
                <a:latin typeface="Gill Sans MT" panose="020B0502020104020203" pitchFamily="34" charset="0"/>
              </a:rPr>
              <a:t>.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smtClean="0">
                <a:latin typeface="Gill Sans MT" panose="020B0502020104020203" pitchFamily="34" charset="0"/>
              </a:rPr>
              <a:t>Often, CHWs are the first or only health care workers that children may see, particularly in resource-poor contexts, and this potentially positions</a:t>
            </a:r>
            <a:r>
              <a:rPr lang="en-GB" sz="1400" baseline="0" dirty="0" smtClean="0">
                <a:latin typeface="Gill Sans MT" panose="020B0502020104020203" pitchFamily="34" charset="0"/>
              </a:rPr>
              <a:t> CHWs </a:t>
            </a:r>
            <a:r>
              <a:rPr lang="en-GB" sz="1400" dirty="0" smtClean="0">
                <a:latin typeface="Gill Sans MT" panose="020B0502020104020203" pitchFamily="34" charset="0"/>
              </a:rPr>
              <a:t>as the front line of the health sector in preventing, detecting and responding to violence against children. </a:t>
            </a:r>
            <a:r>
              <a:rPr lang="en-GB" sz="1400" baseline="0" dirty="0" smtClean="0">
                <a:latin typeface="Gill Sans MT" panose="020B0502020104020203" pitchFamily="34" charset="0"/>
              </a:rPr>
              <a:t>There have been concerns in the past about the risks involved in mobilizing CHWs around issues of ending violence against children which may be culturally sensitive, despite the fact that CHWs are already intervening in other sensitive areas, like family planning.  There are also considerations related to the benefits and drawbacks of adding tasks to the CHW’s duties.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400" baseline="0" dirty="0" smtClean="0">
                <a:latin typeface="Gill Sans MT" panose="020B0502020104020203" pitchFamily="34" charset="0"/>
              </a:rPr>
              <a:t>As I mentioned earlier, our results are based on a survey of </a:t>
            </a:r>
            <a:r>
              <a:rPr lang="en-US" sz="1400" b="1" baseline="0" dirty="0" smtClean="0">
                <a:latin typeface="Gill Sans MT" panose="020B0502020104020203" pitchFamily="34" charset="0"/>
              </a:rPr>
              <a:t>412 CHWs </a:t>
            </a:r>
            <a:r>
              <a:rPr lang="en-US" sz="1400" baseline="0" dirty="0" smtClean="0">
                <a:latin typeface="Gill Sans MT" panose="020B0502020104020203" pitchFamily="34" charset="0"/>
              </a:rPr>
              <a:t>in Bangladesh, Kenya, Myanmar and Tanzania.</a:t>
            </a:r>
            <a:endParaRPr lang="en-GB" sz="1400" baseline="0" dirty="0" smtClean="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7B826DB5-27F7-4C0D-A53B-48C4CF2FB5F9}" type="slidenum">
              <a:rPr lang="en-GB" smtClean="0"/>
              <a:t>2</a:t>
            </a:fld>
            <a:endParaRPr lang="en-GB"/>
          </a:p>
        </p:txBody>
      </p:sp>
    </p:spTree>
    <p:extLst>
      <p:ext uri="{BB962C8B-B14F-4D97-AF65-F5344CB8AC3E}">
        <p14:creationId xmlns:p14="http://schemas.microsoft.com/office/powerpoint/2010/main" val="19482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Gill Sans MT" panose="020B0502020104020203" pitchFamily="34" charset="0"/>
              </a:rPr>
              <a:t>There were three main things that we wanted to do through</a:t>
            </a:r>
            <a:r>
              <a:rPr lang="en-US" sz="1400" baseline="0" dirty="0" smtClean="0">
                <a:latin typeface="Gill Sans MT" panose="020B0502020104020203" pitchFamily="34" charset="0"/>
              </a:rPr>
              <a:t> this study: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smtClean="0">
                <a:latin typeface="Gill Sans MT" panose="020B0502020104020203" pitchFamily="34" charset="0"/>
              </a:rPr>
              <a:t>Learn about CHWs’ current perceptions of the </a:t>
            </a:r>
            <a:r>
              <a:rPr lang="en-GB" sz="1400" b="1" dirty="0" smtClean="0">
                <a:latin typeface="Gill Sans MT" panose="020B0502020104020203" pitchFamily="34" charset="0"/>
              </a:rPr>
              <a:t>prevalence of violence against children </a:t>
            </a:r>
            <a:r>
              <a:rPr lang="en-GB" sz="1400" dirty="0" smtClean="0">
                <a:latin typeface="Gill Sans MT" panose="020B0502020104020203" pitchFamily="34" charset="0"/>
              </a:rPr>
              <a:t>in their community &amp; </a:t>
            </a:r>
            <a:r>
              <a:rPr lang="en-GB" sz="1400" b="1" dirty="0" smtClean="0">
                <a:latin typeface="Gill Sans MT" panose="020B0502020104020203" pitchFamily="34" charset="0"/>
              </a:rPr>
              <a:t>their responses </a:t>
            </a:r>
            <a:r>
              <a:rPr lang="en-GB" sz="1400" dirty="0" smtClean="0">
                <a:latin typeface="Gill Sans MT" panose="020B0502020104020203" pitchFamily="34" charset="0"/>
              </a:rPr>
              <a:t>to 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smtClean="0">
                <a:latin typeface="Gill Sans MT" panose="020B0502020104020203" pitchFamily="34" charset="0"/>
              </a:rPr>
              <a:t>Learn about CHWs’ perceptions of their </a:t>
            </a:r>
            <a:r>
              <a:rPr lang="en-GB" sz="1400" b="1" dirty="0" smtClean="0">
                <a:latin typeface="Gill Sans MT" panose="020B0502020104020203" pitchFamily="34" charset="0"/>
              </a:rPr>
              <a:t>current ability to prevent, detect and respond to violence against children</a:t>
            </a:r>
            <a:r>
              <a:rPr lang="en-GB" sz="1400" dirty="0" smtClean="0">
                <a:latin typeface="Gill Sans MT" panose="020B0502020104020203" pitchFamily="34" charset="0"/>
              </a:rPr>
              <a:t>, the </a:t>
            </a:r>
            <a:r>
              <a:rPr lang="en-GB" sz="1400" b="1" dirty="0" smtClean="0">
                <a:latin typeface="Gill Sans MT" panose="020B0502020104020203" pitchFamily="34" charset="0"/>
              </a:rPr>
              <a:t>support</a:t>
            </a:r>
            <a:r>
              <a:rPr lang="en-GB" sz="1400" dirty="0" smtClean="0">
                <a:latin typeface="Gill Sans MT" panose="020B0502020104020203" pitchFamily="34" charset="0"/>
              </a:rPr>
              <a:t> they </a:t>
            </a:r>
            <a:r>
              <a:rPr lang="en-GB" sz="1400" b="1" dirty="0" smtClean="0">
                <a:latin typeface="Gill Sans MT" panose="020B0502020104020203" pitchFamily="34" charset="0"/>
              </a:rPr>
              <a:t>receive and need</a:t>
            </a:r>
            <a:r>
              <a:rPr lang="en-GB" sz="1400" dirty="0" smtClean="0">
                <a:latin typeface="Gill Sans MT" panose="020B0502020104020203" pitchFamily="34" charset="0"/>
              </a:rPr>
              <a:t> and any </a:t>
            </a:r>
            <a:r>
              <a:rPr lang="en-GB" sz="1400" b="1" dirty="0" smtClean="0">
                <a:latin typeface="Gill Sans MT" panose="020B0502020104020203" pitchFamily="34" charset="0"/>
              </a:rPr>
              <a:t>perceived barriers</a:t>
            </a:r>
            <a:r>
              <a:rPr lang="en-GB" sz="1400" dirty="0" smtClean="0">
                <a:latin typeface="Gill Sans MT" panose="020B0502020104020203" pitchFamily="34" charset="0"/>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smtClean="0">
                <a:latin typeface="Gill Sans MT" panose="020B0502020104020203" pitchFamily="34" charset="0"/>
              </a:rPr>
              <a:t>And then to use that information </a:t>
            </a:r>
            <a:r>
              <a:rPr lang="en-GB" sz="1400" b="1" dirty="0" smtClean="0">
                <a:latin typeface="Gill Sans MT" panose="020B0502020104020203" pitchFamily="34" charset="0"/>
              </a:rPr>
              <a:t>to make</a:t>
            </a:r>
            <a:r>
              <a:rPr lang="en-GB" sz="1400" b="1" baseline="0" dirty="0" smtClean="0">
                <a:latin typeface="Gill Sans MT" panose="020B0502020104020203" pitchFamily="34" charset="0"/>
              </a:rPr>
              <a:t> </a:t>
            </a:r>
            <a:r>
              <a:rPr lang="en-GB" sz="1400" b="1" dirty="0" smtClean="0">
                <a:latin typeface="Gill Sans MT" panose="020B0502020104020203" pitchFamily="34" charset="0"/>
              </a:rPr>
              <a:t>recommendations to inform the design and implementation </a:t>
            </a:r>
            <a:r>
              <a:rPr lang="en-GB" sz="1400" dirty="0" smtClean="0">
                <a:latin typeface="Gill Sans MT" panose="020B0502020104020203" pitchFamily="34" charset="0"/>
              </a:rPr>
              <a:t>of interventions to end violence against children by governments, World Vision and partners.</a:t>
            </a:r>
          </a:p>
          <a:p>
            <a:endParaRPr lang="en-GB" sz="140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7B826DB5-27F7-4C0D-A53B-48C4CF2FB5F9}" type="slidenum">
              <a:rPr lang="en-GB" smtClean="0"/>
              <a:t>3</a:t>
            </a:fld>
            <a:endParaRPr lang="en-GB"/>
          </a:p>
        </p:txBody>
      </p:sp>
    </p:spTree>
    <p:extLst>
      <p:ext uri="{BB962C8B-B14F-4D97-AF65-F5344CB8AC3E}">
        <p14:creationId xmlns:p14="http://schemas.microsoft.com/office/powerpoint/2010/main" val="266220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i="0" u="none" strike="noStrike" kern="1200" baseline="0" dirty="0" smtClean="0">
                <a:solidFill>
                  <a:schemeClr val="tx1"/>
                </a:solidFill>
                <a:latin typeface="Gill Sans MT" panose="020B0502020104020203" pitchFamily="34" charset="0"/>
                <a:ea typeface="+mn-ea"/>
                <a:cs typeface="+mn-cs"/>
              </a:rPr>
              <a:t>And here are the main things that we found in this study:</a:t>
            </a:r>
          </a:p>
          <a:p>
            <a:pPr marL="171450" indent="-171450">
              <a:buFont typeface="Arial" panose="020B0604020202020204" pitchFamily="34" charset="0"/>
              <a:buChar char="•"/>
            </a:pPr>
            <a:r>
              <a:rPr lang="en-US" sz="1400" b="1" i="0" u="none" strike="noStrike" kern="1200" baseline="0" dirty="0" smtClean="0">
                <a:solidFill>
                  <a:schemeClr val="tx1"/>
                </a:solidFill>
                <a:latin typeface="Gill Sans MT" panose="020B0502020104020203" pitchFamily="34" charset="0"/>
                <a:ea typeface="+mn-ea"/>
                <a:cs typeface="+mn-cs"/>
              </a:rPr>
              <a:t>76% of CHWs reported observing any form of violence against children during the course of their work.  </a:t>
            </a:r>
            <a:r>
              <a:rPr lang="en-GB" sz="1400" b="0" i="0" u="none" strike="noStrike" kern="1200" baseline="0" dirty="0" smtClean="0">
                <a:solidFill>
                  <a:schemeClr val="tx1"/>
                </a:solidFill>
                <a:latin typeface="Gill Sans MT" panose="020B0502020104020203" pitchFamily="34" charset="0"/>
                <a:ea typeface="+mn-ea"/>
                <a:cs typeface="+mn-cs"/>
              </a:rPr>
              <a:t>This is a key finding and shows that CHWs are well-placed to observe what is happening with </a:t>
            </a:r>
            <a:r>
              <a:rPr lang="en-GB" sz="1400" b="0" i="0" u="none" strike="noStrike" kern="1200" baseline="0" dirty="0" err="1" smtClean="0">
                <a:solidFill>
                  <a:schemeClr val="tx1"/>
                </a:solidFill>
                <a:latin typeface="Gill Sans MT" panose="020B0502020104020203" pitchFamily="34" charset="0"/>
                <a:ea typeface="+mn-ea"/>
                <a:cs typeface="+mn-cs"/>
              </a:rPr>
              <a:t>chidren</a:t>
            </a:r>
            <a:r>
              <a:rPr lang="en-GB" sz="1400" b="0" i="0" u="none" strike="noStrike" kern="1200" baseline="0" dirty="0" smtClean="0">
                <a:solidFill>
                  <a:schemeClr val="tx1"/>
                </a:solidFill>
                <a:latin typeface="Gill Sans MT" panose="020B0502020104020203" pitchFamily="34" charset="0"/>
                <a:ea typeface="+mn-ea"/>
                <a:cs typeface="+mn-cs"/>
              </a:rPr>
              <a:t>, despite it sometimes being a more hidden behaviour.  </a:t>
            </a:r>
            <a:endParaRPr lang="en-GB" sz="1400" b="0" dirty="0" smtClean="0">
              <a:latin typeface="Gill Sans MT" panose="020B0502020104020203" pitchFamily="34" charset="0"/>
            </a:endParaRPr>
          </a:p>
          <a:p>
            <a:pPr marL="171450" indent="-171450">
              <a:buFont typeface="Arial" panose="020B0604020202020204" pitchFamily="34" charset="0"/>
              <a:buChar char="•"/>
            </a:pPr>
            <a:r>
              <a:rPr lang="en-US" sz="1400" b="1" i="0" u="none" strike="noStrike" kern="1200" baseline="0" dirty="0" smtClean="0">
                <a:solidFill>
                  <a:schemeClr val="tx1"/>
                </a:solidFill>
                <a:latin typeface="Gill Sans MT" panose="020B0502020104020203" pitchFamily="34" charset="0"/>
                <a:ea typeface="+mn-ea"/>
                <a:cs typeface="+mn-cs"/>
              </a:rPr>
              <a:t>And over 74% of CHWs in the four countries studied perceived </a:t>
            </a:r>
            <a:r>
              <a:rPr lang="en-US" sz="1400" b="1" i="0" u="sng" strike="noStrike" kern="1200" baseline="0" dirty="0" smtClean="0">
                <a:solidFill>
                  <a:schemeClr val="tx1"/>
                </a:solidFill>
                <a:latin typeface="Gill Sans MT" panose="020B0502020104020203" pitchFamily="34" charset="0"/>
                <a:ea typeface="+mn-ea"/>
                <a:cs typeface="+mn-cs"/>
              </a:rPr>
              <a:t>all</a:t>
            </a:r>
            <a:r>
              <a:rPr lang="en-US" sz="1400" b="1" i="0" u="none" strike="noStrike" kern="1200" baseline="0" dirty="0" smtClean="0">
                <a:solidFill>
                  <a:schemeClr val="tx1"/>
                </a:solidFill>
                <a:latin typeface="Gill Sans MT" panose="020B0502020104020203" pitchFamily="34" charset="0"/>
                <a:ea typeface="+mn-ea"/>
                <a:cs typeface="+mn-cs"/>
              </a:rPr>
              <a:t> forms of violence against children to be </a:t>
            </a:r>
            <a:r>
              <a:rPr lang="en-US" sz="1400" b="1" i="0" u="sng" strike="noStrike" kern="1200" baseline="0" dirty="0" smtClean="0">
                <a:solidFill>
                  <a:schemeClr val="tx1"/>
                </a:solidFill>
                <a:latin typeface="Gill Sans MT" panose="020B0502020104020203" pitchFamily="34" charset="0"/>
                <a:ea typeface="+mn-ea"/>
                <a:cs typeface="+mn-cs"/>
              </a:rPr>
              <a:t>very serious</a:t>
            </a:r>
            <a:r>
              <a:rPr lang="en-US" sz="1400" b="1" i="0" u="none" strike="noStrike" kern="1200" baseline="0" dirty="0" smtClean="0">
                <a:solidFill>
                  <a:schemeClr val="tx1"/>
                </a:solidFill>
                <a:latin typeface="Gill Sans MT" panose="020B0502020104020203" pitchFamily="34" charset="0"/>
                <a:ea typeface="+mn-ea"/>
                <a:cs typeface="+mn-cs"/>
              </a:rPr>
              <a:t>.  </a:t>
            </a:r>
          </a:p>
        </p:txBody>
      </p:sp>
      <p:sp>
        <p:nvSpPr>
          <p:cNvPr id="4" name="Slide Number Placeholder 3"/>
          <p:cNvSpPr>
            <a:spLocks noGrp="1"/>
          </p:cNvSpPr>
          <p:nvPr>
            <p:ph type="sldNum" sz="quarter" idx="10"/>
          </p:nvPr>
        </p:nvSpPr>
        <p:spPr/>
        <p:txBody>
          <a:bodyPr/>
          <a:lstStyle/>
          <a:p>
            <a:fld id="{7B826DB5-27F7-4C0D-A53B-48C4CF2FB5F9}" type="slidenum">
              <a:rPr lang="en-GB" smtClean="0"/>
              <a:t>4</a:t>
            </a:fld>
            <a:endParaRPr lang="en-GB"/>
          </a:p>
        </p:txBody>
      </p:sp>
    </p:spTree>
    <p:extLst>
      <p:ext uri="{BB962C8B-B14F-4D97-AF65-F5344CB8AC3E}">
        <p14:creationId xmlns:p14="http://schemas.microsoft.com/office/powerpoint/2010/main" val="121339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b="0" i="0" u="none" strike="noStrike" kern="1200" baseline="0" dirty="0" smtClean="0">
                <a:solidFill>
                  <a:schemeClr val="tx1"/>
                </a:solidFill>
                <a:latin typeface="Gill Sans MT" panose="020B0502020104020203" pitchFamily="34" charset="0"/>
                <a:ea typeface="+mn-ea"/>
                <a:cs typeface="+mn-cs"/>
              </a:rPr>
              <a:t>Community health workers in the four countries witness violence against children at a very high rate through their work, which helps confirm the existing country-level data about the prevalence of different forms of violence.  </a:t>
            </a:r>
          </a:p>
          <a:p>
            <a:pPr marL="171450" indent="-171450">
              <a:buFont typeface="Arial" panose="020B0604020202020204" pitchFamily="34" charset="0"/>
              <a:buChar char="•"/>
            </a:pPr>
            <a:r>
              <a:rPr lang="en-GB" sz="1400" b="1" i="0" u="none" strike="noStrike" kern="1200" baseline="0" dirty="0" smtClean="0">
                <a:solidFill>
                  <a:schemeClr val="tx1"/>
                </a:solidFill>
                <a:latin typeface="Gill Sans MT" panose="020B0502020104020203" pitchFamily="34" charset="0"/>
                <a:ea typeface="+mn-ea"/>
                <a:cs typeface="+mn-cs"/>
              </a:rPr>
              <a:t>Child marriage, harsh physical discipline and verbal abuse </a:t>
            </a:r>
            <a:r>
              <a:rPr lang="en-GB" sz="1400" b="0" i="0" u="none" strike="noStrike" kern="1200" baseline="0" dirty="0" smtClean="0">
                <a:solidFill>
                  <a:schemeClr val="tx1"/>
                </a:solidFill>
                <a:latin typeface="Gill Sans MT" panose="020B0502020104020203" pitchFamily="34" charset="0"/>
                <a:ea typeface="+mn-ea"/>
                <a:cs typeface="+mn-cs"/>
              </a:rPr>
              <a:t>stand out as major issues across all four countries, with Child marriage affecting mainly girls, and the other two issues mainly effecting boys.</a:t>
            </a:r>
          </a:p>
          <a:p>
            <a:pPr marL="171450" indent="-171450">
              <a:buFont typeface="Arial" panose="020B0604020202020204" pitchFamily="34" charset="0"/>
              <a:buChar char="•"/>
            </a:pPr>
            <a:endParaRPr lang="en-US" sz="1400" b="0" i="0" u="none" strike="noStrike" kern="1200" baseline="0" dirty="0" smtClean="0">
              <a:solidFill>
                <a:schemeClr val="tx1"/>
              </a:solidFill>
              <a:latin typeface="Gill Sans MT" panose="020B0502020104020203" pitchFamily="34" charset="0"/>
              <a:ea typeface="+mn-ea"/>
              <a:cs typeface="+mn-cs"/>
            </a:endParaRPr>
          </a:p>
          <a:p>
            <a:pPr marL="171450" indent="-171450">
              <a:buFont typeface="Arial" panose="020B0604020202020204" pitchFamily="34" charset="0"/>
              <a:buChar char="•"/>
            </a:pPr>
            <a:endParaRPr lang="en-US" sz="1400" b="0" i="0" u="none" strike="noStrike" kern="1200" baseline="0" dirty="0" smtClean="0">
              <a:solidFill>
                <a:schemeClr val="tx1"/>
              </a:solidFill>
              <a:latin typeface="Gill Sans MT" panose="020B0502020104020203" pitchFamily="34" charset="0"/>
              <a:ea typeface="+mn-ea"/>
              <a:cs typeface="+mn-cs"/>
            </a:endParaRP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GB"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GB" sz="1200" b="0" i="1" u="none" strike="noStrike" kern="1200" baseline="0" dirty="0" smtClean="0">
                <a:solidFill>
                  <a:schemeClr val="tx1"/>
                </a:solidFill>
                <a:latin typeface="+mn-lt"/>
                <a:ea typeface="+mn-ea"/>
                <a:cs typeface="+mn-cs"/>
              </a:rPr>
              <a:t>Note:  Community health workers also witness a very high number of children without proper nutrition, clothing, health and care and who are not attending school. While the survey has lumped these deprivations as ‘neglect’, the survey did not determine whether parents and caregivers has the necessary resources and capacities to provide for the children (as per the official definition of neglect).</a:t>
            </a:r>
            <a:endParaRPr lang="en-GB" b="0" i="1" dirty="0"/>
          </a:p>
        </p:txBody>
      </p:sp>
      <p:sp>
        <p:nvSpPr>
          <p:cNvPr id="4" name="Slide Number Placeholder 3"/>
          <p:cNvSpPr>
            <a:spLocks noGrp="1"/>
          </p:cNvSpPr>
          <p:nvPr>
            <p:ph type="sldNum" sz="quarter" idx="10"/>
          </p:nvPr>
        </p:nvSpPr>
        <p:spPr/>
        <p:txBody>
          <a:bodyPr/>
          <a:lstStyle/>
          <a:p>
            <a:fld id="{7B826DB5-27F7-4C0D-A53B-48C4CF2FB5F9}" type="slidenum">
              <a:rPr lang="en-GB" smtClean="0"/>
              <a:t>5</a:t>
            </a:fld>
            <a:endParaRPr lang="en-GB"/>
          </a:p>
        </p:txBody>
      </p:sp>
    </p:spTree>
    <p:extLst>
      <p:ext uri="{BB962C8B-B14F-4D97-AF65-F5344CB8AC3E}">
        <p14:creationId xmlns:p14="http://schemas.microsoft.com/office/powerpoint/2010/main" val="211194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a:tabLst/>
              <a:defRPr/>
            </a:pPr>
            <a:r>
              <a:rPr lang="en-GB" sz="1400" b="1" dirty="0" smtClean="0">
                <a:solidFill>
                  <a:srgbClr val="F37021"/>
                </a:solidFill>
                <a:latin typeface="Gill Sans MT" panose="020B0502020104020203" pitchFamily="34" charset="0"/>
              </a:rPr>
              <a:t>We</a:t>
            </a:r>
            <a:r>
              <a:rPr lang="en-GB" sz="1400" b="1" baseline="0" dirty="0" smtClean="0">
                <a:solidFill>
                  <a:srgbClr val="F37021"/>
                </a:solidFill>
                <a:latin typeface="Gill Sans MT" panose="020B0502020104020203" pitchFamily="34" charset="0"/>
              </a:rPr>
              <a:t> found that </a:t>
            </a:r>
            <a:r>
              <a:rPr lang="en-GB" sz="1400" b="1" dirty="0" smtClean="0">
                <a:solidFill>
                  <a:srgbClr val="F37021"/>
                </a:solidFill>
                <a:latin typeface="Gill Sans MT" panose="020B0502020104020203" pitchFamily="34" charset="0"/>
              </a:rPr>
              <a:t>CHWs mostly believed it was </a:t>
            </a:r>
            <a:r>
              <a:rPr lang="en-GB" sz="1400" b="1" u="sng" dirty="0" smtClean="0">
                <a:solidFill>
                  <a:srgbClr val="F37021"/>
                </a:solidFill>
                <a:latin typeface="Gill Sans MT" panose="020B0502020104020203" pitchFamily="34" charset="0"/>
              </a:rPr>
              <a:t>already</a:t>
            </a:r>
            <a:r>
              <a:rPr lang="en-GB" sz="1400" b="1" dirty="0" smtClean="0">
                <a:solidFill>
                  <a:srgbClr val="F37021"/>
                </a:solidFill>
                <a:latin typeface="Gill Sans MT" panose="020B0502020104020203" pitchFamily="34" charset="0"/>
              </a:rPr>
              <a:t> part of their role to prevent </a:t>
            </a:r>
            <a:r>
              <a:rPr lang="en-GB" sz="1400" b="1" i="1" dirty="0" smtClean="0">
                <a:solidFill>
                  <a:srgbClr val="F37021"/>
                </a:solidFill>
                <a:latin typeface="Gill Sans MT" panose="020B0502020104020203" pitchFamily="34" charset="0"/>
              </a:rPr>
              <a:t>and</a:t>
            </a:r>
            <a:r>
              <a:rPr lang="en-GB" sz="1400" b="1" dirty="0" smtClean="0">
                <a:solidFill>
                  <a:srgbClr val="F37021"/>
                </a:solidFill>
                <a:latin typeface="Gill Sans MT" panose="020B0502020104020203" pitchFamily="34" charset="0"/>
              </a:rPr>
              <a:t> respond to VAC</a:t>
            </a:r>
            <a:r>
              <a:rPr lang="en-GB" sz="1400" b="0" i="0" u="none" strike="noStrike" kern="1200" baseline="0" dirty="0" smtClean="0">
                <a:solidFill>
                  <a:schemeClr val="tx1"/>
                </a:solidFill>
                <a:latin typeface="Gill Sans MT" panose="020B0502020104020203" pitchFamily="34" charset="0"/>
                <a:ea typeface="+mn-ea"/>
                <a:cs typeface="+mn-cs"/>
              </a:rPr>
              <a:t>, particularly in terms of counselling, prevention and referrals, and display significant confidence levels about their existing abilities in this area. </a:t>
            </a:r>
            <a:endParaRPr lang="en-GB" sz="1400" b="1" dirty="0" smtClean="0">
              <a:solidFill>
                <a:srgbClr val="F37021"/>
              </a:solidFill>
              <a:latin typeface="Gill Sans MT" panose="020B0502020104020203" pitchFamily="34" charset="0"/>
            </a:endParaRPr>
          </a:p>
          <a:p>
            <a:pPr marL="342900" indent="-342900" algn="l">
              <a:buFont typeface="+mj-lt"/>
              <a:buAutoNum type="alphaLcPeriod"/>
            </a:pPr>
            <a:r>
              <a:rPr lang="en-GB" sz="1400" b="1" dirty="0" smtClean="0">
                <a:solidFill>
                  <a:srgbClr val="F37021"/>
                </a:solidFill>
                <a:latin typeface="Gill Sans MT" panose="020B0502020104020203" pitchFamily="34" charset="0"/>
              </a:rPr>
              <a:t>And</a:t>
            </a:r>
            <a:r>
              <a:rPr lang="en-GB" sz="1400" b="1" baseline="0" dirty="0" smtClean="0">
                <a:solidFill>
                  <a:srgbClr val="F37021"/>
                </a:solidFill>
                <a:latin typeface="Gill Sans MT" panose="020B0502020104020203" pitchFamily="34" charset="0"/>
              </a:rPr>
              <a:t> o</a:t>
            </a:r>
            <a:r>
              <a:rPr lang="en-GB" sz="1400" b="1" dirty="0" smtClean="0">
                <a:solidFill>
                  <a:srgbClr val="F37021"/>
                </a:solidFill>
                <a:latin typeface="Gill Sans MT" panose="020B0502020104020203" pitchFamily="34" charset="0"/>
              </a:rPr>
              <a:t>ver 60% reported </a:t>
            </a:r>
            <a:r>
              <a:rPr lang="en-GB" sz="1400" b="1" u="sng" dirty="0" smtClean="0">
                <a:solidFill>
                  <a:srgbClr val="F37021"/>
                </a:solidFill>
                <a:latin typeface="Gill Sans MT" panose="020B0502020104020203" pitchFamily="34" charset="0"/>
              </a:rPr>
              <a:t>taking action </a:t>
            </a:r>
            <a:r>
              <a:rPr lang="en-GB" sz="1400" b="1" dirty="0" smtClean="0">
                <a:solidFill>
                  <a:srgbClr val="F37021"/>
                </a:solidFill>
                <a:latin typeface="Gill Sans MT" panose="020B0502020104020203" pitchFamily="34" charset="0"/>
              </a:rPr>
              <a:t>after witnessing abuse. </a:t>
            </a:r>
            <a:r>
              <a:rPr lang="en-GB" sz="1400" b="1" baseline="0" dirty="0" smtClean="0">
                <a:solidFill>
                  <a:srgbClr val="F37021"/>
                </a:solidFill>
                <a:latin typeface="Gill Sans MT" panose="020B0502020104020203" pitchFamily="34" charset="0"/>
              </a:rPr>
              <a:t> (</a:t>
            </a:r>
            <a:r>
              <a:rPr lang="en-CA" sz="1400" b="1" dirty="0" smtClean="0">
                <a:solidFill>
                  <a:srgbClr val="F37021"/>
                </a:solidFill>
                <a:latin typeface="Gill Sans MT" panose="020B0502020104020203" pitchFamily="34" charset="0"/>
              </a:rPr>
              <a:t>For whatever reason,</a:t>
            </a:r>
            <a:r>
              <a:rPr lang="en-CA" sz="1400" b="1" baseline="0" dirty="0" smtClean="0">
                <a:solidFill>
                  <a:srgbClr val="F37021"/>
                </a:solidFill>
                <a:latin typeface="Gill Sans MT" panose="020B0502020104020203" pitchFamily="34" charset="0"/>
              </a:rPr>
              <a:t> </a:t>
            </a:r>
            <a:r>
              <a:rPr lang="en-CA" sz="1400" b="1" dirty="0" smtClean="0">
                <a:solidFill>
                  <a:srgbClr val="F37021"/>
                </a:solidFill>
                <a:latin typeface="Gill Sans MT" panose="020B0502020104020203" pitchFamily="34" charset="0"/>
              </a:rPr>
              <a:t>Kenya’s CHWs were overall more likely to respond to all forms of abuse, and CHWs from Bangladesh and Myanmar were less likely to respond.) </a:t>
            </a:r>
          </a:p>
          <a:p>
            <a:pPr marL="342900" indent="-342900" algn="l">
              <a:buFont typeface="+mj-lt"/>
              <a:buAutoNum type="alphaLcPeriod"/>
            </a:pPr>
            <a:r>
              <a:rPr lang="en-GB" sz="1400" b="1" dirty="0" smtClean="0">
                <a:solidFill>
                  <a:srgbClr val="F37021"/>
                </a:solidFill>
                <a:latin typeface="Gill Sans MT" panose="020B0502020104020203" pitchFamily="34" charset="0"/>
              </a:rPr>
              <a:t>CHWs were highly motivated to </a:t>
            </a:r>
            <a:r>
              <a:rPr lang="en-GB" sz="1400" b="1" u="sng" dirty="0" smtClean="0">
                <a:solidFill>
                  <a:srgbClr val="F37021"/>
                </a:solidFill>
                <a:latin typeface="Gill Sans MT" panose="020B0502020104020203" pitchFamily="34" charset="0"/>
              </a:rPr>
              <a:t>receive training on VAC-</a:t>
            </a:r>
            <a:r>
              <a:rPr lang="en-GB" sz="1400" b="1" dirty="0" smtClean="0">
                <a:solidFill>
                  <a:srgbClr val="F37021"/>
                </a:solidFill>
                <a:latin typeface="Gill Sans MT" panose="020B0502020104020203" pitchFamily="34" charset="0"/>
              </a:rPr>
              <a:t>related issues, but </a:t>
            </a:r>
            <a:r>
              <a:rPr lang="en-US" sz="1400" b="1" dirty="0" smtClean="0">
                <a:solidFill>
                  <a:srgbClr val="F37021"/>
                </a:solidFill>
                <a:latin typeface="Gill Sans MT" panose="020B0502020104020203" pitchFamily="34" charset="0"/>
              </a:rPr>
              <a:t>only </a:t>
            </a:r>
            <a:r>
              <a:rPr lang="en-CA" sz="1400" b="1" dirty="0" smtClean="0">
                <a:solidFill>
                  <a:srgbClr val="F37021"/>
                </a:solidFill>
                <a:latin typeface="Gill Sans MT" panose="020B0502020104020203" pitchFamily="34" charset="0"/>
              </a:rPr>
              <a:t>23% reported receiving VAC-related training in the last 12 months.</a:t>
            </a:r>
          </a:p>
          <a:p>
            <a:pPr marL="342900" indent="-342900" algn="l">
              <a:buFont typeface="+mj-lt"/>
              <a:buAutoNum type="alphaLcPeriod"/>
            </a:pPr>
            <a:r>
              <a:rPr lang="en-CA" sz="1400" b="1" dirty="0" smtClean="0">
                <a:solidFill>
                  <a:srgbClr val="F37021"/>
                </a:solidFill>
                <a:latin typeface="Gill Sans MT" panose="020B0502020104020203" pitchFamily="34" charset="0"/>
              </a:rPr>
              <a:t>But we need better</a:t>
            </a:r>
            <a:r>
              <a:rPr lang="en-CA" sz="1400" b="1" baseline="0" dirty="0" smtClean="0">
                <a:solidFill>
                  <a:srgbClr val="F37021"/>
                </a:solidFill>
                <a:latin typeface="Gill Sans MT" panose="020B0502020104020203" pitchFamily="34" charset="0"/>
              </a:rPr>
              <a:t> support systems for CHWs since o</a:t>
            </a:r>
            <a:r>
              <a:rPr lang="en-CA" sz="1400" b="1" dirty="0" smtClean="0">
                <a:solidFill>
                  <a:srgbClr val="F37021"/>
                </a:solidFill>
                <a:latin typeface="Gill Sans MT" panose="020B0502020104020203" pitchFamily="34" charset="0"/>
              </a:rPr>
              <a:t>nly 16%</a:t>
            </a:r>
            <a:r>
              <a:rPr lang="en-CA" sz="1400" b="1" baseline="0" dirty="0" smtClean="0">
                <a:solidFill>
                  <a:srgbClr val="F37021"/>
                </a:solidFill>
                <a:latin typeface="Gill Sans MT" panose="020B0502020104020203" pitchFamily="34" charset="0"/>
              </a:rPr>
              <a:t> </a:t>
            </a:r>
            <a:r>
              <a:rPr lang="en-CA" sz="1400" b="1" dirty="0" smtClean="0">
                <a:solidFill>
                  <a:srgbClr val="F37021"/>
                </a:solidFill>
                <a:latin typeface="Gill Sans MT" panose="020B0502020104020203" pitchFamily="34" charset="0"/>
              </a:rPr>
              <a:t>of CHWs identified existing Child Protection Groups (CPGs) in their communities.  This is important</a:t>
            </a:r>
            <a:r>
              <a:rPr lang="en-CA" sz="1400" b="1" baseline="0" dirty="0" smtClean="0">
                <a:solidFill>
                  <a:srgbClr val="F37021"/>
                </a:solidFill>
                <a:latin typeface="Gill Sans MT" panose="020B0502020104020203" pitchFamily="34" charset="0"/>
              </a:rPr>
              <a:t> since responding to violence carries its own risks, and CHWs should have community support when they respond and refer.  </a:t>
            </a:r>
            <a:endParaRPr lang="en-GB" sz="1400" b="1" dirty="0" smtClean="0">
              <a:solidFill>
                <a:srgbClr val="F37021"/>
              </a:solidFill>
              <a:latin typeface="Gill Sans MT" panose="020B0502020104020203" pitchFamily="34" charset="0"/>
            </a:endParaRPr>
          </a:p>
          <a:p>
            <a:pPr marL="342900" indent="-342900" algn="l">
              <a:buFont typeface="+mj-lt"/>
              <a:buAutoNum type="alphaLcPeriod"/>
            </a:pPr>
            <a:endParaRPr lang="en-GB" sz="1400" b="1" dirty="0">
              <a:solidFill>
                <a:srgbClr val="F37021"/>
              </a:solidFill>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7B826DB5-27F7-4C0D-A53B-48C4CF2FB5F9}" type="slidenum">
              <a:rPr lang="en-GB" smtClean="0"/>
              <a:t>6</a:t>
            </a:fld>
            <a:endParaRPr lang="en-GB"/>
          </a:p>
        </p:txBody>
      </p:sp>
    </p:spTree>
    <p:extLst>
      <p:ext uri="{BB962C8B-B14F-4D97-AF65-F5344CB8AC3E}">
        <p14:creationId xmlns:p14="http://schemas.microsoft.com/office/powerpoint/2010/main" val="237102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b="0" i="0" u="none" strike="noStrike" kern="1200" baseline="0" dirty="0" smtClean="0">
                <a:solidFill>
                  <a:schemeClr val="tx1"/>
                </a:solidFill>
                <a:latin typeface="Gill Sans MT" panose="020B0502020104020203" pitchFamily="34" charset="0"/>
                <a:ea typeface="+mn-ea"/>
                <a:cs typeface="+mn-cs"/>
              </a:rPr>
              <a:t>CHW’s violence-related work appears all the more remarkable considering that it is not included in their formal duties and some of their barriers which I will mention in a minute. </a:t>
            </a:r>
          </a:p>
          <a:p>
            <a:pPr marL="171450" indent="-171450">
              <a:buFont typeface="Arial" panose="020B0604020202020204" pitchFamily="34" charset="0"/>
              <a:buChar char="•"/>
            </a:pPr>
            <a:r>
              <a:rPr lang="en-GB" sz="1400" b="0" i="0" u="none" strike="noStrike" kern="1200" baseline="0" dirty="0" smtClean="0">
                <a:solidFill>
                  <a:schemeClr val="tx1"/>
                </a:solidFill>
                <a:latin typeface="Gill Sans MT" panose="020B0502020104020203" pitchFamily="34" charset="0"/>
                <a:ea typeface="+mn-ea"/>
                <a:cs typeface="+mn-cs"/>
              </a:rPr>
              <a:t>There is a clear potential to more intentionally consider the role of CHWs in counselling for positive parenting – this graph shows how they are responding, and note that counselling on positive parenting was their most common current response.  More research is needed to understand exactly what type of counselling from health workers in different circumstances could make the highest impact on violence and how to measure that.</a:t>
            </a:r>
            <a:endParaRPr lang="en-GB" sz="1400" b="0"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7B826DB5-27F7-4C0D-A53B-48C4CF2FB5F9}" type="slidenum">
              <a:rPr lang="en-GB" smtClean="0"/>
              <a:t>7</a:t>
            </a:fld>
            <a:endParaRPr lang="en-GB"/>
          </a:p>
        </p:txBody>
      </p:sp>
    </p:spTree>
    <p:extLst>
      <p:ext uri="{BB962C8B-B14F-4D97-AF65-F5344CB8AC3E}">
        <p14:creationId xmlns:p14="http://schemas.microsoft.com/office/powerpoint/2010/main" val="118246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latin typeface="Gill Sans MT" panose="020B0502020104020203" pitchFamily="34" charset="0"/>
              </a:rPr>
              <a:t>Three stakeholder types were more commonly cited as being the most influential –</a:t>
            </a:r>
            <a:r>
              <a:rPr lang="en-GB" sz="1400" baseline="0" dirty="0" smtClean="0">
                <a:latin typeface="Gill Sans MT" panose="020B0502020104020203" pitchFamily="34" charset="0"/>
              </a:rPr>
              <a:t> both positively and negatively – </a:t>
            </a:r>
            <a:r>
              <a:rPr lang="en-GB" sz="1400" dirty="0" smtClean="0">
                <a:latin typeface="Gill Sans MT" panose="020B0502020104020203" pitchFamily="34" charset="0"/>
              </a:rPr>
              <a:t>in terms</a:t>
            </a:r>
            <a:r>
              <a:rPr lang="en-GB" sz="1400" baseline="0" dirty="0" smtClean="0">
                <a:latin typeface="Gill Sans MT" panose="020B0502020104020203" pitchFamily="34" charset="0"/>
              </a:rPr>
              <a:t> of a </a:t>
            </a:r>
            <a:r>
              <a:rPr lang="en-GB" sz="1400" dirty="0" smtClean="0">
                <a:latin typeface="Gill Sans MT" panose="020B0502020104020203" pitchFamily="34" charset="0"/>
              </a:rPr>
              <a:t>CHWs’ </a:t>
            </a:r>
            <a:r>
              <a:rPr lang="en-GB" sz="1400" b="1" dirty="0" smtClean="0">
                <a:latin typeface="Gill Sans MT" panose="020B0502020104020203" pitchFamily="34" charset="0"/>
              </a:rPr>
              <a:t>involvement</a:t>
            </a:r>
            <a:r>
              <a:rPr lang="en-GB" sz="1400" dirty="0" smtClean="0">
                <a:latin typeface="Gill Sans MT" panose="020B0502020104020203" pitchFamily="34" charset="0"/>
              </a:rPr>
              <a:t> in prevention and response work on VAC:</a:t>
            </a:r>
            <a:r>
              <a:rPr lang="en-GB" sz="1400" baseline="0" dirty="0" smtClean="0">
                <a:latin typeface="Gill Sans MT" panose="020B0502020104020203" pitchFamily="34" charset="0"/>
              </a:rPr>
              <a:t>  </a:t>
            </a:r>
            <a:r>
              <a:rPr lang="en-GB" sz="1400" b="1" baseline="0" dirty="0" smtClean="0">
                <a:latin typeface="Gill Sans MT" panose="020B0502020104020203" pitchFamily="34" charset="0"/>
              </a:rPr>
              <a:t>C</a:t>
            </a:r>
            <a:r>
              <a:rPr lang="en-GB" sz="1400" b="1" dirty="0" smtClean="0">
                <a:latin typeface="Gill Sans MT" panose="020B0502020104020203" pitchFamily="34" charset="0"/>
              </a:rPr>
              <a:t>ommunity leaders, government workers, and parents of children.  Not that there are</a:t>
            </a:r>
            <a:r>
              <a:rPr lang="en-GB" sz="1400" b="1" baseline="0" dirty="0" smtClean="0">
                <a:latin typeface="Gill Sans MT" panose="020B0502020104020203" pitchFamily="34" charset="0"/>
              </a:rPr>
              <a:t> higher </a:t>
            </a:r>
            <a:r>
              <a:rPr lang="en-GB" sz="1400" b="1" dirty="0" smtClean="0">
                <a:latin typeface="Gill Sans MT" panose="020B0502020104020203" pitchFamily="34" charset="0"/>
              </a:rPr>
              <a:t>percentages of CHWs who mentioned people who </a:t>
            </a:r>
            <a:r>
              <a:rPr lang="en-GB" sz="1400" b="1" u="sng" dirty="0" smtClean="0">
                <a:latin typeface="Gill Sans MT" panose="020B0502020104020203" pitchFamily="34" charset="0"/>
              </a:rPr>
              <a:t>do</a:t>
            </a:r>
            <a:r>
              <a:rPr lang="en-GB" sz="1400" b="1" u="sng" baseline="0" dirty="0" smtClean="0">
                <a:latin typeface="Gill Sans MT" panose="020B0502020104020203" pitchFamily="34" charset="0"/>
              </a:rPr>
              <a:t> support or would support </a:t>
            </a:r>
            <a:r>
              <a:rPr lang="en-GB" sz="1400" b="1" baseline="0" dirty="0" smtClean="0">
                <a:latin typeface="Gill Sans MT" panose="020B0502020104020203" pitchFamily="34" charset="0"/>
              </a:rPr>
              <a:t>CHW involvement in VAC prevention and response than the percentages who would disapprove of that.</a:t>
            </a:r>
            <a:endParaRPr lang="en-GB" sz="1400" b="1" dirty="0" smtClean="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7B826DB5-27F7-4C0D-A53B-48C4CF2FB5F9}" type="slidenum">
              <a:rPr lang="en-GB" smtClean="0"/>
              <a:t>8</a:t>
            </a:fld>
            <a:endParaRPr lang="en-GB"/>
          </a:p>
        </p:txBody>
      </p:sp>
    </p:spTree>
    <p:extLst>
      <p:ext uri="{BB962C8B-B14F-4D97-AF65-F5344CB8AC3E}">
        <p14:creationId xmlns:p14="http://schemas.microsoft.com/office/powerpoint/2010/main" val="42587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dirty="0" smtClean="0">
                <a:latin typeface="Gill Sans MT" panose="020B0502020104020203" pitchFamily="34" charset="0"/>
              </a:rPr>
              <a:t>In terms of overall</a:t>
            </a:r>
            <a:r>
              <a:rPr lang="en-US" sz="1400" baseline="0" dirty="0" smtClean="0">
                <a:latin typeface="Gill Sans MT" panose="020B0502020104020203" pitchFamily="34" charset="0"/>
              </a:rPr>
              <a:t> barriers, we found that: </a:t>
            </a:r>
          </a:p>
          <a:p>
            <a:pPr marL="268288" indent="-268288">
              <a:buFont typeface="Arial" panose="020B0604020202020204" pitchFamily="34" charset="0"/>
              <a:buChar char="•"/>
            </a:pPr>
            <a:r>
              <a:rPr lang="en-CA" sz="1400" b="1" dirty="0" smtClean="0">
                <a:latin typeface="Gill Sans MT" panose="020B0502020104020203" pitchFamily="34" charset="0"/>
                <a:ea typeface="Times New Roman"/>
                <a:cs typeface="Arial"/>
              </a:rPr>
              <a:t>56%</a:t>
            </a:r>
            <a:r>
              <a:rPr lang="en-CA" sz="1400" b="1" baseline="0" dirty="0" smtClean="0">
                <a:latin typeface="Gill Sans MT" panose="020B0502020104020203" pitchFamily="34" charset="0"/>
                <a:ea typeface="Times New Roman"/>
                <a:cs typeface="Arial"/>
              </a:rPr>
              <a:t> mentioned </a:t>
            </a:r>
            <a:r>
              <a:rPr lang="en-CA" sz="1400" b="1" dirty="0" smtClean="0">
                <a:latin typeface="Gill Sans MT" panose="020B0502020104020203" pitchFamily="34" charset="0"/>
                <a:ea typeface="Times New Roman"/>
                <a:cs typeface="Arial"/>
              </a:rPr>
              <a:t>lack of training </a:t>
            </a:r>
          </a:p>
          <a:p>
            <a:pPr marL="268288" indent="-268288">
              <a:buFont typeface="Arial" panose="020B0604020202020204" pitchFamily="34" charset="0"/>
              <a:buChar char="•"/>
            </a:pPr>
            <a:r>
              <a:rPr lang="en-CA" sz="1400" b="1" dirty="0" smtClean="0">
                <a:latin typeface="Gill Sans MT" panose="020B0502020104020203" pitchFamily="34" charset="0"/>
                <a:ea typeface="Times New Roman"/>
                <a:cs typeface="Arial"/>
              </a:rPr>
              <a:t>38%</a:t>
            </a:r>
            <a:r>
              <a:rPr lang="en-CA" sz="1400" b="1" baseline="0" dirty="0" smtClean="0">
                <a:latin typeface="Gill Sans MT" panose="020B0502020104020203" pitchFamily="34" charset="0"/>
                <a:ea typeface="Times New Roman"/>
                <a:cs typeface="Arial"/>
              </a:rPr>
              <a:t> mentioned </a:t>
            </a:r>
            <a:r>
              <a:rPr lang="en-CA" sz="1400" b="1" dirty="0" smtClean="0">
                <a:latin typeface="Gill Sans MT" panose="020B0502020104020203" pitchFamily="34" charset="0"/>
                <a:ea typeface="Times New Roman"/>
                <a:cs typeface="Arial"/>
              </a:rPr>
              <a:t>lack of community support </a:t>
            </a:r>
          </a:p>
          <a:p>
            <a:pPr marL="268288" indent="-268288">
              <a:buFont typeface="Arial" panose="020B0604020202020204" pitchFamily="34" charset="0"/>
              <a:buChar char="•"/>
            </a:pPr>
            <a:r>
              <a:rPr lang="en-CA" sz="1400" b="1" dirty="0" smtClean="0">
                <a:latin typeface="Gill Sans MT" panose="020B0502020104020203" pitchFamily="34" charset="0"/>
                <a:ea typeface="Times New Roman"/>
                <a:cs typeface="Arial"/>
              </a:rPr>
              <a:t>32%</a:t>
            </a:r>
            <a:r>
              <a:rPr lang="en-CA" sz="1400" b="1" baseline="0" dirty="0" smtClean="0">
                <a:latin typeface="Gill Sans MT" panose="020B0502020104020203" pitchFamily="34" charset="0"/>
                <a:ea typeface="Times New Roman"/>
                <a:cs typeface="Arial"/>
              </a:rPr>
              <a:t> mentioned </a:t>
            </a:r>
            <a:r>
              <a:rPr lang="en-CA" sz="1400" b="1" dirty="0" smtClean="0">
                <a:latin typeface="Gill Sans MT" panose="020B0502020104020203" pitchFamily="34" charset="0"/>
                <a:ea typeface="Times New Roman"/>
                <a:cs typeface="Arial"/>
              </a:rPr>
              <a:t>lack of personal motivation</a:t>
            </a:r>
          </a:p>
          <a:p>
            <a:pPr marL="268288" indent="-268288">
              <a:buFont typeface="Arial" panose="020B0604020202020204" pitchFamily="34" charset="0"/>
              <a:buChar char="•"/>
            </a:pPr>
            <a:r>
              <a:rPr lang="en-CA" sz="1400" b="1" dirty="0" smtClean="0">
                <a:latin typeface="Gill Sans MT" panose="020B0502020104020203" pitchFamily="34" charset="0"/>
                <a:ea typeface="Times New Roman"/>
                <a:cs typeface="Arial"/>
              </a:rPr>
              <a:t>30% mentioned inadequate transport</a:t>
            </a:r>
          </a:p>
          <a:p>
            <a:pPr marL="268288" indent="-268288">
              <a:buFont typeface="Arial" panose="020B0604020202020204" pitchFamily="34" charset="0"/>
              <a:buChar char="•"/>
            </a:pPr>
            <a:r>
              <a:rPr lang="en-CA" sz="1400" b="1" dirty="0" smtClean="0">
                <a:latin typeface="Gill Sans MT" panose="020B0502020104020203" pitchFamily="34" charset="0"/>
                <a:ea typeface="Times New Roman"/>
                <a:cs typeface="Arial"/>
              </a:rPr>
              <a:t>22% mentioned possible non-cooperation of victims or families, and  </a:t>
            </a:r>
          </a:p>
          <a:p>
            <a:pPr marL="268288" indent="-268288">
              <a:buFont typeface="Arial" panose="020B0604020202020204" pitchFamily="34" charset="0"/>
              <a:buChar char="•"/>
            </a:pPr>
            <a:r>
              <a:rPr lang="en-CA" sz="1400" b="1" dirty="0" smtClean="0">
                <a:latin typeface="Gill Sans MT" panose="020B0502020104020203" pitchFamily="34" charset="0"/>
                <a:ea typeface="Times New Roman"/>
                <a:cs typeface="Arial"/>
              </a:rPr>
              <a:t>13% mentioned lack of personal security as</a:t>
            </a:r>
            <a:r>
              <a:rPr lang="en-CA" sz="1400" b="1" baseline="0" dirty="0" smtClean="0">
                <a:latin typeface="Gill Sans MT" panose="020B0502020104020203" pitchFamily="34" charset="0"/>
                <a:ea typeface="Times New Roman"/>
                <a:cs typeface="Arial"/>
              </a:rPr>
              <a:t> a barrier</a:t>
            </a:r>
            <a:r>
              <a:rPr lang="en-CA" sz="1400" b="1" baseline="0" smtClean="0">
                <a:latin typeface="Gill Sans MT" panose="020B0502020104020203" pitchFamily="34" charset="0"/>
                <a:ea typeface="Times New Roman"/>
                <a:cs typeface="Arial"/>
              </a:rPr>
              <a:t>.</a:t>
            </a:r>
            <a:r>
              <a:rPr lang="en-CA" sz="1400" b="1" smtClean="0">
                <a:latin typeface="Gill Sans MT" panose="020B0502020104020203" pitchFamily="34" charset="0"/>
                <a:ea typeface="Times New Roman"/>
                <a:cs typeface="Arial"/>
              </a:rPr>
              <a:t> </a:t>
            </a:r>
          </a:p>
          <a:p>
            <a:pPr marL="268288" indent="-268288">
              <a:buFont typeface="Arial" panose="020B0604020202020204" pitchFamily="34" charset="0"/>
              <a:buChar char="•"/>
            </a:pPr>
            <a:endParaRPr lang="en-GB" sz="800" dirty="0" smtClean="0">
              <a:latin typeface="Gill Sans MT" panose="020B0502020104020203" pitchFamily="34" charset="0"/>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smtClean="0">
                <a:latin typeface="Gill Sans MT" panose="020B0502020104020203" pitchFamily="34" charset="0"/>
              </a:rPr>
              <a:t>Any future interventions geared to strengthen the role of CHWs in ending </a:t>
            </a:r>
            <a:r>
              <a:rPr lang="en-GB" sz="1400" dirty="0" err="1" smtClean="0">
                <a:latin typeface="Gill Sans MT" panose="020B0502020104020203" pitchFamily="34" charset="0"/>
              </a:rPr>
              <a:t>VACwill</a:t>
            </a:r>
            <a:r>
              <a:rPr lang="en-GB" sz="1400" dirty="0" smtClean="0">
                <a:latin typeface="Gill Sans MT" panose="020B0502020104020203" pitchFamily="34" charset="0"/>
              </a:rPr>
              <a:t> have to carefully consider how to lower these barriers, and “influence</a:t>
            </a:r>
            <a:r>
              <a:rPr lang="en-GB" sz="1400" baseline="0" dirty="0" smtClean="0">
                <a:latin typeface="Gill Sans MT" panose="020B0502020104020203" pitchFamily="34" charset="0"/>
              </a:rPr>
              <a:t> the influencers” as they can make it harder or easier for CHWs to intervene in this area</a:t>
            </a:r>
            <a:r>
              <a:rPr lang="en-GB" sz="1400" dirty="0" smtClean="0">
                <a:latin typeface="Gill Sans MT" panose="020B0502020104020203" pitchFamily="34" charset="0"/>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400" dirty="0" smtClean="0">
                <a:latin typeface="Gill Sans MT" panose="020B0502020104020203" pitchFamily="34" charset="0"/>
              </a:rPr>
              <a:t>Some</a:t>
            </a:r>
            <a:r>
              <a:rPr lang="en-GB" sz="1400" baseline="0" dirty="0" smtClean="0">
                <a:latin typeface="Gill Sans MT" panose="020B0502020104020203" pitchFamily="34" charset="0"/>
              </a:rPr>
              <a:t> of these may be easily overcome by targeted investments of governments, NGOs and partners  -- like </a:t>
            </a:r>
            <a:r>
              <a:rPr lang="en-GB" sz="1400" dirty="0" smtClean="0">
                <a:latin typeface="Gill Sans MT" panose="020B0502020104020203" pitchFamily="34" charset="0"/>
              </a:rPr>
              <a:t>lack of training and inadequate transport.</a:t>
            </a:r>
            <a:r>
              <a:rPr lang="en-GB" sz="1400" baseline="0" dirty="0" smtClean="0">
                <a:latin typeface="Gill Sans MT" panose="020B0502020104020203" pitchFamily="34" charset="0"/>
              </a:rPr>
              <a:t>  But </a:t>
            </a:r>
            <a:r>
              <a:rPr lang="en-GB" sz="1400" dirty="0" smtClean="0">
                <a:latin typeface="Gill Sans MT" panose="020B0502020104020203" pitchFamily="34" charset="0"/>
              </a:rPr>
              <a:t>it will be essential to generate community support</a:t>
            </a:r>
            <a:r>
              <a:rPr lang="en-GB" sz="1400" baseline="0" dirty="0" smtClean="0">
                <a:latin typeface="Gill Sans MT" panose="020B0502020104020203" pitchFamily="34" charset="0"/>
              </a:rPr>
              <a:t> by </a:t>
            </a:r>
            <a:r>
              <a:rPr lang="en-GB" sz="1400" dirty="0" smtClean="0">
                <a:latin typeface="Gill Sans MT" panose="020B0502020104020203" pitchFamily="34" charset="0"/>
              </a:rPr>
              <a:t>community leaders, faith leaders,</a:t>
            </a:r>
            <a:r>
              <a:rPr lang="en-GB" sz="1400" baseline="0" dirty="0" smtClean="0">
                <a:latin typeface="Gill Sans MT" panose="020B0502020104020203" pitchFamily="34" charset="0"/>
              </a:rPr>
              <a:t> </a:t>
            </a:r>
            <a:r>
              <a:rPr lang="en-GB" sz="1400" dirty="0" smtClean="0">
                <a:latin typeface="Gill Sans MT" panose="020B0502020104020203" pitchFamily="34" charset="0"/>
              </a:rPr>
              <a:t>government workers and parents so that CHWs can safely and</a:t>
            </a:r>
            <a:r>
              <a:rPr lang="en-GB" sz="1400" baseline="0" dirty="0" smtClean="0">
                <a:latin typeface="Gill Sans MT" panose="020B0502020104020203" pitchFamily="34" charset="0"/>
              </a:rPr>
              <a:t> optimally e</a:t>
            </a:r>
            <a:r>
              <a:rPr lang="en-GB" sz="1400" dirty="0" smtClean="0">
                <a:latin typeface="Gill Sans MT" panose="020B0502020104020203" pitchFamily="34" charset="0"/>
              </a:rPr>
              <a:t>ngage</a:t>
            </a:r>
            <a:r>
              <a:rPr lang="en-GB" sz="1400" baseline="0" dirty="0" smtClean="0">
                <a:latin typeface="Gill Sans MT" panose="020B0502020104020203" pitchFamily="34" charset="0"/>
              </a:rPr>
              <a:t> </a:t>
            </a:r>
            <a:r>
              <a:rPr lang="en-GB" sz="1400" dirty="0" smtClean="0">
                <a:latin typeface="Gill Sans MT" panose="020B0502020104020203" pitchFamily="34" charset="0"/>
              </a:rPr>
              <a:t>in violence prevention and response</a:t>
            </a:r>
            <a:r>
              <a:rPr lang="en-GB" sz="1400" baseline="0" dirty="0" smtClean="0">
                <a:latin typeface="Gill Sans MT" panose="020B0502020104020203" pitchFamily="34" charset="0"/>
              </a:rPr>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1400" dirty="0" smtClean="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7B826DB5-27F7-4C0D-A53B-48C4CF2FB5F9}" type="slidenum">
              <a:rPr lang="en-GB" smtClean="0"/>
              <a:t>9</a:t>
            </a:fld>
            <a:endParaRPr lang="en-GB"/>
          </a:p>
        </p:txBody>
      </p:sp>
    </p:spTree>
    <p:extLst>
      <p:ext uri="{BB962C8B-B14F-4D97-AF65-F5344CB8AC3E}">
        <p14:creationId xmlns:p14="http://schemas.microsoft.com/office/powerpoint/2010/main" val="15197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62C228-3B4C-4DBA-B70F-5CF74D1B03CE}"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380107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2C228-3B4C-4DBA-B70F-5CF74D1B03CE}"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344421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2C228-3B4C-4DBA-B70F-5CF74D1B03CE}"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263226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2C228-3B4C-4DBA-B70F-5CF74D1B03CE}"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2307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2C228-3B4C-4DBA-B70F-5CF74D1B03CE}" type="datetimeFigureOut">
              <a:rPr lang="en-US" smtClean="0"/>
              <a:t>10/14/2019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5044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2C228-3B4C-4DBA-B70F-5CF74D1B03CE}"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102895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62C228-3B4C-4DBA-B70F-5CF74D1B03CE}" type="datetimeFigureOut">
              <a:rPr lang="en-US" smtClean="0"/>
              <a:t>10/14/2019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179220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62C228-3B4C-4DBA-B70F-5CF74D1B03CE}" type="datetimeFigureOut">
              <a:rPr lang="en-US" smtClean="0"/>
              <a:t>10/14/2019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216265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2C228-3B4C-4DBA-B70F-5CF74D1B03CE}" type="datetimeFigureOut">
              <a:rPr lang="en-US" smtClean="0"/>
              <a:t>10/14/2019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158280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62C228-3B4C-4DBA-B70F-5CF74D1B03CE}"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131748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62C228-3B4C-4DBA-B70F-5CF74D1B03CE}" type="datetimeFigureOut">
              <a:rPr lang="en-US" smtClean="0"/>
              <a:t>10/14/2019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DBC0-1348-4286-B129-936922A3D961}" type="slidenum">
              <a:rPr lang="en-US" smtClean="0"/>
              <a:t>‹#›</a:t>
            </a:fld>
            <a:endParaRPr lang="en-US"/>
          </a:p>
        </p:txBody>
      </p:sp>
    </p:spTree>
    <p:extLst>
      <p:ext uri="{BB962C8B-B14F-4D97-AF65-F5344CB8AC3E}">
        <p14:creationId xmlns:p14="http://schemas.microsoft.com/office/powerpoint/2010/main" val="411917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2C228-3B4C-4DBA-B70F-5CF74D1B03CE}" type="datetimeFigureOut">
              <a:rPr lang="en-US" smtClean="0"/>
              <a:t>10/14/2019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2DBC0-1348-4286-B129-936922A3D961}" type="slidenum">
              <a:rPr lang="en-US" smtClean="0"/>
              <a:t>‹#›</a:t>
            </a:fld>
            <a:endParaRPr lang="en-US"/>
          </a:p>
        </p:txBody>
      </p:sp>
    </p:spTree>
    <p:extLst>
      <p:ext uri="{BB962C8B-B14F-4D97-AF65-F5344CB8AC3E}">
        <p14:creationId xmlns:p14="http://schemas.microsoft.com/office/powerpoint/2010/main" val="3379289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29000"/>
          </a:stretch>
        </a:blipFill>
        <a:effectLst/>
      </p:bgPr>
    </p:bg>
    <p:spTree>
      <p:nvGrpSpPr>
        <p:cNvPr id="1" name=""/>
        <p:cNvGrpSpPr/>
        <p:nvPr/>
      </p:nvGrpSpPr>
      <p:grpSpPr>
        <a:xfrm>
          <a:off x="0" y="0"/>
          <a:ext cx="0" cy="0"/>
          <a:chOff x="0" y="0"/>
          <a:chExt cx="0" cy="0"/>
        </a:xfrm>
      </p:grpSpPr>
      <p:sp>
        <p:nvSpPr>
          <p:cNvPr id="8" name="Flowchart: Manual Input 7"/>
          <p:cNvSpPr/>
          <p:nvPr/>
        </p:nvSpPr>
        <p:spPr>
          <a:xfrm rot="16200000">
            <a:off x="5410241" y="48723"/>
            <a:ext cx="6875872" cy="6778419"/>
          </a:xfrm>
          <a:prstGeom prst="flowChartManualInput">
            <a:avLst/>
          </a:prstGeom>
          <a:solidFill>
            <a:srgbClr val="F370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6364224" y="733246"/>
            <a:ext cx="5827776" cy="5847755"/>
          </a:xfrm>
          <a:prstGeom prst="rect">
            <a:avLst/>
          </a:prstGeom>
          <a:noFill/>
        </p:spPr>
        <p:txBody>
          <a:bodyPr wrap="square" rtlCol="0">
            <a:spAutoFit/>
          </a:bodyPr>
          <a:lstStyle/>
          <a:p>
            <a:pPr algn="ctr"/>
            <a:r>
              <a:rPr lang="en-US" sz="4200" b="1" dirty="0" smtClean="0">
                <a:solidFill>
                  <a:schemeClr val="bg1"/>
                </a:solidFill>
                <a:latin typeface="Gill Sans MT" panose="020B0502020104020203" pitchFamily="34" charset="0"/>
              </a:rPr>
              <a:t>It Takes Community Health Workers </a:t>
            </a:r>
          </a:p>
          <a:p>
            <a:pPr algn="ctr"/>
            <a:r>
              <a:rPr lang="en-US" sz="4200" b="1" dirty="0" smtClean="0">
                <a:solidFill>
                  <a:schemeClr val="bg1"/>
                </a:solidFill>
                <a:latin typeface="Gill Sans MT" panose="020B0502020104020203" pitchFamily="34" charset="0"/>
              </a:rPr>
              <a:t>to End </a:t>
            </a:r>
          </a:p>
          <a:p>
            <a:pPr algn="ctr"/>
            <a:r>
              <a:rPr lang="en-US" sz="4200" b="1" dirty="0" smtClean="0">
                <a:solidFill>
                  <a:schemeClr val="bg1"/>
                </a:solidFill>
                <a:latin typeface="Gill Sans MT" panose="020B0502020104020203" pitchFamily="34" charset="0"/>
              </a:rPr>
              <a:t>Violence against Children</a:t>
            </a:r>
          </a:p>
          <a:p>
            <a:pPr algn="ctr"/>
            <a:endParaRPr lang="en-US" sz="4400" b="1" dirty="0" smtClean="0">
              <a:solidFill>
                <a:schemeClr val="bg1"/>
              </a:solidFill>
              <a:latin typeface="Gill Sans MT" panose="020B0502020104020203" pitchFamily="34" charset="0"/>
            </a:endParaRPr>
          </a:p>
          <a:p>
            <a:pPr algn="ctr"/>
            <a:r>
              <a:rPr lang="en-US" sz="2400" b="1" i="1" dirty="0" smtClean="0">
                <a:solidFill>
                  <a:schemeClr val="bg1"/>
                </a:solidFill>
                <a:latin typeface="Gill Sans MT" panose="020B0502020104020203" pitchFamily="34" charset="0"/>
              </a:rPr>
              <a:t>Tom Davis, MPH</a:t>
            </a:r>
          </a:p>
          <a:p>
            <a:pPr algn="ctr"/>
            <a:r>
              <a:rPr lang="en-US" sz="2400" b="1" i="1" dirty="0" smtClean="0">
                <a:solidFill>
                  <a:schemeClr val="bg1"/>
                </a:solidFill>
                <a:latin typeface="Gill Sans MT" panose="020B0502020104020203" pitchFamily="34" charset="0"/>
              </a:rPr>
              <a:t>Global Sector Lead, Health &amp; Nutrition</a:t>
            </a:r>
          </a:p>
          <a:p>
            <a:pPr algn="ctr"/>
            <a:r>
              <a:rPr lang="en-US" sz="2400" b="1" i="1" dirty="0" smtClean="0">
                <a:solidFill>
                  <a:schemeClr val="bg1"/>
                </a:solidFill>
                <a:latin typeface="Gill Sans MT" panose="020B0502020104020203" pitchFamily="34" charset="0"/>
              </a:rPr>
              <a:t>World Vision International </a:t>
            </a:r>
          </a:p>
          <a:p>
            <a:pPr algn="ctr"/>
            <a:r>
              <a:rPr lang="en-US" sz="2400" b="1" i="1" dirty="0" smtClean="0">
                <a:solidFill>
                  <a:schemeClr val="bg1"/>
                </a:solidFill>
                <a:latin typeface="Gill Sans MT" panose="020B0502020104020203" pitchFamily="34" charset="0"/>
              </a:rPr>
              <a:t>CORE </a:t>
            </a:r>
            <a:r>
              <a:rPr lang="en-US" sz="2400" b="1" i="1" dirty="0" smtClean="0">
                <a:solidFill>
                  <a:schemeClr val="bg1"/>
                </a:solidFill>
                <a:latin typeface="Gill Sans MT" panose="020B0502020104020203" pitchFamily="34" charset="0"/>
              </a:rPr>
              <a:t>Group Practitioner Conference</a:t>
            </a:r>
          </a:p>
          <a:p>
            <a:pPr algn="ctr"/>
            <a:r>
              <a:rPr lang="en-US" sz="2400" b="1" i="1" smtClean="0">
                <a:solidFill>
                  <a:schemeClr val="bg1"/>
                </a:solidFill>
                <a:latin typeface="Gill Sans MT" panose="020B0502020104020203" pitchFamily="34" charset="0"/>
              </a:rPr>
              <a:t>October </a:t>
            </a:r>
            <a:r>
              <a:rPr lang="en-US" sz="2400" b="1" i="1" smtClean="0">
                <a:solidFill>
                  <a:schemeClr val="bg1"/>
                </a:solidFill>
                <a:latin typeface="Gill Sans MT" panose="020B0502020104020203" pitchFamily="34" charset="0"/>
              </a:rPr>
              <a:t>15, 2019</a:t>
            </a:r>
            <a:endParaRPr lang="en-US" sz="2400" b="1" i="1" dirty="0">
              <a:solidFill>
                <a:schemeClr val="bg1"/>
              </a:solidFill>
              <a:latin typeface="Gill Sans MT" panose="020B0502020104020203" pitchFamily="34" charset="0"/>
            </a:endParaRPr>
          </a:p>
        </p:txBody>
      </p:sp>
      <p:grpSp>
        <p:nvGrpSpPr>
          <p:cNvPr id="14" name="Group 13"/>
          <p:cNvGrpSpPr/>
          <p:nvPr/>
        </p:nvGrpSpPr>
        <p:grpSpPr>
          <a:xfrm>
            <a:off x="7549829" y="258390"/>
            <a:ext cx="4034412" cy="385589"/>
            <a:chOff x="2573123" y="133965"/>
            <a:chExt cx="4034412" cy="385589"/>
          </a:xfrm>
        </p:grpSpPr>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3123" y="140293"/>
              <a:ext cx="1724228" cy="356978"/>
            </a:xfrm>
            <a:prstGeom prst="rect">
              <a:avLst/>
            </a:prstGeom>
            <a:ln w="0" cap="flat" cmpd="sng" algn="ctr">
              <a:noFill/>
              <a:prstDash val="solid"/>
              <a:round/>
              <a:headEnd type="none" w="med" len="med"/>
              <a:tailEnd type="none" w="med" len="med"/>
            </a:ln>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6260" y="133965"/>
              <a:ext cx="1961275" cy="385589"/>
            </a:xfrm>
            <a:prstGeom prst="rect">
              <a:avLst/>
            </a:prstGeom>
          </p:spPr>
        </p:pic>
      </p:grpSp>
    </p:spTree>
    <p:extLst>
      <p:ext uri="{BB962C8B-B14F-4D97-AF65-F5344CB8AC3E}">
        <p14:creationId xmlns:p14="http://schemas.microsoft.com/office/powerpoint/2010/main" val="634730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lena Gaia\Pictures\WVI-launch-June-2017-small\bx172_08cc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
            <a:ext cx="7223761" cy="6875873"/>
          </a:xfrm>
          <a:prstGeom prst="rect">
            <a:avLst/>
          </a:prstGeom>
          <a:noFill/>
          <a:extLst>
            <a:ext uri="{909E8E84-426E-40DD-AFC4-6F175D3DCCD1}">
              <a14:hiddenFill xmlns:a14="http://schemas.microsoft.com/office/drawing/2010/main">
                <a:solidFill>
                  <a:srgbClr val="FFFFFF"/>
                </a:solidFill>
              </a14:hiddenFill>
            </a:ext>
          </a:extLst>
        </p:spPr>
      </p:pic>
      <p:sp>
        <p:nvSpPr>
          <p:cNvPr id="19" name="Flowchart: Manual Input 18"/>
          <p:cNvSpPr/>
          <p:nvPr/>
        </p:nvSpPr>
        <p:spPr>
          <a:xfrm rot="16200000">
            <a:off x="5705461" y="389328"/>
            <a:ext cx="6875872" cy="6097216"/>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8" name="TextBox 17"/>
          <p:cNvSpPr txBox="1"/>
          <p:nvPr/>
        </p:nvSpPr>
        <p:spPr>
          <a:xfrm>
            <a:off x="7059929" y="1018213"/>
            <a:ext cx="5132071" cy="1015663"/>
          </a:xfrm>
          <a:prstGeom prst="rect">
            <a:avLst/>
          </a:prstGeom>
          <a:noFill/>
        </p:spPr>
        <p:txBody>
          <a:bodyPr wrap="square" rtlCol="0">
            <a:spAutoFit/>
          </a:bodyPr>
          <a:lstStyle/>
          <a:p>
            <a:r>
              <a:rPr lang="en-GB" sz="2000" b="1" dirty="0" smtClean="0">
                <a:latin typeface="Gill Sans MT" panose="020B0502020104020203" pitchFamily="34" charset="0"/>
              </a:rPr>
              <a:t>CHWs are detecting hidden violence, perceive it as very serious.  CHWs can help with data collection</a:t>
            </a:r>
            <a:endParaRPr lang="en-GB" sz="2000" b="1" dirty="0">
              <a:latin typeface="Gill Sans MT" panose="020B0502020104020203" pitchFamily="34" charset="0"/>
            </a:endParaRPr>
          </a:p>
        </p:txBody>
      </p:sp>
      <p:sp>
        <p:nvSpPr>
          <p:cNvPr id="20" name="Rectangle 19"/>
          <p:cNvSpPr/>
          <p:nvPr/>
        </p:nvSpPr>
        <p:spPr>
          <a:xfrm>
            <a:off x="6702525" y="1149938"/>
            <a:ext cx="188686" cy="596835"/>
          </a:xfrm>
          <a:prstGeom prst="rect">
            <a:avLst/>
          </a:prstGeom>
          <a:solidFill>
            <a:srgbClr val="FED35F"/>
          </a:solidFill>
          <a:ln>
            <a:solidFill>
              <a:srgbClr val="FED3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6169" y="6255257"/>
            <a:ext cx="4556769" cy="499873"/>
          </a:xfrm>
          <a:prstGeom prst="rect">
            <a:avLst/>
          </a:prstGeom>
        </p:spPr>
      </p:pic>
      <p:sp>
        <p:nvSpPr>
          <p:cNvPr id="14" name="TextBox 13">
            <a:extLst>
              <a:ext uri="{FF2B5EF4-FFF2-40B4-BE49-F238E27FC236}">
                <a16:creationId xmlns:a16="http://schemas.microsoft.com/office/drawing/2014/main" xmlns="" id="{5121B629-0E1F-4781-847B-7B6B9EB21B16}"/>
              </a:ext>
            </a:extLst>
          </p:cNvPr>
          <p:cNvSpPr txBox="1"/>
          <p:nvPr/>
        </p:nvSpPr>
        <p:spPr>
          <a:xfrm>
            <a:off x="7707648" y="3198044"/>
            <a:ext cx="4476741" cy="1323439"/>
          </a:xfrm>
          <a:prstGeom prst="rect">
            <a:avLst/>
          </a:prstGeom>
          <a:noFill/>
        </p:spPr>
        <p:txBody>
          <a:bodyPr wrap="square" rtlCol="0">
            <a:spAutoFit/>
          </a:bodyPr>
          <a:lstStyle/>
          <a:p>
            <a:r>
              <a:rPr lang="en-GB" sz="2000" b="1" dirty="0" smtClean="0">
                <a:latin typeface="Gill Sans MT" panose="020B0502020104020203" pitchFamily="34" charset="0"/>
              </a:rPr>
              <a:t>CHWs’ work to end violence against children needs to be linked with c-b child protection structures that include CHWs</a:t>
            </a:r>
            <a:endParaRPr lang="en-GB" sz="2000" b="1" dirty="0">
              <a:latin typeface="Gill Sans MT" panose="020B0502020104020203" pitchFamily="34" charset="0"/>
            </a:endParaRPr>
          </a:p>
        </p:txBody>
      </p:sp>
      <p:sp>
        <p:nvSpPr>
          <p:cNvPr id="15" name="Rectangle 14">
            <a:extLst>
              <a:ext uri="{FF2B5EF4-FFF2-40B4-BE49-F238E27FC236}">
                <a16:creationId xmlns:a16="http://schemas.microsoft.com/office/drawing/2014/main" xmlns="" id="{905E424B-909F-47D8-85F1-2E25ACEB0D77}"/>
              </a:ext>
            </a:extLst>
          </p:cNvPr>
          <p:cNvSpPr/>
          <p:nvPr/>
        </p:nvSpPr>
        <p:spPr>
          <a:xfrm>
            <a:off x="7312285" y="3412577"/>
            <a:ext cx="188686" cy="596835"/>
          </a:xfrm>
          <a:prstGeom prst="rect">
            <a:avLst/>
          </a:prstGeom>
          <a:solidFill>
            <a:srgbClr val="46BC96"/>
          </a:solidFill>
          <a:ln>
            <a:solidFill>
              <a:srgbClr val="FED3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6989353" y="2197117"/>
            <a:ext cx="188686" cy="596835"/>
          </a:xfrm>
          <a:prstGeom prst="rect">
            <a:avLst/>
          </a:prstGeom>
          <a:solidFill>
            <a:srgbClr val="95058B"/>
          </a:solidFill>
          <a:ln>
            <a:solidFill>
              <a:srgbClr val="FED3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p:cNvSpPr txBox="1"/>
          <p:nvPr/>
        </p:nvSpPr>
        <p:spPr>
          <a:xfrm>
            <a:off x="7349478" y="2079144"/>
            <a:ext cx="4697742" cy="1015663"/>
          </a:xfrm>
          <a:prstGeom prst="rect">
            <a:avLst/>
          </a:prstGeom>
          <a:noFill/>
        </p:spPr>
        <p:txBody>
          <a:bodyPr wrap="square" rtlCol="0">
            <a:spAutoFit/>
          </a:bodyPr>
          <a:lstStyle/>
          <a:p>
            <a:r>
              <a:rPr lang="en-GB" sz="2000" b="1" dirty="0" smtClean="0">
                <a:latin typeface="Gill Sans MT" panose="020B0502020104020203" pitchFamily="34" charset="0"/>
              </a:rPr>
              <a:t>CHWs are already responding to violence – and could do more with training &amp; supervisory support</a:t>
            </a:r>
            <a:endParaRPr lang="en-GB" sz="2000" b="1" dirty="0">
              <a:latin typeface="Gill Sans MT" panose="020B0502020104020203" pitchFamily="34" charset="0"/>
            </a:endParaRPr>
          </a:p>
        </p:txBody>
      </p:sp>
      <p:sp>
        <p:nvSpPr>
          <p:cNvPr id="24" name="TextBox 23"/>
          <p:cNvSpPr txBox="1"/>
          <p:nvPr/>
        </p:nvSpPr>
        <p:spPr>
          <a:xfrm>
            <a:off x="7372345" y="137658"/>
            <a:ext cx="3327209" cy="707886"/>
          </a:xfrm>
          <a:prstGeom prst="rect">
            <a:avLst/>
          </a:prstGeom>
          <a:noFill/>
        </p:spPr>
        <p:txBody>
          <a:bodyPr wrap="square" rtlCol="0">
            <a:spAutoFit/>
          </a:bodyPr>
          <a:lstStyle/>
          <a:p>
            <a:r>
              <a:rPr lang="en-US" sz="4000" b="1" dirty="0" smtClean="0">
                <a:solidFill>
                  <a:schemeClr val="accent2"/>
                </a:solidFill>
                <a:latin typeface="Gill Sans MT" panose="020B0502020104020203" pitchFamily="34" charset="0"/>
              </a:rPr>
              <a:t>Conclusions</a:t>
            </a:r>
            <a:endParaRPr lang="en-US" sz="4000" b="1" dirty="0">
              <a:solidFill>
                <a:schemeClr val="accent2"/>
              </a:solidFill>
              <a:latin typeface="Gill Sans MT" panose="020B0502020104020203" pitchFamily="34" charset="0"/>
            </a:endParaRPr>
          </a:p>
        </p:txBody>
      </p:sp>
      <p:sp>
        <p:nvSpPr>
          <p:cNvPr id="17" name="TextBox 16"/>
          <p:cNvSpPr txBox="1"/>
          <p:nvPr/>
        </p:nvSpPr>
        <p:spPr>
          <a:xfrm>
            <a:off x="8046719" y="4624041"/>
            <a:ext cx="4145285" cy="1631216"/>
          </a:xfrm>
          <a:prstGeom prst="rect">
            <a:avLst/>
          </a:prstGeom>
          <a:noFill/>
        </p:spPr>
        <p:txBody>
          <a:bodyPr wrap="square" rtlCol="0">
            <a:spAutoFit/>
          </a:bodyPr>
          <a:lstStyle/>
          <a:p>
            <a:r>
              <a:rPr lang="en-GB" sz="2000" b="1" dirty="0" smtClean="0">
                <a:latin typeface="Gill Sans MT" panose="020B0502020104020203" pitchFamily="34" charset="0"/>
              </a:rPr>
              <a:t>Support by community </a:t>
            </a:r>
            <a:r>
              <a:rPr lang="en-GB" sz="2000" b="1" dirty="0">
                <a:latin typeface="Gill Sans MT" panose="020B0502020104020203" pitchFamily="34" charset="0"/>
              </a:rPr>
              <a:t>leaders, </a:t>
            </a:r>
            <a:r>
              <a:rPr lang="en-GB" sz="2000" b="1" dirty="0" smtClean="0">
                <a:latin typeface="Gill Sans MT" panose="020B0502020104020203" pitchFamily="34" charset="0"/>
              </a:rPr>
              <a:t>gov’t workers, parents &amp; faith leaders can be a key enabler for CHW’s safe </a:t>
            </a:r>
            <a:r>
              <a:rPr lang="en-GB" sz="2000" b="1" dirty="0">
                <a:latin typeface="Gill Sans MT" panose="020B0502020104020203" pitchFamily="34" charset="0"/>
              </a:rPr>
              <a:t>engagement in </a:t>
            </a:r>
            <a:r>
              <a:rPr lang="en-GB" sz="2000" b="1" dirty="0" smtClean="0">
                <a:latin typeface="Gill Sans MT" panose="020B0502020104020203" pitchFamily="34" charset="0"/>
              </a:rPr>
              <a:t>ending violence</a:t>
            </a:r>
            <a:endParaRPr lang="en-GB" sz="2000" b="1" dirty="0">
              <a:latin typeface="Gill Sans MT" panose="020B0502020104020203" pitchFamily="34" charset="0"/>
            </a:endParaRPr>
          </a:p>
        </p:txBody>
      </p:sp>
      <p:sp>
        <p:nvSpPr>
          <p:cNvPr id="22" name="Rectangle 21">
            <a:extLst>
              <a:ext uri="{FF2B5EF4-FFF2-40B4-BE49-F238E27FC236}">
                <a16:creationId xmlns:a16="http://schemas.microsoft.com/office/drawing/2014/main" xmlns="" id="{905E424B-909F-47D8-85F1-2E25ACEB0D77}"/>
              </a:ext>
            </a:extLst>
          </p:cNvPr>
          <p:cNvSpPr/>
          <p:nvPr/>
        </p:nvSpPr>
        <p:spPr>
          <a:xfrm>
            <a:off x="7707648" y="4707828"/>
            <a:ext cx="188686" cy="596835"/>
          </a:xfrm>
          <a:prstGeom prst="rect">
            <a:avLst/>
          </a:prstGeom>
          <a:solidFill>
            <a:schemeClr val="accent2"/>
          </a:solidFill>
          <a:ln>
            <a:solidFill>
              <a:srgbClr val="FED3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06714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14" grpId="0"/>
      <p:bldP spid="15" grpId="0" animBg="1"/>
      <p:bldP spid="16" grpId="0" animBg="1"/>
      <p:bldP spid="21" grpId="0"/>
      <p:bldP spid="17"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54496" y="905148"/>
            <a:ext cx="11402323" cy="646331"/>
          </a:xfrm>
          <a:prstGeom prst="rect">
            <a:avLst/>
          </a:prstGeom>
          <a:noFill/>
        </p:spPr>
        <p:txBody>
          <a:bodyPr wrap="square" rtlCol="0">
            <a:spAutoFit/>
          </a:bodyPr>
          <a:lstStyle/>
          <a:p>
            <a:r>
              <a:rPr lang="en-US" sz="3200" b="1" dirty="0" smtClean="0">
                <a:solidFill>
                  <a:schemeClr val="accent2"/>
                </a:solidFill>
                <a:latin typeface="Gill Sans MT" panose="020B0502020104020203" pitchFamily="34" charset="0"/>
              </a:rPr>
              <a:t>Next </a:t>
            </a:r>
            <a:r>
              <a:rPr lang="en-US" sz="3600" b="1" dirty="0" smtClean="0">
                <a:solidFill>
                  <a:schemeClr val="accent2"/>
                </a:solidFill>
                <a:latin typeface="Gill Sans MT" panose="020B0502020104020203" pitchFamily="34" charset="0"/>
              </a:rPr>
              <a:t>Steps</a:t>
            </a:r>
            <a:r>
              <a:rPr lang="en-US" sz="3200" b="1" dirty="0" smtClean="0">
                <a:solidFill>
                  <a:schemeClr val="accent2"/>
                </a:solidFill>
                <a:latin typeface="Gill Sans MT" panose="020B0502020104020203" pitchFamily="34" charset="0"/>
              </a:rPr>
              <a:t>:</a:t>
            </a:r>
            <a:endParaRPr lang="en-US" sz="3200" b="1" dirty="0">
              <a:solidFill>
                <a:schemeClr val="accent2"/>
              </a:solidFill>
              <a:latin typeface="Gill Sans MT" panose="020B0502020104020203" pitchFamily="34" charset="0"/>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929" y="274188"/>
            <a:ext cx="4556769" cy="499873"/>
          </a:xfrm>
          <a:prstGeom prst="rect">
            <a:avLst/>
          </a:prstGeom>
        </p:spPr>
      </p:pic>
      <p:sp>
        <p:nvSpPr>
          <p:cNvPr id="4" name="Rectangle 3"/>
          <p:cNvSpPr/>
          <p:nvPr/>
        </p:nvSpPr>
        <p:spPr>
          <a:xfrm>
            <a:off x="606797" y="1716761"/>
            <a:ext cx="10720680" cy="3570208"/>
          </a:xfrm>
          <a:prstGeom prst="rect">
            <a:avLst/>
          </a:prstGeom>
        </p:spPr>
        <p:txBody>
          <a:bodyPr wrap="square">
            <a:spAutoFit/>
          </a:bodyPr>
          <a:lstStyle/>
          <a:p>
            <a:pPr marL="339725" indent="-280988">
              <a:spcAft>
                <a:spcPts val="1200"/>
              </a:spcAft>
              <a:buFont typeface="Arial" panose="020B0604020202020204" pitchFamily="34" charset="0"/>
              <a:buChar char="•"/>
            </a:pPr>
            <a:r>
              <a:rPr lang="fr-CH" sz="3600" b="1" dirty="0" err="1" smtClean="0"/>
              <a:t>Publishing</a:t>
            </a:r>
            <a:r>
              <a:rPr lang="fr-CH" sz="3600" b="1" dirty="0" smtClean="0"/>
              <a:t> a </a:t>
            </a:r>
            <a:r>
              <a:rPr lang="fr-CH" sz="3600" b="1" dirty="0" err="1" smtClean="0"/>
              <a:t>series</a:t>
            </a:r>
            <a:r>
              <a:rPr lang="fr-CH" sz="3600" b="1" dirty="0" smtClean="0"/>
              <a:t> of </a:t>
            </a:r>
            <a:r>
              <a:rPr lang="fr-CH" sz="3600" b="1" dirty="0" err="1" smtClean="0"/>
              <a:t>papers</a:t>
            </a:r>
            <a:r>
              <a:rPr lang="fr-CH" sz="3600" b="1" dirty="0" smtClean="0"/>
              <a:t>.</a:t>
            </a:r>
          </a:p>
          <a:p>
            <a:pPr marL="339725" indent="-280988">
              <a:spcAft>
                <a:spcPts val="1200"/>
              </a:spcAft>
              <a:buFont typeface="Arial" panose="020B0604020202020204" pitchFamily="34" charset="0"/>
              <a:buChar char="•"/>
            </a:pPr>
            <a:r>
              <a:rPr lang="en-GB" sz="3600" dirty="0" smtClean="0"/>
              <a:t>Hosting a </a:t>
            </a:r>
            <a:r>
              <a:rPr lang="en-GB" sz="3600" dirty="0"/>
              <a:t>series of technical </a:t>
            </a:r>
            <a:r>
              <a:rPr lang="en-GB" sz="3600" dirty="0" smtClean="0"/>
              <a:t>roundtables/discussions </a:t>
            </a:r>
            <a:r>
              <a:rPr lang="en-GB" sz="3600" dirty="0"/>
              <a:t>with partners </a:t>
            </a:r>
            <a:r>
              <a:rPr lang="en-GB" sz="3600" dirty="0" smtClean="0"/>
              <a:t>externally (e.g., CORE Group, WHO, the </a:t>
            </a:r>
            <a:r>
              <a:rPr lang="en-GB" sz="3600" dirty="0"/>
              <a:t>Global Partnership to End </a:t>
            </a:r>
            <a:r>
              <a:rPr lang="en-GB" sz="3600" dirty="0" smtClean="0"/>
              <a:t>Violence) to </a:t>
            </a:r>
            <a:r>
              <a:rPr lang="en-GB" sz="3600" dirty="0"/>
              <a:t>inform policy and programmatic choices by </a:t>
            </a:r>
            <a:r>
              <a:rPr lang="en-GB" sz="3600" dirty="0" smtClean="0"/>
              <a:t>WV, </a:t>
            </a:r>
            <a:r>
              <a:rPr lang="en-GB" sz="3600" dirty="0"/>
              <a:t>other organisations and governments.</a:t>
            </a:r>
          </a:p>
        </p:txBody>
      </p:sp>
    </p:spTree>
    <p:extLst>
      <p:ext uri="{BB962C8B-B14F-4D97-AF65-F5344CB8AC3E}">
        <p14:creationId xmlns:p14="http://schemas.microsoft.com/office/powerpoint/2010/main" val="219856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owchart: Manual Input 18"/>
          <p:cNvSpPr/>
          <p:nvPr/>
        </p:nvSpPr>
        <p:spPr>
          <a:xfrm rot="16200000" flipV="1">
            <a:off x="422559" y="-422566"/>
            <a:ext cx="6858006" cy="770312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2687"/>
              <a:gd name="connsiteX1" fmla="*/ 10000 w 10000"/>
              <a:gd name="connsiteY1" fmla="*/ 2687 h 12687"/>
              <a:gd name="connsiteX2" fmla="*/ 10000 w 10000"/>
              <a:gd name="connsiteY2" fmla="*/ 12687 h 12687"/>
              <a:gd name="connsiteX3" fmla="*/ 0 w 10000"/>
              <a:gd name="connsiteY3" fmla="*/ 12687 h 12687"/>
              <a:gd name="connsiteX4" fmla="*/ 0 w 10000"/>
              <a:gd name="connsiteY4" fmla="*/ 0 h 12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687">
                <a:moveTo>
                  <a:pt x="0" y="0"/>
                </a:moveTo>
                <a:lnTo>
                  <a:pt x="10000" y="2687"/>
                </a:lnTo>
                <a:lnTo>
                  <a:pt x="10000" y="12687"/>
                </a:lnTo>
                <a:lnTo>
                  <a:pt x="0" y="12687"/>
                </a:lnTo>
                <a:lnTo>
                  <a:pt x="0" y="0"/>
                </a:lnTo>
                <a:close/>
              </a:path>
            </a:pathLst>
          </a:cu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5756" y="305719"/>
            <a:ext cx="4556769" cy="499873"/>
          </a:xfrm>
          <a:prstGeom prst="rect">
            <a:avLst/>
          </a:prstGeom>
        </p:spPr>
      </p:pic>
      <p:sp>
        <p:nvSpPr>
          <p:cNvPr id="6" name="TextBox 5"/>
          <p:cNvSpPr txBox="1"/>
          <p:nvPr/>
        </p:nvSpPr>
        <p:spPr>
          <a:xfrm>
            <a:off x="292608" y="524124"/>
            <a:ext cx="5806439" cy="2062103"/>
          </a:xfrm>
          <a:prstGeom prst="rect">
            <a:avLst/>
          </a:prstGeom>
          <a:noFill/>
        </p:spPr>
        <p:txBody>
          <a:bodyPr wrap="square" rtlCol="0">
            <a:spAutoFit/>
          </a:bodyPr>
          <a:lstStyle/>
          <a:p>
            <a:r>
              <a:rPr lang="en-GB" sz="3200" b="1" dirty="0" smtClean="0">
                <a:solidFill>
                  <a:schemeClr val="bg1"/>
                </a:solidFill>
                <a:latin typeface="Gill Sans MT" panose="020B0502020104020203" pitchFamily="34" charset="0"/>
              </a:rPr>
              <a:t>Understanding </a:t>
            </a:r>
            <a:r>
              <a:rPr lang="en-GB" sz="3200" b="1" dirty="0">
                <a:solidFill>
                  <a:schemeClr val="bg1"/>
                </a:solidFill>
                <a:latin typeface="Gill Sans MT" panose="020B0502020104020203" pitchFamily="34" charset="0"/>
              </a:rPr>
              <a:t>Community Health Workers’ perceptions and practices </a:t>
            </a:r>
            <a:r>
              <a:rPr lang="en-GB" sz="3200" b="1" dirty="0" smtClean="0">
                <a:solidFill>
                  <a:schemeClr val="bg1"/>
                </a:solidFill>
                <a:latin typeface="Gill Sans MT" panose="020B0502020104020203" pitchFamily="34" charset="0"/>
              </a:rPr>
              <a:t>to end violence </a:t>
            </a:r>
            <a:r>
              <a:rPr lang="en-GB" sz="3200" b="1" dirty="0">
                <a:solidFill>
                  <a:schemeClr val="bg1"/>
                </a:solidFill>
                <a:latin typeface="Gill Sans MT" panose="020B0502020104020203" pitchFamily="34" charset="0"/>
              </a:rPr>
              <a:t>against </a:t>
            </a:r>
            <a:r>
              <a:rPr lang="en-GB" sz="3200" b="1" dirty="0" smtClean="0">
                <a:solidFill>
                  <a:schemeClr val="bg1"/>
                </a:solidFill>
                <a:latin typeface="Gill Sans MT" panose="020B0502020104020203" pitchFamily="34" charset="0"/>
              </a:rPr>
              <a:t>children</a:t>
            </a:r>
            <a:endParaRPr lang="en-US" sz="3200" b="1" dirty="0">
              <a:solidFill>
                <a:schemeClr val="bg1"/>
              </a:solidFill>
              <a:latin typeface="Gill Sans MT" panose="020B0502020104020203" pitchFamily="34" charset="0"/>
            </a:endParaRPr>
          </a:p>
        </p:txBody>
      </p:sp>
      <p:sp>
        <p:nvSpPr>
          <p:cNvPr id="7" name="TextBox 6"/>
          <p:cNvSpPr txBox="1"/>
          <p:nvPr/>
        </p:nvSpPr>
        <p:spPr>
          <a:xfrm>
            <a:off x="445007" y="3218556"/>
            <a:ext cx="6220969" cy="2185214"/>
          </a:xfrm>
          <a:prstGeom prst="rect">
            <a:avLst/>
          </a:prstGeom>
          <a:noFill/>
        </p:spPr>
        <p:txBody>
          <a:bodyPr wrap="square" rtlCol="0">
            <a:spAutoFit/>
          </a:bodyPr>
          <a:lstStyle/>
          <a:p>
            <a:r>
              <a:rPr lang="en-GB" sz="3600" b="1" dirty="0" smtClean="0">
                <a:solidFill>
                  <a:schemeClr val="bg1"/>
                </a:solidFill>
                <a:latin typeface="Gill Sans MT" panose="020B0502020104020203" pitchFamily="34" charset="0"/>
              </a:rPr>
              <a:t>A survey of </a:t>
            </a:r>
            <a:r>
              <a:rPr lang="en-GB" sz="3600" b="1" dirty="0" smtClean="0">
                <a:solidFill>
                  <a:srgbClr val="FFFF00"/>
                </a:solidFill>
                <a:latin typeface="Gill Sans MT" panose="020B0502020104020203" pitchFamily="34" charset="0"/>
              </a:rPr>
              <a:t>412 CHWs</a:t>
            </a:r>
          </a:p>
          <a:p>
            <a:endParaRPr lang="en-GB" sz="3200" b="1" dirty="0" smtClean="0">
              <a:solidFill>
                <a:schemeClr val="bg1"/>
              </a:solidFill>
              <a:latin typeface="Gill Sans MT" panose="020B0502020104020203" pitchFamily="34" charset="0"/>
            </a:endParaRPr>
          </a:p>
          <a:p>
            <a:r>
              <a:rPr lang="fr-CH" sz="3600" b="1" dirty="0" smtClean="0">
                <a:solidFill>
                  <a:schemeClr val="bg1"/>
                </a:solidFill>
                <a:latin typeface="Gill Sans MT" panose="020B0502020104020203" pitchFamily="34" charset="0"/>
              </a:rPr>
              <a:t>In</a:t>
            </a:r>
            <a:r>
              <a:rPr lang="fr-CH" sz="3600" b="1" dirty="0" smtClean="0">
                <a:latin typeface="Gill Sans MT" panose="020B0502020104020203" pitchFamily="34" charset="0"/>
              </a:rPr>
              <a:t> </a:t>
            </a:r>
            <a:r>
              <a:rPr lang="fr-CH" sz="3600" b="1" dirty="0" smtClean="0">
                <a:solidFill>
                  <a:srgbClr val="FFFF00"/>
                </a:solidFill>
                <a:latin typeface="Gill Sans MT" panose="020B0502020104020203" pitchFamily="34" charset="0"/>
              </a:rPr>
              <a:t>4 countries</a:t>
            </a:r>
            <a:r>
              <a:rPr lang="fr-CH" sz="3600" b="1" dirty="0" smtClean="0">
                <a:latin typeface="Gill Sans MT" panose="020B0502020104020203" pitchFamily="34" charset="0"/>
              </a:rPr>
              <a:t>:  </a:t>
            </a:r>
            <a:r>
              <a:rPr lang="fr-CH" sz="3200" b="1" dirty="0" smtClean="0">
                <a:solidFill>
                  <a:schemeClr val="bg1"/>
                </a:solidFill>
                <a:latin typeface="Gill Sans MT" panose="020B0502020104020203" pitchFamily="34" charset="0"/>
              </a:rPr>
              <a:t>Bangladesh, Kenya, Myanmar and </a:t>
            </a:r>
            <a:r>
              <a:rPr lang="fr-CH" sz="3200" b="1" dirty="0" err="1" smtClean="0">
                <a:solidFill>
                  <a:schemeClr val="bg1"/>
                </a:solidFill>
                <a:latin typeface="Gill Sans MT" panose="020B0502020104020203" pitchFamily="34" charset="0"/>
              </a:rPr>
              <a:t>Tanzania</a:t>
            </a:r>
            <a:endParaRPr lang="en-US" sz="3200" b="1" dirty="0">
              <a:solidFill>
                <a:schemeClr val="bg1"/>
              </a:solidFill>
              <a:latin typeface="Gill Sans MT" panose="020B0502020104020203" pitchFamily="34" charset="0"/>
            </a:endParaRPr>
          </a:p>
        </p:txBody>
      </p:sp>
      <p:sp>
        <p:nvSpPr>
          <p:cNvPr id="8" name="TextBox 7"/>
          <p:cNvSpPr txBox="1"/>
          <p:nvPr/>
        </p:nvSpPr>
        <p:spPr>
          <a:xfrm>
            <a:off x="7576968" y="2586227"/>
            <a:ext cx="4410816" cy="707886"/>
          </a:xfrm>
          <a:prstGeom prst="rect">
            <a:avLst/>
          </a:prstGeom>
          <a:noFill/>
        </p:spPr>
        <p:txBody>
          <a:bodyPr wrap="square" rtlCol="0">
            <a:spAutoFit/>
          </a:bodyPr>
          <a:lstStyle/>
          <a:p>
            <a:r>
              <a:rPr lang="en-GB" sz="4000" b="1" dirty="0" smtClean="0">
                <a:latin typeface="Gill Sans MT" panose="020B0502020104020203" pitchFamily="34" charset="0"/>
              </a:rPr>
              <a:t>Why this survey?</a:t>
            </a:r>
            <a:endParaRPr lang="en-US" sz="4000" b="1" dirty="0">
              <a:latin typeface="Gill Sans MT" panose="020B0502020104020203" pitchFamily="34" charset="0"/>
            </a:endParaRPr>
          </a:p>
        </p:txBody>
      </p:sp>
    </p:spTree>
    <p:extLst>
      <p:ext uri="{BB962C8B-B14F-4D97-AF65-F5344CB8AC3E}">
        <p14:creationId xmlns:p14="http://schemas.microsoft.com/office/powerpoint/2010/main" val="1397305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624" y="0"/>
            <a:ext cx="7570453" cy="6875872"/>
          </a:xfrm>
          <a:prstGeom prst="rect">
            <a:avLst/>
          </a:prstGeom>
        </p:spPr>
      </p:pic>
      <p:sp>
        <p:nvSpPr>
          <p:cNvPr id="19" name="Flowchart: Manual Input 18"/>
          <p:cNvSpPr/>
          <p:nvPr/>
        </p:nvSpPr>
        <p:spPr>
          <a:xfrm rot="16200000">
            <a:off x="5183553" y="-132582"/>
            <a:ext cx="6875872" cy="7141031"/>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sp>
        <p:nvSpPr>
          <p:cNvPr id="18" name="TextBox 17"/>
          <p:cNvSpPr txBox="1"/>
          <p:nvPr/>
        </p:nvSpPr>
        <p:spPr>
          <a:xfrm>
            <a:off x="6304584" y="1116356"/>
            <a:ext cx="5720984" cy="1107996"/>
          </a:xfrm>
          <a:prstGeom prst="rect">
            <a:avLst/>
          </a:prstGeom>
          <a:noFill/>
        </p:spPr>
        <p:txBody>
          <a:bodyPr wrap="square" rtlCol="0">
            <a:spAutoFit/>
          </a:bodyPr>
          <a:lstStyle/>
          <a:p>
            <a:r>
              <a:rPr lang="en-GB" sz="2200" dirty="0">
                <a:latin typeface="Gill Sans MT" panose="020B0502020104020203" pitchFamily="34" charset="0"/>
              </a:rPr>
              <a:t>CHWs’ </a:t>
            </a:r>
            <a:r>
              <a:rPr lang="en-GB" sz="2200" b="1" dirty="0">
                <a:latin typeface="Gill Sans MT" panose="020B0502020104020203" pitchFamily="34" charset="0"/>
              </a:rPr>
              <a:t>current perceptions of the prevalence </a:t>
            </a:r>
            <a:r>
              <a:rPr lang="en-GB" sz="2200" dirty="0">
                <a:latin typeface="Gill Sans MT" panose="020B0502020104020203" pitchFamily="34" charset="0"/>
              </a:rPr>
              <a:t>of violence against </a:t>
            </a:r>
            <a:r>
              <a:rPr lang="en-GB" sz="2200" dirty="0" smtClean="0">
                <a:latin typeface="Gill Sans MT" panose="020B0502020104020203" pitchFamily="34" charset="0"/>
              </a:rPr>
              <a:t>children (VAC) &amp; </a:t>
            </a:r>
            <a:r>
              <a:rPr lang="en-GB" sz="2200" dirty="0">
                <a:latin typeface="Gill Sans MT" panose="020B0502020104020203" pitchFamily="34" charset="0"/>
              </a:rPr>
              <a:t>their </a:t>
            </a:r>
            <a:r>
              <a:rPr lang="en-GB" sz="2200" b="1" dirty="0">
                <a:latin typeface="Gill Sans MT" panose="020B0502020104020203" pitchFamily="34" charset="0"/>
              </a:rPr>
              <a:t>responses</a:t>
            </a:r>
            <a:r>
              <a:rPr lang="en-GB" sz="2200" dirty="0">
                <a:latin typeface="Gill Sans MT" panose="020B0502020104020203" pitchFamily="34" charset="0"/>
              </a:rPr>
              <a:t> to it.</a:t>
            </a:r>
          </a:p>
        </p:txBody>
      </p:sp>
      <p:sp>
        <p:nvSpPr>
          <p:cNvPr id="20" name="Rectangle 19"/>
          <p:cNvSpPr/>
          <p:nvPr/>
        </p:nvSpPr>
        <p:spPr>
          <a:xfrm>
            <a:off x="6042579" y="1321072"/>
            <a:ext cx="188686" cy="596835"/>
          </a:xfrm>
          <a:prstGeom prst="rect">
            <a:avLst/>
          </a:prstGeom>
          <a:solidFill>
            <a:srgbClr val="FED35F"/>
          </a:solidFill>
          <a:ln>
            <a:solidFill>
              <a:srgbClr val="FED3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6169" y="6255257"/>
            <a:ext cx="4556769" cy="499873"/>
          </a:xfrm>
          <a:prstGeom prst="rect">
            <a:avLst/>
          </a:prstGeom>
        </p:spPr>
      </p:pic>
      <p:sp>
        <p:nvSpPr>
          <p:cNvPr id="14" name="TextBox 13">
            <a:extLst>
              <a:ext uri="{FF2B5EF4-FFF2-40B4-BE49-F238E27FC236}">
                <a16:creationId xmlns:a16="http://schemas.microsoft.com/office/drawing/2014/main" xmlns="" id="{5121B629-0E1F-4781-847B-7B6B9EB21B16}"/>
              </a:ext>
            </a:extLst>
          </p:cNvPr>
          <p:cNvSpPr txBox="1"/>
          <p:nvPr/>
        </p:nvSpPr>
        <p:spPr>
          <a:xfrm>
            <a:off x="7146991" y="4216219"/>
            <a:ext cx="4766310" cy="1107996"/>
          </a:xfrm>
          <a:prstGeom prst="rect">
            <a:avLst/>
          </a:prstGeom>
          <a:noFill/>
        </p:spPr>
        <p:txBody>
          <a:bodyPr wrap="square" rtlCol="0">
            <a:spAutoFit/>
          </a:bodyPr>
          <a:lstStyle/>
          <a:p>
            <a:r>
              <a:rPr lang="en-GB" sz="2200" dirty="0" smtClean="0">
                <a:latin typeface="Gill Sans MT" panose="020B0502020104020203" pitchFamily="34" charset="0"/>
              </a:rPr>
              <a:t>Make </a:t>
            </a:r>
            <a:r>
              <a:rPr lang="en-GB" sz="2200" b="1" dirty="0" smtClean="0">
                <a:latin typeface="Gill Sans MT" panose="020B0502020104020203" pitchFamily="34" charset="0"/>
              </a:rPr>
              <a:t>recommendations</a:t>
            </a:r>
            <a:r>
              <a:rPr lang="en-GB" sz="2200" dirty="0" smtClean="0">
                <a:latin typeface="Gill Sans MT" panose="020B0502020104020203" pitchFamily="34" charset="0"/>
              </a:rPr>
              <a:t> </a:t>
            </a:r>
            <a:r>
              <a:rPr lang="en-GB" sz="2200" dirty="0">
                <a:latin typeface="Gill Sans MT" panose="020B0502020104020203" pitchFamily="34" charset="0"/>
              </a:rPr>
              <a:t>to inform the design and implementation of interventions to end </a:t>
            </a:r>
            <a:r>
              <a:rPr lang="en-GB" sz="2200" dirty="0" smtClean="0">
                <a:latin typeface="Gill Sans MT" panose="020B0502020104020203" pitchFamily="34" charset="0"/>
              </a:rPr>
              <a:t>VAC</a:t>
            </a:r>
            <a:endParaRPr lang="en-GB" sz="2200" dirty="0">
              <a:latin typeface="Gill Sans MT" panose="020B0502020104020203" pitchFamily="34" charset="0"/>
            </a:endParaRPr>
          </a:p>
        </p:txBody>
      </p:sp>
      <p:sp>
        <p:nvSpPr>
          <p:cNvPr id="15" name="Rectangle 14">
            <a:extLst>
              <a:ext uri="{FF2B5EF4-FFF2-40B4-BE49-F238E27FC236}">
                <a16:creationId xmlns:a16="http://schemas.microsoft.com/office/drawing/2014/main" xmlns="" id="{905E424B-909F-47D8-85F1-2E25ACEB0D77}"/>
              </a:ext>
            </a:extLst>
          </p:cNvPr>
          <p:cNvSpPr/>
          <p:nvPr/>
        </p:nvSpPr>
        <p:spPr>
          <a:xfrm>
            <a:off x="6813946" y="4434583"/>
            <a:ext cx="188686" cy="596835"/>
          </a:xfrm>
          <a:prstGeom prst="rect">
            <a:avLst/>
          </a:prstGeom>
          <a:solidFill>
            <a:srgbClr val="46BC96"/>
          </a:solidFill>
          <a:ln>
            <a:solidFill>
              <a:srgbClr val="FED3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6373846" y="2863010"/>
            <a:ext cx="188686" cy="596835"/>
          </a:xfrm>
          <a:prstGeom prst="rect">
            <a:avLst/>
          </a:prstGeom>
          <a:solidFill>
            <a:srgbClr val="95058B"/>
          </a:solidFill>
          <a:ln>
            <a:solidFill>
              <a:srgbClr val="FED35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p:cNvSpPr txBox="1"/>
          <p:nvPr/>
        </p:nvSpPr>
        <p:spPr>
          <a:xfrm>
            <a:off x="6746600" y="2509928"/>
            <a:ext cx="5277077" cy="1446550"/>
          </a:xfrm>
          <a:prstGeom prst="rect">
            <a:avLst/>
          </a:prstGeom>
          <a:noFill/>
        </p:spPr>
        <p:txBody>
          <a:bodyPr wrap="square" rtlCol="0">
            <a:spAutoFit/>
          </a:bodyPr>
          <a:lstStyle/>
          <a:p>
            <a:r>
              <a:rPr lang="en-GB" sz="2200" dirty="0">
                <a:latin typeface="Gill Sans MT" panose="020B0502020104020203" pitchFamily="34" charset="0"/>
              </a:rPr>
              <a:t>CHWs’ </a:t>
            </a:r>
            <a:r>
              <a:rPr lang="en-GB" sz="2200" b="1" dirty="0">
                <a:latin typeface="Gill Sans MT" panose="020B0502020104020203" pitchFamily="34" charset="0"/>
              </a:rPr>
              <a:t>perceptions of their current ability to prevent, detect and respond</a:t>
            </a:r>
            <a:r>
              <a:rPr lang="en-GB" sz="2200" dirty="0">
                <a:latin typeface="Gill Sans MT" panose="020B0502020104020203" pitchFamily="34" charset="0"/>
              </a:rPr>
              <a:t> to </a:t>
            </a:r>
            <a:r>
              <a:rPr lang="en-GB" sz="2200" dirty="0" smtClean="0">
                <a:latin typeface="Gill Sans MT" panose="020B0502020104020203" pitchFamily="34" charset="0"/>
              </a:rPr>
              <a:t>VAC, the </a:t>
            </a:r>
            <a:r>
              <a:rPr lang="en-GB" sz="2200" b="1" dirty="0">
                <a:latin typeface="Gill Sans MT" panose="020B0502020104020203" pitchFamily="34" charset="0"/>
              </a:rPr>
              <a:t>support</a:t>
            </a:r>
            <a:r>
              <a:rPr lang="en-GB" sz="2200" dirty="0">
                <a:latin typeface="Gill Sans MT" panose="020B0502020104020203" pitchFamily="34" charset="0"/>
              </a:rPr>
              <a:t> they </a:t>
            </a:r>
            <a:r>
              <a:rPr lang="en-GB" sz="2200" dirty="0" smtClean="0">
                <a:latin typeface="Gill Sans MT" panose="020B0502020104020203" pitchFamily="34" charset="0"/>
              </a:rPr>
              <a:t>receive, </a:t>
            </a:r>
            <a:r>
              <a:rPr lang="en-GB" sz="2200" dirty="0">
                <a:latin typeface="Gill Sans MT" panose="020B0502020104020203" pitchFamily="34" charset="0"/>
              </a:rPr>
              <a:t>and any perceived </a:t>
            </a:r>
            <a:r>
              <a:rPr lang="en-GB" sz="2200" b="1" dirty="0" smtClean="0">
                <a:latin typeface="Gill Sans MT" panose="020B0502020104020203" pitchFamily="34" charset="0"/>
              </a:rPr>
              <a:t>barriers</a:t>
            </a:r>
            <a:r>
              <a:rPr lang="en-GB" sz="2200" dirty="0" smtClean="0">
                <a:latin typeface="Gill Sans MT" panose="020B0502020104020203" pitchFamily="34" charset="0"/>
              </a:rPr>
              <a:t>.</a:t>
            </a:r>
            <a:endParaRPr lang="en-GB" sz="2200" dirty="0">
              <a:latin typeface="Gill Sans MT" panose="020B0502020104020203" pitchFamily="34" charset="0"/>
            </a:endParaRPr>
          </a:p>
        </p:txBody>
      </p:sp>
      <p:sp>
        <p:nvSpPr>
          <p:cNvPr id="24" name="TextBox 23"/>
          <p:cNvSpPr txBox="1"/>
          <p:nvPr/>
        </p:nvSpPr>
        <p:spPr>
          <a:xfrm>
            <a:off x="5314950" y="284435"/>
            <a:ext cx="6877050" cy="707886"/>
          </a:xfrm>
          <a:prstGeom prst="rect">
            <a:avLst/>
          </a:prstGeom>
          <a:noFill/>
        </p:spPr>
        <p:txBody>
          <a:bodyPr wrap="square" rtlCol="0">
            <a:spAutoFit/>
          </a:bodyPr>
          <a:lstStyle/>
          <a:p>
            <a:r>
              <a:rPr lang="en-GB" sz="4000" b="1" dirty="0" smtClean="0">
                <a:solidFill>
                  <a:schemeClr val="accent2"/>
                </a:solidFill>
                <a:latin typeface="Gill Sans MT" panose="020B0502020104020203" pitchFamily="34" charset="0"/>
              </a:rPr>
              <a:t>What did we want to know?</a:t>
            </a:r>
            <a:endParaRPr lang="en-US" sz="4000" b="1" dirty="0">
              <a:solidFill>
                <a:schemeClr val="accent2"/>
              </a:solidFill>
              <a:latin typeface="Gill Sans MT" panose="020B0502020104020203" pitchFamily="34" charset="0"/>
            </a:endParaRPr>
          </a:p>
        </p:txBody>
      </p:sp>
    </p:spTree>
    <p:extLst>
      <p:ext uri="{BB962C8B-B14F-4D97-AF65-F5344CB8AC3E}">
        <p14:creationId xmlns:p14="http://schemas.microsoft.com/office/powerpoint/2010/main" val="277046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14" grpId="0"/>
      <p:bldP spid="15" grpId="0" animBg="1"/>
      <p:bldP spid="16"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929" y="274188"/>
            <a:ext cx="4556769" cy="499873"/>
          </a:xfrm>
          <a:prstGeom prst="rect">
            <a:avLst/>
          </a:prstGeom>
        </p:spPr>
      </p:pic>
      <p:sp>
        <p:nvSpPr>
          <p:cNvPr id="2" name="TextBox 1"/>
          <p:cNvSpPr txBox="1"/>
          <p:nvPr/>
        </p:nvSpPr>
        <p:spPr>
          <a:xfrm>
            <a:off x="674915" y="1219201"/>
            <a:ext cx="10842171" cy="2123658"/>
          </a:xfrm>
          <a:prstGeom prst="rect">
            <a:avLst/>
          </a:prstGeom>
          <a:noFill/>
        </p:spPr>
        <p:txBody>
          <a:bodyPr wrap="square" rtlCol="0">
            <a:spAutoFit/>
          </a:bodyPr>
          <a:lstStyle/>
          <a:p>
            <a:pPr algn="ctr"/>
            <a:r>
              <a:rPr lang="en-US" sz="4400" b="1" dirty="0">
                <a:solidFill>
                  <a:srgbClr val="0000FF"/>
                </a:solidFill>
              </a:rPr>
              <a:t>76%</a:t>
            </a:r>
            <a:r>
              <a:rPr lang="en-US" sz="4400" b="1" dirty="0">
                <a:solidFill>
                  <a:srgbClr val="F37021"/>
                </a:solidFill>
              </a:rPr>
              <a:t> of CHWs reported </a:t>
            </a:r>
            <a:r>
              <a:rPr lang="en-US" sz="4400" b="1" dirty="0">
                <a:solidFill>
                  <a:srgbClr val="0000FF"/>
                </a:solidFill>
              </a:rPr>
              <a:t>observing</a:t>
            </a:r>
            <a:r>
              <a:rPr lang="en-US" sz="4400" b="1" dirty="0">
                <a:solidFill>
                  <a:srgbClr val="F37021"/>
                </a:solidFill>
              </a:rPr>
              <a:t> any form of violence against children during the course of their </a:t>
            </a:r>
            <a:r>
              <a:rPr lang="en-US" sz="4400" b="1" dirty="0" smtClean="0">
                <a:solidFill>
                  <a:srgbClr val="F37021"/>
                </a:solidFill>
              </a:rPr>
              <a:t>work  </a:t>
            </a:r>
            <a:endParaRPr lang="en-GB" sz="4400" b="1" dirty="0">
              <a:solidFill>
                <a:srgbClr val="F37021"/>
              </a:solidFill>
            </a:endParaRPr>
          </a:p>
        </p:txBody>
      </p:sp>
      <p:sp>
        <p:nvSpPr>
          <p:cNvPr id="6" name="TextBox 5"/>
          <p:cNvSpPr txBox="1"/>
          <p:nvPr/>
        </p:nvSpPr>
        <p:spPr>
          <a:xfrm>
            <a:off x="587829" y="3766458"/>
            <a:ext cx="10842171" cy="2123658"/>
          </a:xfrm>
          <a:prstGeom prst="rect">
            <a:avLst/>
          </a:prstGeom>
          <a:noFill/>
        </p:spPr>
        <p:txBody>
          <a:bodyPr wrap="square" rtlCol="0">
            <a:spAutoFit/>
          </a:bodyPr>
          <a:lstStyle/>
          <a:p>
            <a:pPr algn="ctr"/>
            <a:r>
              <a:rPr lang="en-US" sz="4400" b="1" dirty="0" smtClean="0">
                <a:solidFill>
                  <a:srgbClr val="0000FF"/>
                </a:solidFill>
              </a:rPr>
              <a:t>Over </a:t>
            </a:r>
            <a:r>
              <a:rPr lang="en-US" sz="4400" b="1" dirty="0">
                <a:solidFill>
                  <a:srgbClr val="0000FF"/>
                </a:solidFill>
              </a:rPr>
              <a:t>74% </a:t>
            </a:r>
            <a:r>
              <a:rPr lang="en-US" sz="4400" b="1" dirty="0">
                <a:solidFill>
                  <a:srgbClr val="F37021"/>
                </a:solidFill>
              </a:rPr>
              <a:t>of CHWs in the four countries studied perceived </a:t>
            </a:r>
            <a:r>
              <a:rPr lang="en-US" sz="4400" b="1" u="sng" dirty="0">
                <a:solidFill>
                  <a:srgbClr val="F37021"/>
                </a:solidFill>
              </a:rPr>
              <a:t>all</a:t>
            </a:r>
            <a:r>
              <a:rPr lang="en-US" sz="4400" b="1" dirty="0">
                <a:solidFill>
                  <a:srgbClr val="F37021"/>
                </a:solidFill>
              </a:rPr>
              <a:t> forms of violence against children to be </a:t>
            </a:r>
            <a:r>
              <a:rPr lang="en-US" sz="4400" b="1" u="sng" dirty="0" smtClean="0">
                <a:solidFill>
                  <a:srgbClr val="0000FF"/>
                </a:solidFill>
              </a:rPr>
              <a:t>very serious</a:t>
            </a:r>
            <a:r>
              <a:rPr lang="en-US" sz="4400" b="1" dirty="0" smtClean="0">
                <a:solidFill>
                  <a:srgbClr val="F37021"/>
                </a:solidFill>
              </a:rPr>
              <a:t>.  </a:t>
            </a:r>
            <a:endParaRPr lang="en-GB" sz="4400" b="1" dirty="0">
              <a:solidFill>
                <a:srgbClr val="F37021"/>
              </a:solidFill>
            </a:endParaRPr>
          </a:p>
        </p:txBody>
      </p:sp>
    </p:spTree>
    <p:extLst>
      <p:ext uri="{BB962C8B-B14F-4D97-AF65-F5344CB8AC3E}">
        <p14:creationId xmlns:p14="http://schemas.microsoft.com/office/powerpoint/2010/main" val="13028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8993" y="235452"/>
            <a:ext cx="7416030" cy="954107"/>
          </a:xfrm>
          <a:prstGeom prst="rect">
            <a:avLst/>
          </a:prstGeom>
          <a:noFill/>
        </p:spPr>
        <p:txBody>
          <a:bodyPr wrap="square" rtlCol="0">
            <a:spAutoFit/>
          </a:bodyPr>
          <a:lstStyle/>
          <a:p>
            <a:r>
              <a:rPr lang="en-US" sz="2800" b="1" dirty="0" smtClean="0">
                <a:solidFill>
                  <a:schemeClr val="accent2"/>
                </a:solidFill>
                <a:latin typeface="Gill Sans MT" panose="020B0502020104020203" pitchFamily="34" charset="0"/>
              </a:rPr>
              <a:t>1. </a:t>
            </a:r>
            <a:r>
              <a:rPr lang="en-US" sz="2800" b="1" dirty="0">
                <a:solidFill>
                  <a:schemeClr val="accent2"/>
                </a:solidFill>
                <a:latin typeface="Gill Sans MT" panose="020B0502020104020203" pitchFamily="34" charset="0"/>
              </a:rPr>
              <a:t>Frequency with which CHWs witnessed VAC, last 3 </a:t>
            </a:r>
            <a:r>
              <a:rPr lang="en-US" sz="2800" b="1" dirty="0" smtClean="0">
                <a:solidFill>
                  <a:schemeClr val="accent2"/>
                </a:solidFill>
                <a:latin typeface="Gill Sans MT" panose="020B0502020104020203" pitchFamily="34" charset="0"/>
              </a:rPr>
              <a:t>months, by type</a:t>
            </a:r>
            <a:endParaRPr lang="en-US" sz="2800" b="1" dirty="0">
              <a:solidFill>
                <a:schemeClr val="accent2"/>
              </a:solidFill>
              <a:latin typeface="Gill Sans MT" panose="020B0502020104020203" pitchFamily="34" charset="0"/>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929" y="274188"/>
            <a:ext cx="4556769" cy="499873"/>
          </a:xfrm>
          <a:prstGeom prst="rect">
            <a:avLst/>
          </a:prstGeom>
        </p:spPr>
      </p:pic>
      <p:graphicFrame>
        <p:nvGraphicFramePr>
          <p:cNvPr id="4" name="Chart 3"/>
          <p:cNvGraphicFramePr/>
          <p:nvPr>
            <p:extLst>
              <p:ext uri="{D42A27DB-BD31-4B8C-83A1-F6EECF244321}">
                <p14:modId xmlns:p14="http://schemas.microsoft.com/office/powerpoint/2010/main" val="3576718544"/>
              </p:ext>
            </p:extLst>
          </p:nvPr>
        </p:nvGraphicFramePr>
        <p:xfrm>
          <a:off x="0" y="1351406"/>
          <a:ext cx="12192000" cy="5506594"/>
        </p:xfrm>
        <a:graphic>
          <a:graphicData uri="http://schemas.openxmlformats.org/drawingml/2006/chart">
            <c:chart xmlns:c="http://schemas.openxmlformats.org/drawingml/2006/chart" xmlns:r="http://schemas.openxmlformats.org/officeDocument/2006/relationships" r:id="rId4"/>
          </a:graphicData>
        </a:graphic>
      </p:graphicFrame>
      <p:sp>
        <p:nvSpPr>
          <p:cNvPr id="2" name="Oval 1"/>
          <p:cNvSpPr/>
          <p:nvPr/>
        </p:nvSpPr>
        <p:spPr>
          <a:xfrm>
            <a:off x="1762298" y="2626823"/>
            <a:ext cx="1147157" cy="423117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940233" y="2759827"/>
            <a:ext cx="1379912" cy="409817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9676015" y="1745673"/>
            <a:ext cx="1363287" cy="511232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29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929" y="274188"/>
            <a:ext cx="4556769" cy="499873"/>
          </a:xfrm>
          <a:prstGeom prst="rect">
            <a:avLst/>
          </a:prstGeom>
        </p:spPr>
      </p:pic>
      <p:sp>
        <p:nvSpPr>
          <p:cNvPr id="2" name="TextBox 1"/>
          <p:cNvSpPr txBox="1"/>
          <p:nvPr/>
        </p:nvSpPr>
        <p:spPr>
          <a:xfrm>
            <a:off x="674914" y="936173"/>
            <a:ext cx="10842171" cy="6401753"/>
          </a:xfrm>
          <a:prstGeom prst="rect">
            <a:avLst/>
          </a:prstGeom>
          <a:noFill/>
        </p:spPr>
        <p:txBody>
          <a:bodyPr wrap="square" rtlCol="0">
            <a:spAutoFit/>
          </a:bodyPr>
          <a:lstStyle/>
          <a:p>
            <a:pPr>
              <a:spcAft>
                <a:spcPts val="400"/>
              </a:spcAft>
            </a:pPr>
            <a:r>
              <a:rPr lang="en-US" sz="3600" b="1" dirty="0" smtClean="0">
                <a:solidFill>
                  <a:srgbClr val="F37021"/>
                </a:solidFill>
              </a:rPr>
              <a:t>Other findings:</a:t>
            </a:r>
            <a:endParaRPr lang="en-GB" sz="3600" b="1" dirty="0" smtClean="0">
              <a:solidFill>
                <a:srgbClr val="F37021"/>
              </a:solidFill>
            </a:endParaRPr>
          </a:p>
          <a:p>
            <a:pPr marL="571500" indent="-571500">
              <a:spcAft>
                <a:spcPts val="900"/>
              </a:spcAft>
              <a:buFont typeface="Arial" panose="020B0604020202020204" pitchFamily="34" charset="0"/>
              <a:buChar char="•"/>
            </a:pPr>
            <a:r>
              <a:rPr lang="en-GB" sz="3400" dirty="0" smtClean="0">
                <a:solidFill>
                  <a:srgbClr val="F37021"/>
                </a:solidFill>
              </a:rPr>
              <a:t>CHWs </a:t>
            </a:r>
            <a:r>
              <a:rPr lang="en-GB" sz="3400" dirty="0">
                <a:solidFill>
                  <a:srgbClr val="F37021"/>
                </a:solidFill>
              </a:rPr>
              <a:t>mostly believed it was </a:t>
            </a:r>
            <a:r>
              <a:rPr lang="en-GB" sz="3400" b="1" i="1" dirty="0">
                <a:solidFill>
                  <a:srgbClr val="0000FF"/>
                </a:solidFill>
              </a:rPr>
              <a:t>already </a:t>
            </a:r>
            <a:r>
              <a:rPr lang="en-GB" sz="3400" b="1" dirty="0">
                <a:solidFill>
                  <a:srgbClr val="0000FF"/>
                </a:solidFill>
              </a:rPr>
              <a:t>part</a:t>
            </a:r>
            <a:r>
              <a:rPr lang="en-GB" sz="3400" b="1" i="1" dirty="0">
                <a:solidFill>
                  <a:srgbClr val="0000FF"/>
                </a:solidFill>
              </a:rPr>
              <a:t> </a:t>
            </a:r>
            <a:r>
              <a:rPr lang="en-GB" sz="3400" b="1" dirty="0">
                <a:solidFill>
                  <a:srgbClr val="0000FF"/>
                </a:solidFill>
              </a:rPr>
              <a:t>of their role </a:t>
            </a:r>
            <a:r>
              <a:rPr lang="en-GB" sz="3400" dirty="0">
                <a:solidFill>
                  <a:srgbClr val="F37021"/>
                </a:solidFill>
              </a:rPr>
              <a:t>to prevent and respond to </a:t>
            </a:r>
            <a:r>
              <a:rPr lang="en-GB" sz="3400" dirty="0" smtClean="0">
                <a:solidFill>
                  <a:srgbClr val="F37021"/>
                </a:solidFill>
              </a:rPr>
              <a:t>VAC.</a:t>
            </a:r>
          </a:p>
          <a:p>
            <a:pPr marL="571500" indent="-571500">
              <a:spcAft>
                <a:spcPts val="900"/>
              </a:spcAft>
              <a:buFont typeface="Arial" panose="020B0604020202020204" pitchFamily="34" charset="0"/>
              <a:buChar char="•"/>
            </a:pPr>
            <a:r>
              <a:rPr lang="en-GB" sz="3400" dirty="0" smtClean="0">
                <a:solidFill>
                  <a:srgbClr val="F37021"/>
                </a:solidFill>
              </a:rPr>
              <a:t>Over </a:t>
            </a:r>
            <a:r>
              <a:rPr lang="en-GB" sz="3400" b="1" dirty="0" smtClean="0">
                <a:solidFill>
                  <a:srgbClr val="0000FF"/>
                </a:solidFill>
              </a:rPr>
              <a:t>60% reported taking action </a:t>
            </a:r>
            <a:r>
              <a:rPr lang="en-GB" sz="3400" dirty="0" smtClean="0">
                <a:solidFill>
                  <a:srgbClr val="F37021"/>
                </a:solidFill>
              </a:rPr>
              <a:t>after witnessing abuse. </a:t>
            </a:r>
          </a:p>
          <a:p>
            <a:pPr marL="571500" indent="-571500">
              <a:spcAft>
                <a:spcPts val="900"/>
              </a:spcAft>
              <a:buFont typeface="Arial" panose="020B0604020202020204" pitchFamily="34" charset="0"/>
              <a:buChar char="•"/>
            </a:pPr>
            <a:r>
              <a:rPr lang="en-GB" sz="3400" dirty="0">
                <a:solidFill>
                  <a:srgbClr val="F37021"/>
                </a:solidFill>
              </a:rPr>
              <a:t>CHWs were highly motivated to </a:t>
            </a:r>
            <a:r>
              <a:rPr lang="en-GB" sz="3400" b="1" dirty="0">
                <a:solidFill>
                  <a:srgbClr val="0000FF"/>
                </a:solidFill>
              </a:rPr>
              <a:t>receive training on VAC </a:t>
            </a:r>
            <a:r>
              <a:rPr lang="en-GB" sz="3400" dirty="0">
                <a:solidFill>
                  <a:srgbClr val="F37021"/>
                </a:solidFill>
              </a:rPr>
              <a:t>related </a:t>
            </a:r>
            <a:r>
              <a:rPr lang="en-GB" sz="3400" dirty="0" smtClean="0">
                <a:solidFill>
                  <a:srgbClr val="F37021"/>
                </a:solidFill>
              </a:rPr>
              <a:t>issues, but </a:t>
            </a:r>
            <a:r>
              <a:rPr lang="en-US" sz="3400" dirty="0" smtClean="0">
                <a:solidFill>
                  <a:srgbClr val="0000FF"/>
                </a:solidFill>
              </a:rPr>
              <a:t>only </a:t>
            </a:r>
            <a:r>
              <a:rPr lang="en-CA" sz="3400" b="1" dirty="0" smtClean="0">
                <a:solidFill>
                  <a:srgbClr val="0000FF"/>
                </a:solidFill>
              </a:rPr>
              <a:t>23% reported receiving VAC-related </a:t>
            </a:r>
            <a:r>
              <a:rPr lang="en-CA" sz="3400" b="1" dirty="0">
                <a:solidFill>
                  <a:srgbClr val="0000FF"/>
                </a:solidFill>
              </a:rPr>
              <a:t>training</a:t>
            </a:r>
            <a:r>
              <a:rPr lang="en-CA" sz="3400" dirty="0">
                <a:solidFill>
                  <a:srgbClr val="F37021"/>
                </a:solidFill>
              </a:rPr>
              <a:t> in the last 12 months.</a:t>
            </a:r>
          </a:p>
          <a:p>
            <a:pPr marL="571500" indent="-571500">
              <a:spcAft>
                <a:spcPts val="900"/>
              </a:spcAft>
              <a:buFont typeface="Arial" panose="020B0604020202020204" pitchFamily="34" charset="0"/>
              <a:buChar char="•"/>
            </a:pPr>
            <a:r>
              <a:rPr lang="en-CA" sz="3400" dirty="0" smtClean="0">
                <a:solidFill>
                  <a:srgbClr val="F37021"/>
                </a:solidFill>
              </a:rPr>
              <a:t>Only 16% of </a:t>
            </a:r>
            <a:r>
              <a:rPr lang="en-CA" sz="3400" dirty="0">
                <a:solidFill>
                  <a:srgbClr val="F37021"/>
                </a:solidFill>
              </a:rPr>
              <a:t>CHWs identified </a:t>
            </a:r>
            <a:r>
              <a:rPr lang="en-CA" sz="3400" b="1" dirty="0">
                <a:solidFill>
                  <a:srgbClr val="0000FF"/>
                </a:solidFill>
              </a:rPr>
              <a:t>existing Child Protection Groups (CPGs) </a:t>
            </a:r>
            <a:r>
              <a:rPr lang="en-CA" sz="3400" dirty="0">
                <a:solidFill>
                  <a:srgbClr val="F37021"/>
                </a:solidFill>
              </a:rPr>
              <a:t>in their communities</a:t>
            </a:r>
            <a:endParaRPr lang="en-GB" sz="3400" dirty="0">
              <a:solidFill>
                <a:srgbClr val="F37021"/>
              </a:solidFill>
            </a:endParaRPr>
          </a:p>
          <a:p>
            <a:pPr marL="571500" indent="-571500">
              <a:buFont typeface="Arial" panose="020B0604020202020204" pitchFamily="34" charset="0"/>
              <a:buChar char="•"/>
            </a:pPr>
            <a:endParaRPr lang="en-GB" sz="3600" b="1" dirty="0" smtClean="0">
              <a:solidFill>
                <a:srgbClr val="F37021"/>
              </a:solidFill>
            </a:endParaRPr>
          </a:p>
          <a:p>
            <a:pPr marL="571500" indent="-571500">
              <a:buFont typeface="Arial" panose="020B0604020202020204" pitchFamily="34" charset="0"/>
              <a:buChar char="•"/>
            </a:pPr>
            <a:endParaRPr lang="en-GB" sz="3600" b="1" dirty="0">
              <a:solidFill>
                <a:srgbClr val="F37021"/>
              </a:solidFill>
            </a:endParaRPr>
          </a:p>
        </p:txBody>
      </p:sp>
    </p:spTree>
    <p:extLst>
      <p:ext uri="{BB962C8B-B14F-4D97-AF65-F5344CB8AC3E}">
        <p14:creationId xmlns:p14="http://schemas.microsoft.com/office/powerpoint/2010/main" val="395241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8993" y="274188"/>
            <a:ext cx="7071256" cy="954107"/>
          </a:xfrm>
          <a:prstGeom prst="rect">
            <a:avLst/>
          </a:prstGeom>
          <a:noFill/>
        </p:spPr>
        <p:txBody>
          <a:bodyPr wrap="square" rtlCol="0">
            <a:spAutoFit/>
          </a:bodyPr>
          <a:lstStyle/>
          <a:p>
            <a:r>
              <a:rPr lang="en-US" sz="2800" b="1" dirty="0">
                <a:solidFill>
                  <a:schemeClr val="accent2"/>
                </a:solidFill>
                <a:latin typeface="Gill Sans MT" panose="020B0502020104020203" pitchFamily="34" charset="0"/>
              </a:rPr>
              <a:t>2</a:t>
            </a:r>
            <a:r>
              <a:rPr lang="en-US" sz="2800" b="1" dirty="0" smtClean="0">
                <a:solidFill>
                  <a:schemeClr val="accent2"/>
                </a:solidFill>
                <a:latin typeface="Gill Sans MT" panose="020B0502020104020203" pitchFamily="34" charset="0"/>
              </a:rPr>
              <a:t>. CHWs’ actions to end violence against children (last 3m)</a:t>
            </a:r>
            <a:endParaRPr lang="en-US" sz="2800" b="1" dirty="0">
              <a:solidFill>
                <a:schemeClr val="accent2"/>
              </a:solidFill>
              <a:latin typeface="Gill Sans MT" panose="020B0502020104020203" pitchFamily="34" charset="0"/>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929" y="274188"/>
            <a:ext cx="4556769" cy="499873"/>
          </a:xfrm>
          <a:prstGeom prst="rect">
            <a:avLst/>
          </a:prstGeom>
        </p:spPr>
      </p:pic>
      <p:graphicFrame>
        <p:nvGraphicFramePr>
          <p:cNvPr id="5" name="Chart 4"/>
          <p:cNvGraphicFramePr/>
          <p:nvPr>
            <p:extLst>
              <p:ext uri="{D42A27DB-BD31-4B8C-83A1-F6EECF244321}">
                <p14:modId xmlns:p14="http://schemas.microsoft.com/office/powerpoint/2010/main" val="4156244590"/>
              </p:ext>
            </p:extLst>
          </p:nvPr>
        </p:nvGraphicFramePr>
        <p:xfrm>
          <a:off x="261258" y="1268730"/>
          <a:ext cx="11820252" cy="548639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897086" y="1264320"/>
            <a:ext cx="4239987" cy="584775"/>
          </a:xfrm>
          <a:prstGeom prst="rect">
            <a:avLst/>
          </a:prstGeom>
          <a:noFill/>
        </p:spPr>
        <p:txBody>
          <a:bodyPr wrap="square" rtlCol="0">
            <a:spAutoFit/>
          </a:bodyPr>
          <a:lstStyle/>
          <a:p>
            <a:pPr algn="ctr"/>
            <a:r>
              <a:rPr lang="fr-CH" sz="3200" b="1" dirty="0" smtClean="0">
                <a:solidFill>
                  <a:schemeClr val="accent2"/>
                </a:solidFill>
                <a:latin typeface="Gill Sans MT" panose="020B0502020104020203" pitchFamily="34" charset="0"/>
              </a:rPr>
              <a:t>Types of actions</a:t>
            </a:r>
            <a:endParaRPr lang="en-GB" sz="3200" b="1" dirty="0">
              <a:solidFill>
                <a:schemeClr val="accent2"/>
              </a:solidFill>
              <a:latin typeface="Gill Sans MT" panose="020B0502020104020203" pitchFamily="34" charset="0"/>
            </a:endParaRPr>
          </a:p>
        </p:txBody>
      </p:sp>
      <p:sp>
        <p:nvSpPr>
          <p:cNvPr id="7" name="Oval 6"/>
          <p:cNvSpPr/>
          <p:nvPr/>
        </p:nvSpPr>
        <p:spPr>
          <a:xfrm>
            <a:off x="4605251" y="1795549"/>
            <a:ext cx="2460567" cy="475487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566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929" y="274188"/>
            <a:ext cx="4556769" cy="499873"/>
          </a:xfrm>
          <a:prstGeom prst="rect">
            <a:avLst/>
          </a:prstGeom>
        </p:spPr>
      </p:pic>
      <p:graphicFrame>
        <p:nvGraphicFramePr>
          <p:cNvPr id="7" name="Chart 6"/>
          <p:cNvGraphicFramePr/>
          <p:nvPr>
            <p:extLst>
              <p:ext uri="{D42A27DB-BD31-4B8C-83A1-F6EECF244321}">
                <p14:modId xmlns:p14="http://schemas.microsoft.com/office/powerpoint/2010/main" val="3878209574"/>
              </p:ext>
            </p:extLst>
          </p:nvPr>
        </p:nvGraphicFramePr>
        <p:xfrm>
          <a:off x="382385" y="1194816"/>
          <a:ext cx="11809615" cy="5663184"/>
        </p:xfrm>
        <a:graphic>
          <a:graphicData uri="http://schemas.openxmlformats.org/drawingml/2006/chart">
            <c:chart xmlns:c="http://schemas.openxmlformats.org/drawingml/2006/chart" xmlns:r="http://schemas.openxmlformats.org/officeDocument/2006/relationships" r:id="rId4"/>
          </a:graphicData>
        </a:graphic>
      </p:graphicFrame>
      <p:sp>
        <p:nvSpPr>
          <p:cNvPr id="6" name="Oval 5"/>
          <p:cNvSpPr/>
          <p:nvPr/>
        </p:nvSpPr>
        <p:spPr>
          <a:xfrm>
            <a:off x="5651292" y="2128603"/>
            <a:ext cx="900772" cy="472939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568190" y="1558977"/>
            <a:ext cx="762000" cy="529902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906656" y="2188564"/>
            <a:ext cx="900772" cy="389244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68993" y="104701"/>
            <a:ext cx="7013203" cy="830997"/>
          </a:xfrm>
          <a:prstGeom prst="rect">
            <a:avLst/>
          </a:prstGeom>
          <a:noFill/>
        </p:spPr>
        <p:txBody>
          <a:bodyPr wrap="square" rtlCol="0">
            <a:spAutoFit/>
          </a:bodyPr>
          <a:lstStyle/>
          <a:p>
            <a:r>
              <a:rPr lang="en-US" sz="2400" b="1" dirty="0" smtClean="0">
                <a:solidFill>
                  <a:schemeClr val="accent2"/>
                </a:solidFill>
                <a:latin typeface="Gill Sans MT" panose="020B0502020104020203" pitchFamily="34" charset="0"/>
              </a:rPr>
              <a:t>3. CHWs’ perception of Who Approves/ Disapproves of their VAC </a:t>
            </a:r>
            <a:r>
              <a:rPr lang="en-US" sz="2400" b="1" dirty="0" err="1" smtClean="0">
                <a:solidFill>
                  <a:schemeClr val="accent2"/>
                </a:solidFill>
                <a:latin typeface="Gill Sans MT" panose="020B0502020104020203" pitchFamily="34" charset="0"/>
              </a:rPr>
              <a:t>prev</a:t>
            </a:r>
            <a:r>
              <a:rPr lang="en-US" sz="2400" b="1" dirty="0" smtClean="0">
                <a:solidFill>
                  <a:schemeClr val="accent2"/>
                </a:solidFill>
                <a:latin typeface="Gill Sans MT" panose="020B0502020104020203" pitchFamily="34" charset="0"/>
              </a:rPr>
              <a:t>/response work</a:t>
            </a:r>
            <a:endParaRPr lang="en-US" sz="2400" b="1" dirty="0">
              <a:solidFill>
                <a:schemeClr val="accent2"/>
              </a:solidFill>
              <a:latin typeface="Gill Sans MT" panose="020B0502020104020203" pitchFamily="34" charset="0"/>
            </a:endParaRPr>
          </a:p>
        </p:txBody>
      </p:sp>
    </p:spTree>
    <p:extLst>
      <p:ext uri="{BB962C8B-B14F-4D97-AF65-F5344CB8AC3E}">
        <p14:creationId xmlns:p14="http://schemas.microsoft.com/office/powerpoint/2010/main" val="233864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68746" y="886098"/>
            <a:ext cx="11402323" cy="1077218"/>
          </a:xfrm>
          <a:prstGeom prst="rect">
            <a:avLst/>
          </a:prstGeom>
          <a:noFill/>
        </p:spPr>
        <p:txBody>
          <a:bodyPr wrap="square" rtlCol="0">
            <a:spAutoFit/>
          </a:bodyPr>
          <a:lstStyle/>
          <a:p>
            <a:r>
              <a:rPr lang="en-US" sz="3200" b="1" dirty="0" smtClean="0">
                <a:solidFill>
                  <a:schemeClr val="accent2"/>
                </a:solidFill>
                <a:latin typeface="Gill Sans MT" panose="020B0502020104020203" pitchFamily="34" charset="0"/>
              </a:rPr>
              <a:t>3. CHWs’ perceived barriers to address violence against children in their work</a:t>
            </a:r>
            <a:endParaRPr lang="en-US" sz="3200" b="1" dirty="0">
              <a:solidFill>
                <a:schemeClr val="accent2"/>
              </a:solidFill>
              <a:latin typeface="Gill Sans MT" panose="020B0502020104020203" pitchFamily="34" charset="0"/>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929" y="274188"/>
            <a:ext cx="4556769" cy="499873"/>
          </a:xfrm>
          <a:prstGeom prst="rect">
            <a:avLst/>
          </a:prstGeom>
        </p:spPr>
      </p:pic>
      <p:sp>
        <p:nvSpPr>
          <p:cNvPr id="4" name="Rectangle 3"/>
          <p:cNvSpPr/>
          <p:nvPr/>
        </p:nvSpPr>
        <p:spPr>
          <a:xfrm>
            <a:off x="301997" y="2059661"/>
            <a:ext cx="10720680" cy="3816429"/>
          </a:xfrm>
          <a:prstGeom prst="rect">
            <a:avLst/>
          </a:prstGeom>
        </p:spPr>
        <p:txBody>
          <a:bodyPr wrap="square">
            <a:spAutoFit/>
          </a:bodyPr>
          <a:lstStyle/>
          <a:p>
            <a:pPr marL="268288" indent="-268288">
              <a:spcAft>
                <a:spcPts val="1200"/>
              </a:spcAft>
              <a:buFont typeface="Arial" panose="020B0604020202020204" pitchFamily="34" charset="0"/>
              <a:buChar char="•"/>
            </a:pPr>
            <a:r>
              <a:rPr lang="en-CA" sz="3200" b="1" dirty="0">
                <a:latin typeface="Gill Sans MT"/>
                <a:ea typeface="Times New Roman"/>
                <a:cs typeface="Arial"/>
              </a:rPr>
              <a:t>lack of </a:t>
            </a:r>
            <a:r>
              <a:rPr lang="en-CA" sz="3200" b="1" dirty="0">
                <a:solidFill>
                  <a:srgbClr val="0000FF"/>
                </a:solidFill>
                <a:latin typeface="Gill Sans MT"/>
                <a:ea typeface="Times New Roman"/>
                <a:cs typeface="Arial"/>
              </a:rPr>
              <a:t>training</a:t>
            </a:r>
            <a:r>
              <a:rPr lang="en-CA" sz="3200" b="1" dirty="0">
                <a:latin typeface="Gill Sans MT"/>
                <a:ea typeface="Times New Roman"/>
                <a:cs typeface="Arial"/>
              </a:rPr>
              <a:t> (</a:t>
            </a:r>
            <a:r>
              <a:rPr lang="en-CA" sz="3200" b="1" dirty="0" smtClean="0">
                <a:latin typeface="Gill Sans MT"/>
                <a:ea typeface="Times New Roman"/>
                <a:cs typeface="Arial"/>
              </a:rPr>
              <a:t>56%)</a:t>
            </a:r>
          </a:p>
          <a:p>
            <a:pPr marL="268288" indent="-268288">
              <a:spcAft>
                <a:spcPts val="1200"/>
              </a:spcAft>
              <a:buFont typeface="Arial" panose="020B0604020202020204" pitchFamily="34" charset="0"/>
              <a:buChar char="•"/>
            </a:pPr>
            <a:r>
              <a:rPr lang="en-CA" sz="3200" b="1" dirty="0" smtClean="0">
                <a:latin typeface="Gill Sans MT"/>
                <a:ea typeface="Times New Roman"/>
                <a:cs typeface="Arial"/>
              </a:rPr>
              <a:t>lack </a:t>
            </a:r>
            <a:r>
              <a:rPr lang="en-CA" sz="3200" b="1" dirty="0">
                <a:latin typeface="Gill Sans MT"/>
                <a:ea typeface="Times New Roman"/>
                <a:cs typeface="Arial"/>
              </a:rPr>
              <a:t>of </a:t>
            </a:r>
            <a:r>
              <a:rPr lang="en-CA" sz="3200" b="1" dirty="0">
                <a:solidFill>
                  <a:srgbClr val="0000FF"/>
                </a:solidFill>
                <a:latin typeface="Gill Sans MT"/>
                <a:ea typeface="Times New Roman"/>
                <a:cs typeface="Arial"/>
              </a:rPr>
              <a:t>community support </a:t>
            </a:r>
            <a:r>
              <a:rPr lang="en-CA" sz="3200" b="1" dirty="0">
                <a:latin typeface="Gill Sans MT"/>
                <a:ea typeface="Times New Roman"/>
                <a:cs typeface="Arial"/>
              </a:rPr>
              <a:t>(</a:t>
            </a:r>
            <a:r>
              <a:rPr lang="en-CA" sz="3200" b="1" dirty="0" smtClean="0">
                <a:latin typeface="Gill Sans MT"/>
                <a:ea typeface="Times New Roman"/>
                <a:cs typeface="Arial"/>
              </a:rPr>
              <a:t>38%) </a:t>
            </a:r>
            <a:endParaRPr lang="en-CA" sz="3200" b="1" dirty="0">
              <a:latin typeface="Gill Sans MT"/>
              <a:ea typeface="Times New Roman"/>
              <a:cs typeface="Arial"/>
            </a:endParaRPr>
          </a:p>
          <a:p>
            <a:pPr marL="268288" indent="-268288">
              <a:spcAft>
                <a:spcPts val="1200"/>
              </a:spcAft>
              <a:buFont typeface="Arial" panose="020B0604020202020204" pitchFamily="34" charset="0"/>
              <a:buChar char="•"/>
            </a:pPr>
            <a:r>
              <a:rPr lang="en-CA" sz="3200" b="1" dirty="0" smtClean="0">
                <a:latin typeface="Gill Sans MT"/>
                <a:ea typeface="Times New Roman"/>
                <a:cs typeface="Arial"/>
              </a:rPr>
              <a:t>lack </a:t>
            </a:r>
            <a:r>
              <a:rPr lang="en-CA" sz="3200" b="1" dirty="0">
                <a:latin typeface="Gill Sans MT"/>
                <a:ea typeface="Times New Roman"/>
                <a:cs typeface="Arial"/>
              </a:rPr>
              <a:t>of personal </a:t>
            </a:r>
            <a:r>
              <a:rPr lang="en-CA" sz="3200" b="1" dirty="0">
                <a:solidFill>
                  <a:srgbClr val="0000FF"/>
                </a:solidFill>
                <a:latin typeface="Gill Sans MT"/>
                <a:ea typeface="Times New Roman"/>
                <a:cs typeface="Arial"/>
              </a:rPr>
              <a:t>motivation</a:t>
            </a:r>
            <a:r>
              <a:rPr lang="en-CA" sz="3200" b="1" dirty="0">
                <a:latin typeface="Gill Sans MT"/>
                <a:ea typeface="Times New Roman"/>
                <a:cs typeface="Arial"/>
              </a:rPr>
              <a:t> </a:t>
            </a:r>
            <a:r>
              <a:rPr lang="en-CA" sz="3200" b="1" dirty="0" smtClean="0">
                <a:latin typeface="Gill Sans MT"/>
                <a:ea typeface="Times New Roman"/>
                <a:cs typeface="Arial"/>
              </a:rPr>
              <a:t>(32%)</a:t>
            </a:r>
          </a:p>
          <a:p>
            <a:pPr marL="268288" indent="-268288">
              <a:spcAft>
                <a:spcPts val="1200"/>
              </a:spcAft>
              <a:buFont typeface="Arial" panose="020B0604020202020204" pitchFamily="34" charset="0"/>
              <a:buChar char="•"/>
            </a:pPr>
            <a:r>
              <a:rPr lang="en-CA" sz="3200" b="1" dirty="0" smtClean="0">
                <a:latin typeface="Gill Sans MT"/>
                <a:ea typeface="Times New Roman"/>
                <a:cs typeface="Arial"/>
              </a:rPr>
              <a:t>inadequate </a:t>
            </a:r>
            <a:r>
              <a:rPr lang="en-CA" sz="3200" b="1" dirty="0">
                <a:solidFill>
                  <a:srgbClr val="0000FF"/>
                </a:solidFill>
                <a:latin typeface="Gill Sans MT"/>
                <a:ea typeface="Times New Roman"/>
                <a:cs typeface="Arial"/>
              </a:rPr>
              <a:t>transport</a:t>
            </a:r>
            <a:r>
              <a:rPr lang="en-CA" sz="3200" b="1" dirty="0">
                <a:latin typeface="Gill Sans MT"/>
                <a:ea typeface="Times New Roman"/>
                <a:cs typeface="Arial"/>
              </a:rPr>
              <a:t> </a:t>
            </a:r>
            <a:r>
              <a:rPr lang="en-CA" sz="3200" b="1" dirty="0" smtClean="0">
                <a:latin typeface="Gill Sans MT"/>
                <a:ea typeface="Times New Roman"/>
                <a:cs typeface="Arial"/>
              </a:rPr>
              <a:t>(30%)</a:t>
            </a:r>
          </a:p>
          <a:p>
            <a:pPr marL="268288" indent="-268288">
              <a:spcAft>
                <a:spcPts val="1200"/>
              </a:spcAft>
              <a:buFont typeface="Arial" panose="020B0604020202020204" pitchFamily="34" charset="0"/>
              <a:buChar char="•"/>
            </a:pPr>
            <a:r>
              <a:rPr lang="en-CA" sz="3200" b="1" dirty="0" smtClean="0">
                <a:latin typeface="Gill Sans MT"/>
                <a:ea typeface="Times New Roman"/>
                <a:cs typeface="Arial"/>
              </a:rPr>
              <a:t>possible </a:t>
            </a:r>
            <a:r>
              <a:rPr lang="en-CA" sz="3200" b="1" dirty="0">
                <a:solidFill>
                  <a:srgbClr val="0000FF"/>
                </a:solidFill>
                <a:latin typeface="Gill Sans MT"/>
                <a:ea typeface="Times New Roman"/>
                <a:cs typeface="Arial"/>
              </a:rPr>
              <a:t>non-cooperation </a:t>
            </a:r>
            <a:r>
              <a:rPr lang="en-CA" sz="3200" b="1" dirty="0">
                <a:latin typeface="Gill Sans MT"/>
                <a:ea typeface="Times New Roman"/>
                <a:cs typeface="Arial"/>
              </a:rPr>
              <a:t>of victims or families (</a:t>
            </a:r>
            <a:r>
              <a:rPr lang="en-CA" sz="3200" b="1" dirty="0" smtClean="0">
                <a:latin typeface="Gill Sans MT"/>
                <a:ea typeface="Times New Roman"/>
                <a:cs typeface="Arial"/>
              </a:rPr>
              <a:t>22%)</a:t>
            </a:r>
          </a:p>
          <a:p>
            <a:pPr marL="268288" indent="-268288">
              <a:buFont typeface="Arial" panose="020B0604020202020204" pitchFamily="34" charset="0"/>
              <a:buChar char="•"/>
            </a:pPr>
            <a:r>
              <a:rPr lang="en-CA" sz="3200" b="1" dirty="0" smtClean="0">
                <a:latin typeface="Gill Sans MT"/>
                <a:ea typeface="Times New Roman"/>
                <a:cs typeface="Arial"/>
              </a:rPr>
              <a:t>personal </a:t>
            </a:r>
            <a:r>
              <a:rPr lang="en-CA" sz="3200" b="1" dirty="0">
                <a:solidFill>
                  <a:srgbClr val="0000FF"/>
                </a:solidFill>
                <a:latin typeface="Gill Sans MT"/>
                <a:ea typeface="Times New Roman"/>
                <a:cs typeface="Arial"/>
              </a:rPr>
              <a:t>security</a:t>
            </a:r>
            <a:r>
              <a:rPr lang="en-CA" sz="3200" b="1" dirty="0">
                <a:latin typeface="Gill Sans MT"/>
                <a:ea typeface="Times New Roman"/>
                <a:cs typeface="Arial"/>
              </a:rPr>
              <a:t> </a:t>
            </a:r>
            <a:r>
              <a:rPr lang="en-CA" sz="3200" b="1" dirty="0" smtClean="0">
                <a:latin typeface="Gill Sans MT"/>
                <a:ea typeface="Times New Roman"/>
                <a:cs typeface="Arial"/>
              </a:rPr>
              <a:t>(13%) </a:t>
            </a:r>
            <a:endParaRPr lang="en-GB" sz="3200" b="1" dirty="0"/>
          </a:p>
        </p:txBody>
      </p:sp>
    </p:spTree>
    <p:extLst>
      <p:ext uri="{BB962C8B-B14F-4D97-AF65-F5344CB8AC3E}">
        <p14:creationId xmlns:p14="http://schemas.microsoft.com/office/powerpoint/2010/main" val="2625078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16600">
            <a:alpha val="80000"/>
          </a:srgb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AW PowerPoint Template 111017" id="{5762DA5D-4004-4AB4-AE01-4AA0886B35B3}" vid="{905C39C9-CDAE-409A-9BDA-1D0EACB628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4E3B30"/>
    </a:dk2>
    <a:lt2>
      <a:srgbClr val="FBEEC9"/>
    </a:lt2>
    <a:accent1>
      <a:srgbClr val="F0A22E"/>
    </a:accent1>
    <a:accent2>
      <a:srgbClr val="A5644E"/>
    </a:accent2>
    <a:accent3>
      <a:srgbClr val="B58B80"/>
    </a:accent3>
    <a:accent4>
      <a:srgbClr val="F0A22E"/>
    </a:accent4>
    <a:accent5>
      <a:srgbClr val="A19574"/>
    </a:accent5>
    <a:accent6>
      <a:srgbClr val="FF66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4E3B30"/>
    </a:dk2>
    <a:lt2>
      <a:srgbClr val="FBEEC9"/>
    </a:lt2>
    <a:accent1>
      <a:srgbClr val="F0A22E"/>
    </a:accent1>
    <a:accent2>
      <a:srgbClr val="A5644E"/>
    </a:accent2>
    <a:accent3>
      <a:srgbClr val="B58B80"/>
    </a:accent3>
    <a:accent4>
      <a:srgbClr val="F0A22E"/>
    </a:accent4>
    <a:accent5>
      <a:srgbClr val="A19574"/>
    </a:accent5>
    <a:accent6>
      <a:srgbClr val="FF66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4E3B30"/>
    </a:dk2>
    <a:lt2>
      <a:srgbClr val="FBEEC9"/>
    </a:lt2>
    <a:accent1>
      <a:srgbClr val="F0A22E"/>
    </a:accent1>
    <a:accent2>
      <a:srgbClr val="A5644E"/>
    </a:accent2>
    <a:accent3>
      <a:srgbClr val="B58B80"/>
    </a:accent3>
    <a:accent4>
      <a:srgbClr val="F0A22E"/>
    </a:accent4>
    <a:accent5>
      <a:srgbClr val="A19574"/>
    </a:accent5>
    <a:accent6>
      <a:srgbClr val="FF6600"/>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ITAW PowerPoint Template 111017</Template>
  <TotalTime>3854</TotalTime>
  <Words>1812</Words>
  <Application>Microsoft Office PowerPoint</Application>
  <PresentationFormat>Widescreen</PresentationFormat>
  <Paragraphs>105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Vision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Grierson-Hill</dc:creator>
  <cp:lastModifiedBy>tpd</cp:lastModifiedBy>
  <cp:revision>74</cp:revision>
  <cp:lastPrinted>2019-09-27T11:57:17Z</cp:lastPrinted>
  <dcterms:created xsi:type="dcterms:W3CDTF">2017-11-14T14:08:30Z</dcterms:created>
  <dcterms:modified xsi:type="dcterms:W3CDTF">2019-10-15T05:03:29Z</dcterms:modified>
</cp:coreProperties>
</file>