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70" r:id="rId3"/>
    <p:sldId id="271" r:id="rId4"/>
    <p:sldId id="257" r:id="rId5"/>
    <p:sldId id="260" r:id="rId6"/>
    <p:sldId id="315" r:id="rId7"/>
    <p:sldId id="273" r:id="rId8"/>
    <p:sldId id="261" r:id="rId9"/>
    <p:sldId id="322" r:id="rId10"/>
    <p:sldId id="324" r:id="rId11"/>
    <p:sldId id="325" r:id="rId12"/>
    <p:sldId id="326" r:id="rId13"/>
    <p:sldId id="327" r:id="rId14"/>
    <p:sldId id="328" r:id="rId15"/>
    <p:sldId id="329" r:id="rId16"/>
    <p:sldId id="330" r:id="rId17"/>
    <p:sldId id="323" r:id="rId18"/>
    <p:sldId id="331" r:id="rId19"/>
    <p:sldId id="33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88" autoAdjust="0"/>
    <p:restoredTop sz="95545" autoAdjust="0"/>
  </p:normalViewPr>
  <p:slideViewPr>
    <p:cSldViewPr>
      <p:cViewPr varScale="1">
        <p:scale>
          <a:sx n="104" d="100"/>
          <a:sy n="104" d="100"/>
        </p:scale>
        <p:origin x="2056"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4E0A60A-3625-427D-8629-C362BF2AB1A7}" type="datetimeFigureOut">
              <a:rPr lang="en-US" smtClean="0"/>
              <a:pPr/>
              <a:t>10/15/19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952AA24-0D1C-48B1-90E2-2E74986FBA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4E0A60A-3625-427D-8629-C362BF2AB1A7}"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2AA24-0D1C-48B1-90E2-2E74986FBA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4E0A60A-3625-427D-8629-C362BF2AB1A7}"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2AA24-0D1C-48B1-90E2-2E74986FBA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4E0A60A-3625-427D-8629-C362BF2AB1A7}"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2AA24-0D1C-48B1-90E2-2E74986FBA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4E0A60A-3625-427D-8629-C362BF2AB1A7}"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2AA24-0D1C-48B1-90E2-2E74986FBA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4E0A60A-3625-427D-8629-C362BF2AB1A7}" type="datetimeFigureOut">
              <a:rPr lang="en-US" smtClean="0"/>
              <a:pPr/>
              <a:t>10/15/19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2AA24-0D1C-48B1-90E2-2E74986FBA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4E0A60A-3625-427D-8629-C362BF2AB1A7}" type="datetimeFigureOut">
              <a:rPr lang="en-US" smtClean="0"/>
              <a:pPr/>
              <a:t>10/15/19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2AA24-0D1C-48B1-90E2-2E74986FBA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4E0A60A-3625-427D-8629-C362BF2AB1A7}" type="datetimeFigureOut">
              <a:rPr lang="en-US" smtClean="0"/>
              <a:pPr/>
              <a:t>10/15/19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2AA24-0D1C-48B1-90E2-2E74986FBA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0A60A-3625-427D-8629-C362BF2AB1A7}" type="datetimeFigureOut">
              <a:rPr lang="en-US" smtClean="0"/>
              <a:pPr/>
              <a:t>10/15/19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2AA24-0D1C-48B1-90E2-2E74986FBA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4E0A60A-3625-427D-8629-C362BF2AB1A7}" type="datetimeFigureOut">
              <a:rPr lang="en-US" smtClean="0"/>
              <a:pPr/>
              <a:t>10/15/19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2AA24-0D1C-48B1-90E2-2E74986FBA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4E0A60A-3625-427D-8629-C362BF2AB1A7}" type="datetimeFigureOut">
              <a:rPr lang="en-US" smtClean="0"/>
              <a:pPr/>
              <a:t>10/15/19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952AA24-0D1C-48B1-90E2-2E74986FBA3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4E0A60A-3625-427D-8629-C362BF2AB1A7}" type="datetimeFigureOut">
              <a:rPr lang="en-US" smtClean="0"/>
              <a:pPr/>
              <a:t>10/15/19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952AA24-0D1C-48B1-90E2-2E74986FBA3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uyahf.com/uhc-report-on-young-peoples-experiences-needs-and-challenges-with-ugandas-health-care-syste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tif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2666999"/>
          </a:xfrm>
        </p:spPr>
        <p:txBody>
          <a:bodyPr/>
          <a:lstStyle/>
          <a:p>
            <a:r>
              <a:rPr lang="en-US" dirty="0"/>
              <a:t>.</a:t>
            </a:r>
          </a:p>
        </p:txBody>
      </p:sp>
      <p:sp>
        <p:nvSpPr>
          <p:cNvPr id="3" name="Subtitle 2"/>
          <p:cNvSpPr>
            <a:spLocks noGrp="1"/>
          </p:cNvSpPr>
          <p:nvPr>
            <p:ph type="subTitle" idx="1"/>
          </p:nvPr>
        </p:nvSpPr>
        <p:spPr>
          <a:xfrm>
            <a:off x="304800" y="2732964"/>
            <a:ext cx="8534400" cy="4114800"/>
          </a:xfrm>
        </p:spPr>
        <p:txBody>
          <a:bodyPr>
            <a:normAutofit fontScale="85000" lnSpcReduction="20000"/>
          </a:bodyPr>
          <a:lstStyle/>
          <a:p>
            <a:r>
              <a:rPr lang="en-US" sz="3900" b="1" dirty="0"/>
              <a:t>UNIVERSAL HEALTH COVERAGE; PROGRESS THROUGH ADOLESCENT-RESPONSIVE </a:t>
            </a:r>
            <a:r>
              <a:rPr lang="en-US" sz="3900" b="1"/>
              <a:t>HEALTH SYSTEMS.</a:t>
            </a:r>
            <a:endParaRPr lang="en-US" sz="3900" b="1" dirty="0"/>
          </a:p>
          <a:p>
            <a:r>
              <a:rPr lang="en-US" sz="3900" b="1" dirty="0"/>
              <a:t> </a:t>
            </a:r>
          </a:p>
          <a:p>
            <a:endParaRPr lang="en-US" sz="2400" dirty="0">
              <a:solidFill>
                <a:schemeClr val="tx1"/>
              </a:solidFill>
            </a:endParaRPr>
          </a:p>
          <a:p>
            <a:r>
              <a:rPr lang="en-US" sz="2400" dirty="0"/>
              <a:t>2019 </a:t>
            </a:r>
          </a:p>
          <a:p>
            <a:r>
              <a:rPr lang="en-US" sz="2400" dirty="0"/>
              <a:t>REGIONAL GLOBAL HEALTH </a:t>
            </a:r>
          </a:p>
          <a:p>
            <a:r>
              <a:rPr lang="en-US" sz="2400" dirty="0"/>
              <a:t>PRACTITIONER CONFERENCE</a:t>
            </a:r>
            <a:endParaRPr lang="en-US" sz="2400" dirty="0">
              <a:solidFill>
                <a:schemeClr val="tx1"/>
              </a:solidFill>
            </a:endParaRPr>
          </a:p>
          <a:p>
            <a:endParaRPr lang="en-US" sz="2400" dirty="0">
              <a:solidFill>
                <a:schemeClr val="tx1"/>
              </a:solidFill>
            </a:endParaRPr>
          </a:p>
          <a:p>
            <a:r>
              <a:rPr lang="en-US" sz="2400" dirty="0" err="1">
                <a:solidFill>
                  <a:schemeClr val="tx1"/>
                </a:solidFill>
              </a:rPr>
              <a:t>Apio</a:t>
            </a:r>
            <a:r>
              <a:rPr lang="en-US" sz="2400" dirty="0">
                <a:solidFill>
                  <a:schemeClr val="tx1"/>
                </a:solidFill>
              </a:rPr>
              <a:t> Winfred-</a:t>
            </a:r>
            <a:r>
              <a:rPr lang="en-US" sz="2400" dirty="0" err="1">
                <a:solidFill>
                  <a:schemeClr val="tx1"/>
                </a:solidFill>
              </a:rPr>
              <a:t>Programme</a:t>
            </a:r>
            <a:r>
              <a:rPr lang="en-US" sz="2400" dirty="0">
                <a:solidFill>
                  <a:schemeClr val="tx1"/>
                </a:solidFill>
              </a:rPr>
              <a:t> Mgr Sexual Reproductive Health and Rights and gender equality</a:t>
            </a:r>
          </a:p>
        </p:txBody>
      </p:sp>
      <p:pic>
        <p:nvPicPr>
          <p:cNvPr id="5" name="Picture 2" descr="G:\Entreprenuerhsip project\UYAHF logo.png"/>
          <p:cNvPicPr>
            <a:picLocks noChangeAspect="1" noChangeArrowheads="1"/>
          </p:cNvPicPr>
          <p:nvPr/>
        </p:nvPicPr>
        <p:blipFill>
          <a:blip r:embed="rId2" cstate="print"/>
          <a:srcRect/>
          <a:stretch>
            <a:fillRect/>
          </a:stretch>
        </p:blipFill>
        <p:spPr bwMode="auto">
          <a:xfrm>
            <a:off x="3048000" y="-50831"/>
            <a:ext cx="2362200" cy="256543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1143000"/>
          </a:xfrm>
          <a:solidFill>
            <a:schemeClr val="accent1">
              <a:lumMod val="60000"/>
              <a:lumOff val="40000"/>
            </a:schemeClr>
          </a:solidFill>
        </p:spPr>
        <p:txBody>
          <a:bodyPr>
            <a:noAutofit/>
          </a:bodyPr>
          <a:lstStyle/>
          <a:p>
            <a:r>
              <a:rPr lang="en-US" sz="4000" dirty="0">
                <a:solidFill>
                  <a:schemeClr val="bg1"/>
                </a:solidFill>
              </a:rPr>
              <a:t>How can we deliver adolescent heath </a:t>
            </a:r>
            <a:r>
              <a:rPr lang="en-US" sz="4000" dirty="0" err="1">
                <a:solidFill>
                  <a:schemeClr val="bg1"/>
                </a:solidFill>
              </a:rPr>
              <a:t>respsonsive</a:t>
            </a:r>
            <a:r>
              <a:rPr lang="en-US" sz="4000" dirty="0">
                <a:solidFill>
                  <a:schemeClr val="bg1"/>
                </a:solidFill>
              </a:rPr>
              <a:t> systems? </a:t>
            </a:r>
          </a:p>
        </p:txBody>
      </p:sp>
      <p:sp>
        <p:nvSpPr>
          <p:cNvPr id="3" name="Content Placeholder 2"/>
          <p:cNvSpPr>
            <a:spLocks noGrp="1"/>
          </p:cNvSpPr>
          <p:nvPr>
            <p:ph sz="half" idx="1"/>
          </p:nvPr>
        </p:nvSpPr>
        <p:spPr>
          <a:xfrm>
            <a:off x="76200" y="1295400"/>
            <a:ext cx="4648200" cy="5486400"/>
          </a:xfrm>
        </p:spPr>
        <p:txBody>
          <a:bodyPr>
            <a:normAutofit lnSpcReduction="10000"/>
          </a:bodyPr>
          <a:lstStyle/>
          <a:p>
            <a:r>
              <a:rPr lang="en-US" sz="2800" dirty="0"/>
              <a:t>Through flexible service delivery platforms</a:t>
            </a:r>
          </a:p>
          <a:p>
            <a:r>
              <a:rPr lang="en-US" sz="2800" dirty="0"/>
              <a:t>Through service delivery quality and coverage</a:t>
            </a:r>
          </a:p>
          <a:p>
            <a:r>
              <a:rPr lang="en-US" sz="2800" dirty="0"/>
              <a:t>Through bringing services closer to adolescents</a:t>
            </a:r>
          </a:p>
          <a:p>
            <a:r>
              <a:rPr lang="en-US" sz="2800" dirty="0"/>
              <a:t>Addressing inequity in access and use</a:t>
            </a:r>
          </a:p>
          <a:p>
            <a:r>
              <a:rPr lang="en-US" sz="2800" dirty="0"/>
              <a:t>Developing an adolescent-competent workforce</a:t>
            </a:r>
          </a:p>
          <a:p>
            <a:r>
              <a:rPr lang="en-US" sz="2800" dirty="0"/>
              <a:t>Financing UHC for adolescents</a:t>
            </a:r>
          </a:p>
        </p:txBody>
      </p:sp>
      <p:pic>
        <p:nvPicPr>
          <p:cNvPr id="5" name="Content Placeholder 4" descr="65006019_2410159805708754_5351203473251631104_n.jpg"/>
          <p:cNvPicPr>
            <a:picLocks noGrp="1" noChangeAspect="1"/>
          </p:cNvPicPr>
          <p:nvPr>
            <p:ph sz="half" idx="2"/>
          </p:nvPr>
        </p:nvPicPr>
        <p:blipFill>
          <a:blip r:embed="rId2"/>
          <a:stretch>
            <a:fillRect/>
          </a:stretch>
        </p:blipFill>
        <p:spPr>
          <a:xfrm>
            <a:off x="4800600" y="1475935"/>
            <a:ext cx="3962400" cy="3733800"/>
          </a:xfrm>
        </p:spPr>
      </p:pic>
      <p:pic>
        <p:nvPicPr>
          <p:cNvPr id="6" name="Picture 2" descr="G:\Entreprenuerhsip project\UYAHF logo.png"/>
          <p:cNvPicPr>
            <a:picLocks noChangeAspect="1" noChangeArrowheads="1"/>
          </p:cNvPicPr>
          <p:nvPr/>
        </p:nvPicPr>
        <p:blipFill>
          <a:blip r:embed="rId3" cstate="print"/>
          <a:srcRect/>
          <a:stretch>
            <a:fillRect/>
          </a:stretch>
        </p:blipFill>
        <p:spPr bwMode="auto">
          <a:xfrm>
            <a:off x="7740730" y="5334000"/>
            <a:ext cx="1403270" cy="1524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5400" dirty="0"/>
            </a:br>
            <a:r>
              <a:rPr lang="en-US" sz="5400" dirty="0"/>
              <a:t>1. Through service delivery platforms</a:t>
            </a:r>
            <a:endParaRPr lang="en-US" dirty="0"/>
          </a:p>
        </p:txBody>
      </p:sp>
      <p:sp>
        <p:nvSpPr>
          <p:cNvPr id="3" name="Content Placeholder 2"/>
          <p:cNvSpPr>
            <a:spLocks noGrp="1"/>
          </p:cNvSpPr>
          <p:nvPr>
            <p:ph sz="half" idx="1"/>
          </p:nvPr>
        </p:nvSpPr>
        <p:spPr>
          <a:xfrm>
            <a:off x="0" y="1847088"/>
            <a:ext cx="4648200" cy="4858512"/>
          </a:xfrm>
        </p:spPr>
        <p:txBody>
          <a:bodyPr>
            <a:normAutofit lnSpcReduction="10000"/>
          </a:bodyPr>
          <a:lstStyle/>
          <a:p>
            <a:r>
              <a:rPr lang="en-US" sz="3600" dirty="0"/>
              <a:t>Services geared for adolescents need to go beyond sexual and reproductive health to address the full range of adolescents’ health and development needs.</a:t>
            </a:r>
          </a:p>
          <a:p>
            <a:endParaRPr lang="en-US" dirty="0"/>
          </a:p>
        </p:txBody>
      </p:sp>
      <p:pic>
        <p:nvPicPr>
          <p:cNvPr id="9" name="Content Placeholder 8" descr="67793992_2492225754168825_3312254842822459392_n.jpg"/>
          <p:cNvPicPr>
            <a:picLocks noGrp="1" noChangeAspect="1"/>
          </p:cNvPicPr>
          <p:nvPr>
            <p:ph sz="half" idx="2"/>
          </p:nvPr>
        </p:nvPicPr>
        <p:blipFill>
          <a:blip r:embed="rId2"/>
          <a:stretch>
            <a:fillRect/>
          </a:stretch>
        </p:blipFill>
        <p:spPr>
          <a:xfrm>
            <a:off x="4648200" y="2791619"/>
            <a:ext cx="4038600" cy="2692400"/>
          </a:xfrm>
        </p:spPr>
      </p:pic>
      <p:pic>
        <p:nvPicPr>
          <p:cNvPr id="10" name="Picture 2" descr="G:\Entreprenuerhsip project\UYAHF logo.png"/>
          <p:cNvPicPr>
            <a:picLocks noChangeAspect="1" noChangeArrowheads="1"/>
          </p:cNvPicPr>
          <p:nvPr/>
        </p:nvPicPr>
        <p:blipFill>
          <a:blip r:embed="rId3" cstate="print"/>
          <a:srcRect/>
          <a:stretch>
            <a:fillRect/>
          </a:stretch>
        </p:blipFill>
        <p:spPr bwMode="auto">
          <a:xfrm>
            <a:off x="7740730" y="5334000"/>
            <a:ext cx="1403270" cy="1524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Through service delivery quality and coverage</a:t>
            </a:r>
          </a:p>
        </p:txBody>
      </p:sp>
      <p:sp>
        <p:nvSpPr>
          <p:cNvPr id="3" name="Content Placeholder 2"/>
          <p:cNvSpPr>
            <a:spLocks noGrp="1"/>
          </p:cNvSpPr>
          <p:nvPr>
            <p:ph sz="half" idx="1"/>
          </p:nvPr>
        </p:nvSpPr>
        <p:spPr/>
        <p:txBody>
          <a:bodyPr>
            <a:normAutofit/>
          </a:bodyPr>
          <a:lstStyle/>
          <a:p>
            <a:r>
              <a:rPr lang="en-US" sz="3600" dirty="0"/>
              <a:t>To improve quality, some countries are adopting quality standards.</a:t>
            </a:r>
          </a:p>
          <a:p>
            <a:pPr>
              <a:buNone/>
            </a:pPr>
            <a:endParaRPr lang="en-US" sz="3600" dirty="0"/>
          </a:p>
          <a:p>
            <a:endParaRPr lang="en-US" sz="3600" dirty="0"/>
          </a:p>
          <a:p>
            <a:endParaRPr lang="en-US" dirty="0"/>
          </a:p>
        </p:txBody>
      </p:sp>
      <p:pic>
        <p:nvPicPr>
          <p:cNvPr id="5" name="Content Placeholder 4" descr="WhatsApp Image 2019-03-26 at 17.46.16.jpeg"/>
          <p:cNvPicPr>
            <a:picLocks noGrp="1" noChangeAspect="1"/>
          </p:cNvPicPr>
          <p:nvPr>
            <p:ph sz="half" idx="2"/>
          </p:nvPr>
        </p:nvPicPr>
        <p:blipFill>
          <a:blip r:embed="rId2"/>
          <a:stretch>
            <a:fillRect/>
          </a:stretch>
        </p:blipFill>
        <p:spPr>
          <a:xfrm>
            <a:off x="4648200" y="2769182"/>
            <a:ext cx="4038600" cy="2737273"/>
          </a:xfrm>
        </p:spPr>
      </p:pic>
      <p:pic>
        <p:nvPicPr>
          <p:cNvPr id="6" name="Picture 2" descr="G:\Entreprenuerhsip project\UYAHF logo.png"/>
          <p:cNvPicPr>
            <a:picLocks noChangeAspect="1" noChangeArrowheads="1"/>
          </p:cNvPicPr>
          <p:nvPr/>
        </p:nvPicPr>
        <p:blipFill>
          <a:blip r:embed="rId3" cstate="print"/>
          <a:srcRect/>
          <a:stretch>
            <a:fillRect/>
          </a:stretch>
        </p:blipFill>
        <p:spPr bwMode="auto">
          <a:xfrm>
            <a:off x="7740730" y="5334000"/>
            <a:ext cx="1403270" cy="1524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Bringing services closer to adolescents </a:t>
            </a:r>
          </a:p>
        </p:txBody>
      </p:sp>
      <p:sp>
        <p:nvSpPr>
          <p:cNvPr id="3" name="Content Placeholder 2"/>
          <p:cNvSpPr>
            <a:spLocks noGrp="1"/>
          </p:cNvSpPr>
          <p:nvPr>
            <p:ph sz="half" idx="1"/>
          </p:nvPr>
        </p:nvSpPr>
        <p:spPr/>
        <p:txBody>
          <a:bodyPr>
            <a:normAutofit fontScale="92500"/>
          </a:bodyPr>
          <a:lstStyle/>
          <a:p>
            <a:r>
              <a:rPr lang="en-US" sz="3600" dirty="0"/>
              <a:t>There are a number of ways to expand coverage, including mainstream services, school health services, e-health and m-health.</a:t>
            </a:r>
          </a:p>
          <a:p>
            <a:endParaRPr lang="en-US" dirty="0"/>
          </a:p>
        </p:txBody>
      </p:sp>
      <p:pic>
        <p:nvPicPr>
          <p:cNvPr id="5" name="Content Placeholder 4" descr="68491843_2509944682396932_5864765876909113344_n.jpg"/>
          <p:cNvPicPr>
            <a:picLocks noGrp="1" noChangeAspect="1"/>
          </p:cNvPicPr>
          <p:nvPr>
            <p:ph sz="half" idx="2"/>
          </p:nvPr>
        </p:nvPicPr>
        <p:blipFill>
          <a:blip r:embed="rId2"/>
          <a:stretch>
            <a:fillRect/>
          </a:stretch>
        </p:blipFill>
        <p:spPr>
          <a:xfrm>
            <a:off x="5181600" y="2057400"/>
            <a:ext cx="3352800" cy="3352800"/>
          </a:xfrm>
        </p:spPr>
      </p:pic>
      <p:pic>
        <p:nvPicPr>
          <p:cNvPr id="6" name="Picture 2" descr="G:\Entreprenuerhsip project\UYAHF logo.png"/>
          <p:cNvPicPr>
            <a:picLocks noChangeAspect="1" noChangeArrowheads="1"/>
          </p:cNvPicPr>
          <p:nvPr/>
        </p:nvPicPr>
        <p:blipFill>
          <a:blip r:embed="rId3" cstate="print"/>
          <a:srcRect/>
          <a:stretch>
            <a:fillRect/>
          </a:stretch>
        </p:blipFill>
        <p:spPr bwMode="auto">
          <a:xfrm>
            <a:off x="7740730" y="5334000"/>
            <a:ext cx="1403270" cy="1524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Addressing inequity in access and use </a:t>
            </a:r>
          </a:p>
        </p:txBody>
      </p:sp>
      <p:sp>
        <p:nvSpPr>
          <p:cNvPr id="3" name="Content Placeholder 2"/>
          <p:cNvSpPr>
            <a:spLocks noGrp="1"/>
          </p:cNvSpPr>
          <p:nvPr>
            <p:ph sz="half" idx="1"/>
          </p:nvPr>
        </p:nvSpPr>
        <p:spPr>
          <a:xfrm>
            <a:off x="63843" y="1847088"/>
            <a:ext cx="4038600" cy="4434840"/>
          </a:xfrm>
        </p:spPr>
        <p:txBody>
          <a:bodyPr>
            <a:normAutofit/>
          </a:bodyPr>
          <a:lstStyle/>
          <a:p>
            <a:r>
              <a:rPr lang="en-US" sz="3600" dirty="0"/>
              <a:t>Identifying adolescents who are not covered by existing services is important.</a:t>
            </a:r>
          </a:p>
        </p:txBody>
      </p:sp>
      <p:pic>
        <p:nvPicPr>
          <p:cNvPr id="5" name="Content Placeholder 4" descr="65883687_2428068490584552_1029208716857049088_n.jpg"/>
          <p:cNvPicPr>
            <a:picLocks noGrp="1" noChangeAspect="1"/>
          </p:cNvPicPr>
          <p:nvPr>
            <p:ph sz="half" idx="2"/>
          </p:nvPr>
        </p:nvPicPr>
        <p:blipFill>
          <a:blip r:embed="rId2"/>
          <a:stretch>
            <a:fillRect/>
          </a:stretch>
        </p:blipFill>
        <p:spPr>
          <a:xfrm>
            <a:off x="4114800" y="2362200"/>
            <a:ext cx="4572000" cy="3048000"/>
          </a:xfrm>
        </p:spPr>
      </p:pic>
      <p:pic>
        <p:nvPicPr>
          <p:cNvPr id="6" name="Picture 2" descr="G:\Entreprenuerhsip project\UYAHF logo.png"/>
          <p:cNvPicPr>
            <a:picLocks noChangeAspect="1" noChangeArrowheads="1"/>
          </p:cNvPicPr>
          <p:nvPr/>
        </p:nvPicPr>
        <p:blipFill>
          <a:blip r:embed="rId3" cstate="print"/>
          <a:srcRect/>
          <a:stretch>
            <a:fillRect/>
          </a:stretch>
        </p:blipFill>
        <p:spPr bwMode="auto">
          <a:xfrm>
            <a:off x="7740730" y="5334000"/>
            <a:ext cx="1403270" cy="1524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a:t>5. Developing an adolescent competent workforce</a:t>
            </a:r>
          </a:p>
        </p:txBody>
      </p:sp>
      <p:sp>
        <p:nvSpPr>
          <p:cNvPr id="3" name="Content Placeholder 2"/>
          <p:cNvSpPr>
            <a:spLocks noGrp="1"/>
          </p:cNvSpPr>
          <p:nvPr>
            <p:ph sz="half" idx="1"/>
          </p:nvPr>
        </p:nvSpPr>
        <p:spPr>
          <a:xfrm>
            <a:off x="0" y="1920084"/>
            <a:ext cx="4876800" cy="4709315"/>
          </a:xfrm>
        </p:spPr>
        <p:txBody>
          <a:bodyPr>
            <a:normAutofit/>
          </a:bodyPr>
          <a:lstStyle/>
          <a:p>
            <a:r>
              <a:rPr lang="en-US" sz="3200" dirty="0"/>
              <a:t>All health professionals should benefit from pre-service training with knowledge of adolescent health and development and their implications for clinical practice.</a:t>
            </a:r>
          </a:p>
          <a:p>
            <a:endParaRPr lang="en-US" dirty="0"/>
          </a:p>
        </p:txBody>
      </p:sp>
      <p:pic>
        <p:nvPicPr>
          <p:cNvPr id="5" name="Content Placeholder 4" descr="67482159_2480015558723178_951692893695770624_n.jpg"/>
          <p:cNvPicPr>
            <a:picLocks noGrp="1" noChangeAspect="1"/>
          </p:cNvPicPr>
          <p:nvPr>
            <p:ph sz="half" idx="2"/>
          </p:nvPr>
        </p:nvPicPr>
        <p:blipFill>
          <a:blip r:embed="rId2"/>
          <a:stretch>
            <a:fillRect/>
          </a:stretch>
        </p:blipFill>
        <p:spPr>
          <a:xfrm>
            <a:off x="4876800" y="2286000"/>
            <a:ext cx="3413919" cy="3413919"/>
          </a:xfrm>
        </p:spPr>
      </p:pic>
      <p:pic>
        <p:nvPicPr>
          <p:cNvPr id="6" name="Picture 2" descr="G:\Entreprenuerhsip project\UYAHF logo.png"/>
          <p:cNvPicPr>
            <a:picLocks noChangeAspect="1" noChangeArrowheads="1"/>
          </p:cNvPicPr>
          <p:nvPr/>
        </p:nvPicPr>
        <p:blipFill>
          <a:blip r:embed="rId3" cstate="print"/>
          <a:srcRect/>
          <a:stretch>
            <a:fillRect/>
          </a:stretch>
        </p:blipFill>
        <p:spPr bwMode="auto">
          <a:xfrm>
            <a:off x="7740730" y="5334000"/>
            <a:ext cx="1403270" cy="1524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Financing UHC for adolescents</a:t>
            </a:r>
          </a:p>
        </p:txBody>
      </p:sp>
      <p:sp>
        <p:nvSpPr>
          <p:cNvPr id="3" name="Content Placeholder 2"/>
          <p:cNvSpPr>
            <a:spLocks noGrp="1"/>
          </p:cNvSpPr>
          <p:nvPr>
            <p:ph sz="half" idx="1"/>
          </p:nvPr>
        </p:nvSpPr>
        <p:spPr/>
        <p:txBody>
          <a:bodyPr/>
          <a:lstStyle/>
          <a:p>
            <a:r>
              <a:rPr lang="en-US" sz="3200" dirty="0"/>
              <a:t>To advance universal coverage, consider pooled prepaid sources of funds to include priority services for all adolescents.</a:t>
            </a:r>
          </a:p>
          <a:p>
            <a:endParaRPr lang="en-US" dirty="0"/>
          </a:p>
        </p:txBody>
      </p:sp>
      <p:pic>
        <p:nvPicPr>
          <p:cNvPr id="5" name="Content Placeholder 4" descr="53221778_2229895997068470_799512057685737472_n.jpg"/>
          <p:cNvPicPr>
            <a:picLocks noGrp="1" noChangeAspect="1"/>
          </p:cNvPicPr>
          <p:nvPr>
            <p:ph sz="half" idx="2"/>
          </p:nvPr>
        </p:nvPicPr>
        <p:blipFill>
          <a:blip r:embed="rId2"/>
          <a:stretch>
            <a:fillRect/>
          </a:stretch>
        </p:blipFill>
        <p:spPr>
          <a:xfrm>
            <a:off x="4800600" y="1813720"/>
            <a:ext cx="4191000" cy="3581400"/>
          </a:xfrm>
        </p:spPr>
      </p:pic>
      <p:pic>
        <p:nvPicPr>
          <p:cNvPr id="6" name="Picture 2" descr="G:\Entreprenuerhsip project\UYAHF logo.png"/>
          <p:cNvPicPr>
            <a:picLocks noChangeAspect="1" noChangeArrowheads="1"/>
          </p:cNvPicPr>
          <p:nvPr/>
        </p:nvPicPr>
        <p:blipFill>
          <a:blip r:embed="rId3" cstate="print"/>
          <a:srcRect/>
          <a:stretch>
            <a:fillRect/>
          </a:stretch>
        </p:blipFill>
        <p:spPr bwMode="auto">
          <a:xfrm>
            <a:off x="7740730" y="5334000"/>
            <a:ext cx="1403270" cy="1524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A5E6-2669-E449-8C8A-FDFCB947FB56}"/>
              </a:ext>
            </a:extLst>
          </p:cNvPr>
          <p:cNvSpPr>
            <a:spLocks noGrp="1"/>
          </p:cNvSpPr>
          <p:nvPr>
            <p:ph type="title"/>
          </p:nvPr>
        </p:nvSpPr>
        <p:spPr>
          <a:solidFill>
            <a:schemeClr val="accent2"/>
          </a:solidFill>
        </p:spPr>
        <p:txBody>
          <a:bodyPr>
            <a:normAutofit fontScale="90000"/>
          </a:bodyPr>
          <a:lstStyle/>
          <a:p>
            <a:br>
              <a:rPr lang="en-US" sz="3600" dirty="0"/>
            </a:br>
            <a:br>
              <a:rPr lang="en-US" sz="3600" dirty="0"/>
            </a:br>
            <a:r>
              <a:rPr lang="en-US" sz="3100" dirty="0">
                <a:solidFill>
                  <a:schemeClr val="bg1"/>
                </a:solidFill>
              </a:rPr>
              <a:t>Universal health coverage: a new framework for action</a:t>
            </a:r>
            <a:endParaRPr lang="en-US" dirty="0">
              <a:solidFill>
                <a:schemeClr val="bg1"/>
              </a:solidFill>
            </a:endParaRPr>
          </a:p>
        </p:txBody>
      </p:sp>
      <p:sp>
        <p:nvSpPr>
          <p:cNvPr id="4" name="Text Placeholder 3">
            <a:extLst>
              <a:ext uri="{FF2B5EF4-FFF2-40B4-BE49-F238E27FC236}">
                <a16:creationId xmlns:a16="http://schemas.microsoft.com/office/drawing/2014/main" id="{141BF5F9-978D-F74B-9B9B-89EBCA0EFBC9}"/>
              </a:ext>
            </a:extLst>
          </p:cNvPr>
          <p:cNvSpPr>
            <a:spLocks noGrp="1"/>
          </p:cNvSpPr>
          <p:nvPr>
            <p:ph idx="1"/>
          </p:nvPr>
        </p:nvSpPr>
        <p:spPr>
          <a:noFill/>
        </p:spPr>
        <p:txBody>
          <a:bodyPr>
            <a:normAutofit/>
          </a:bodyPr>
          <a:lstStyle/>
          <a:p>
            <a:pPr marL="0" indent="0" fontAlgn="base">
              <a:buNone/>
            </a:pPr>
            <a:r>
              <a:rPr lang="en-US" sz="3200" dirty="0"/>
              <a:t>UHC requires that appropriate and effective interventions for improving adolescent health and </a:t>
            </a:r>
            <a:r>
              <a:rPr lang="en-US" sz="3200" dirty="0" err="1"/>
              <a:t>dev’t</a:t>
            </a:r>
            <a:r>
              <a:rPr lang="en-US" sz="3200" dirty="0"/>
              <a:t> are available, and that policy-makers, health-care providers, adolescents and their parents know about these health services.</a:t>
            </a:r>
          </a:p>
          <a:p>
            <a:endParaRPr lang="en-US" dirty="0"/>
          </a:p>
        </p:txBody>
      </p:sp>
      <p:pic>
        <p:nvPicPr>
          <p:cNvPr id="5" name="Picture 4" descr="IMG_7735.JPG"/>
          <p:cNvPicPr>
            <a:picLocks noChangeAspect="1"/>
          </p:cNvPicPr>
          <p:nvPr/>
        </p:nvPicPr>
        <p:blipFill>
          <a:blip r:embed="rId2" cstate="print"/>
          <a:stretch>
            <a:fillRect/>
          </a:stretch>
        </p:blipFill>
        <p:spPr>
          <a:xfrm>
            <a:off x="5013365" y="4419600"/>
            <a:ext cx="3429000" cy="2286000"/>
          </a:xfrm>
          <a:prstGeom prst="rect">
            <a:avLst/>
          </a:prstGeom>
        </p:spPr>
      </p:pic>
      <p:pic>
        <p:nvPicPr>
          <p:cNvPr id="6" name="Picture 2" descr="G:\Entreprenuerhsip project\UYAHF logo.png"/>
          <p:cNvPicPr>
            <a:picLocks noChangeAspect="1" noChangeArrowheads="1"/>
          </p:cNvPicPr>
          <p:nvPr/>
        </p:nvPicPr>
        <p:blipFill>
          <a:blip r:embed="rId3" cstate="print"/>
          <a:srcRect/>
          <a:stretch>
            <a:fillRect/>
          </a:stretch>
        </p:blipFill>
        <p:spPr bwMode="auto">
          <a:xfrm>
            <a:off x="7740730" y="5334000"/>
            <a:ext cx="1403270" cy="1524000"/>
          </a:xfrm>
          <a:prstGeom prst="rect">
            <a:avLst/>
          </a:prstGeom>
          <a:noFill/>
        </p:spPr>
      </p:pic>
    </p:spTree>
    <p:extLst>
      <p:ext uri="{BB962C8B-B14F-4D97-AF65-F5344CB8AC3E}">
        <p14:creationId xmlns:p14="http://schemas.microsoft.com/office/powerpoint/2010/main" val="2079096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105912"/>
          </a:xfrm>
        </p:spPr>
        <p:txBody>
          <a:bodyPr>
            <a:normAutofit/>
          </a:bodyPr>
          <a:lstStyle/>
          <a:p>
            <a:pPr fontAlgn="base"/>
            <a:r>
              <a:rPr lang="en-US" b="1" dirty="0"/>
              <a:t>UHC Report On Young People’s Experiences, Needs And Challenges With Uganda’s Health Care System</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pPr>
              <a:buNone/>
            </a:pPr>
            <a:endParaRPr lang="en-US" dirty="0">
              <a:hlinkClick r:id="rId2"/>
            </a:endParaRPr>
          </a:p>
          <a:p>
            <a:pPr>
              <a:buNone/>
            </a:pPr>
            <a:r>
              <a:rPr lang="en-US" dirty="0">
                <a:hlinkClick r:id="rId2"/>
              </a:rPr>
              <a:t>https://uyahf.com/uhc-report-on-young-peoples-experiences-needs-and-challenges-with-ugandas-health-care-system/</a:t>
            </a:r>
            <a:endParaRPr lang="en-US" dirty="0"/>
          </a:p>
        </p:txBody>
      </p:sp>
      <p:pic>
        <p:nvPicPr>
          <p:cNvPr id="4" name="Picture 2" descr="G:\Entreprenuerhsip project\UYAHF logo.png"/>
          <p:cNvPicPr>
            <a:picLocks noChangeAspect="1" noChangeArrowheads="1"/>
          </p:cNvPicPr>
          <p:nvPr/>
        </p:nvPicPr>
        <p:blipFill>
          <a:blip r:embed="rId3" cstate="print"/>
          <a:srcRect/>
          <a:stretch>
            <a:fillRect/>
          </a:stretch>
        </p:blipFill>
        <p:spPr bwMode="auto">
          <a:xfrm>
            <a:off x="7740730" y="5334000"/>
            <a:ext cx="1403270" cy="1524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ank-you-word-cloud.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2209800"/>
          </a:xfrm>
        </p:spPr>
        <p:txBody>
          <a:bodyPr>
            <a:normAutofit/>
          </a:bodyPr>
          <a:lstStyle/>
          <a:p>
            <a:r>
              <a:rPr lang="en-US" sz="2000" dirty="0"/>
              <a:t>More than 3000 adolescents die everyday from largely preventable causes, according to, a 2015 report from WHO . The Global Accelerated Action for the Health of Adolescents (AA-HA!). The AA-HA! Provides guidance to support country implementation on what to do as well as how to do it- as they respond to health needs of adolescents in their countries.  </a:t>
            </a:r>
          </a:p>
        </p:txBody>
      </p:sp>
      <p:pic>
        <p:nvPicPr>
          <p:cNvPr id="4" name="Content Placeholder 3" descr="IMG_0901.JPG"/>
          <p:cNvPicPr>
            <a:picLocks noGrp="1" noChangeAspect="1"/>
          </p:cNvPicPr>
          <p:nvPr>
            <p:ph idx="1"/>
          </p:nvPr>
        </p:nvPicPr>
        <p:blipFill>
          <a:blip r:embed="rId2" cstate="print"/>
          <a:stretch>
            <a:fillRect/>
          </a:stretch>
        </p:blipFill>
        <p:spPr>
          <a:xfrm>
            <a:off x="2133600" y="2503784"/>
            <a:ext cx="5729470" cy="3820816"/>
          </a:xfrm>
        </p:spPr>
      </p:pic>
      <p:pic>
        <p:nvPicPr>
          <p:cNvPr id="5" name="Picture 2" descr="G:\Entreprenuerhsip project\UYAHF logo.png"/>
          <p:cNvPicPr>
            <a:picLocks noChangeAspect="1" noChangeArrowheads="1"/>
          </p:cNvPicPr>
          <p:nvPr/>
        </p:nvPicPr>
        <p:blipFill>
          <a:blip r:embed="rId3" cstate="print"/>
          <a:srcRect/>
          <a:stretch>
            <a:fillRect/>
          </a:stretch>
        </p:blipFill>
        <p:spPr bwMode="auto">
          <a:xfrm>
            <a:off x="7740730" y="5334000"/>
            <a:ext cx="1403270" cy="1524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43566" cy="908976"/>
          </a:xfrm>
        </p:spPr>
        <p:txBody>
          <a:bodyPr>
            <a:normAutofit/>
          </a:bodyPr>
          <a:lstStyle/>
          <a:p>
            <a:r>
              <a:rPr lang="en-US" dirty="0"/>
              <a:t>AA-HA!; guidance to support country implementation</a:t>
            </a:r>
          </a:p>
        </p:txBody>
      </p:sp>
      <p:sp>
        <p:nvSpPr>
          <p:cNvPr id="4" name="Text Placeholder 3"/>
          <p:cNvSpPr>
            <a:spLocks noGrp="1"/>
          </p:cNvSpPr>
          <p:nvPr>
            <p:ph type="body" idx="2"/>
          </p:nvPr>
        </p:nvSpPr>
        <p:spPr>
          <a:xfrm>
            <a:off x="152400" y="908976"/>
            <a:ext cx="3120429" cy="5949024"/>
          </a:xfrm>
        </p:spPr>
        <p:txBody>
          <a:bodyPr>
            <a:noAutofit/>
          </a:bodyPr>
          <a:lstStyle/>
          <a:p>
            <a:r>
              <a:rPr lang="en-US" sz="2400" dirty="0"/>
              <a:t>Adolescents are not simply </a:t>
            </a:r>
            <a:r>
              <a:rPr lang="en-US" sz="2400" b="1" dirty="0"/>
              <a:t>old children  or young adults. </a:t>
            </a:r>
          </a:p>
          <a:p>
            <a:r>
              <a:rPr lang="en-US" sz="2400" dirty="0"/>
              <a:t>This deceptively simple observation lies at the heart of WHO’s 2015, AA-HA!; guidance to support country implementation – which reflects the coming of age of adolescent health within global public health and Universal Health Coverage. </a:t>
            </a:r>
          </a:p>
        </p:txBody>
      </p:sp>
      <p:pic>
        <p:nvPicPr>
          <p:cNvPr id="5" name="Content Placeholder 4" descr="IMG_9143.JPG"/>
          <p:cNvPicPr>
            <a:picLocks noGrp="1" noChangeAspect="1"/>
          </p:cNvPicPr>
          <p:nvPr>
            <p:ph sz="half" idx="1"/>
          </p:nvPr>
        </p:nvPicPr>
        <p:blipFill>
          <a:blip r:embed="rId2" cstate="print"/>
          <a:stretch>
            <a:fillRect/>
          </a:stretch>
        </p:blipFill>
        <p:spPr>
          <a:xfrm>
            <a:off x="3575050" y="2259791"/>
            <a:ext cx="5111750" cy="3405218"/>
          </a:xfrm>
        </p:spPr>
      </p:pic>
      <p:pic>
        <p:nvPicPr>
          <p:cNvPr id="6" name="Picture 2" descr="G:\Entreprenuerhsip project\UYAHF logo.png"/>
          <p:cNvPicPr>
            <a:picLocks noChangeAspect="1" noChangeArrowheads="1"/>
          </p:cNvPicPr>
          <p:nvPr/>
        </p:nvPicPr>
        <p:blipFill>
          <a:blip r:embed="rId3" cstate="print"/>
          <a:srcRect/>
          <a:stretch>
            <a:fillRect/>
          </a:stretch>
        </p:blipFill>
        <p:spPr bwMode="auto">
          <a:xfrm>
            <a:off x="7740730" y="5334000"/>
            <a:ext cx="1403270" cy="1524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a:t>Adolescents in the UHC  </a:t>
            </a:r>
          </a:p>
        </p:txBody>
      </p:sp>
      <p:sp>
        <p:nvSpPr>
          <p:cNvPr id="3" name="Content Placeholder 2"/>
          <p:cNvSpPr>
            <a:spLocks noGrp="1"/>
          </p:cNvSpPr>
          <p:nvPr>
            <p:ph sz="half" idx="1"/>
          </p:nvPr>
        </p:nvSpPr>
        <p:spPr>
          <a:xfrm>
            <a:off x="152400" y="914400"/>
            <a:ext cx="4191000" cy="5943600"/>
          </a:xfrm>
        </p:spPr>
        <p:style>
          <a:lnRef idx="1">
            <a:schemeClr val="accent2"/>
          </a:lnRef>
          <a:fillRef idx="3">
            <a:schemeClr val="accent2"/>
          </a:fillRef>
          <a:effectRef idx="2">
            <a:schemeClr val="accent2"/>
          </a:effectRef>
          <a:fontRef idx="minor">
            <a:schemeClr val="lt1"/>
          </a:fontRef>
        </p:style>
        <p:txBody>
          <a:bodyPr>
            <a:normAutofit fontScale="77500" lnSpcReduction="20000"/>
          </a:bodyPr>
          <a:lstStyle/>
          <a:p>
            <a:pPr fontAlgn="base"/>
            <a:r>
              <a:rPr lang="en-US" sz="3600" dirty="0"/>
              <a:t>Around 1.2 billion people, or 1 in 6 of the world’s population, are adolescents aged 10 to 19.</a:t>
            </a:r>
          </a:p>
          <a:p>
            <a:pPr fontAlgn="base"/>
            <a:r>
              <a:rPr lang="en-US" sz="3600" dirty="0"/>
              <a:t>In Uganda adolescents account for more than half of the population (56%) below 19 years. </a:t>
            </a:r>
          </a:p>
          <a:p>
            <a:pPr fontAlgn="base">
              <a:buNone/>
            </a:pPr>
            <a:endParaRPr lang="en-US" sz="3600" dirty="0"/>
          </a:p>
          <a:p>
            <a:pPr fontAlgn="base"/>
            <a:r>
              <a:rPr lang="en-US" sz="3600" dirty="0"/>
              <a:t>Most are healthy, but there is still substantial premature death, illness/diseases, and injury among adolescents. </a:t>
            </a:r>
          </a:p>
          <a:p>
            <a:endParaRPr lang="en-US" dirty="0"/>
          </a:p>
        </p:txBody>
      </p:sp>
      <p:pic>
        <p:nvPicPr>
          <p:cNvPr id="9" name="Content Placeholder 8" descr="IMG_8973.JPG"/>
          <p:cNvPicPr>
            <a:picLocks noGrp="1" noChangeAspect="1"/>
          </p:cNvPicPr>
          <p:nvPr>
            <p:ph sz="half" idx="2"/>
          </p:nvPr>
        </p:nvPicPr>
        <p:blipFill>
          <a:blip r:embed="rId2" cstate="print"/>
          <a:stretch>
            <a:fillRect/>
          </a:stretch>
        </p:blipFill>
        <p:spPr>
          <a:xfrm>
            <a:off x="4648200" y="2727173"/>
            <a:ext cx="4038600" cy="2821292"/>
          </a:xfrm>
        </p:spPr>
      </p:pic>
      <p:pic>
        <p:nvPicPr>
          <p:cNvPr id="5" name="Picture 2" descr="G:\Entreprenuerhsip project\UYAHF logo.png"/>
          <p:cNvPicPr>
            <a:picLocks noChangeAspect="1" noChangeArrowheads="1"/>
          </p:cNvPicPr>
          <p:nvPr/>
        </p:nvPicPr>
        <p:blipFill>
          <a:blip r:embed="rId3" cstate="print"/>
          <a:srcRect/>
          <a:stretch>
            <a:fillRect/>
          </a:stretch>
        </p:blipFill>
        <p:spPr bwMode="auto">
          <a:xfrm>
            <a:off x="7740730" y="5334000"/>
            <a:ext cx="1403270" cy="1524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en-US" sz="3200" dirty="0"/>
              <a:t>Main Health issues affecting adolescents </a:t>
            </a:r>
          </a:p>
        </p:txBody>
      </p:sp>
      <p:sp>
        <p:nvSpPr>
          <p:cNvPr id="3" name="Content Placeholder 2"/>
          <p:cNvSpPr>
            <a:spLocks noGrp="1"/>
          </p:cNvSpPr>
          <p:nvPr>
            <p:ph sz="half" idx="1"/>
          </p:nvPr>
        </p:nvSpPr>
        <p:spPr>
          <a:xfrm>
            <a:off x="0" y="609600"/>
            <a:ext cx="4572000" cy="62484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buNone/>
            </a:pPr>
            <a:r>
              <a:rPr lang="en-US" sz="3200" b="1" dirty="0"/>
              <a:t>1 in 4 Ugandan girls age 15-19 are is already </a:t>
            </a:r>
            <a:r>
              <a:rPr lang="en-US" sz="3200" dirty="0"/>
              <a:t>mothers or pregnant with their first child.</a:t>
            </a:r>
          </a:p>
          <a:p>
            <a:pPr>
              <a:buNone/>
            </a:pPr>
            <a:r>
              <a:rPr lang="en-US" sz="3200" dirty="0"/>
              <a:t>According to Uganda’s RMNCAH sharpened plan almost 28% of maternal deaths in Uganda occur in young women aged 15 – 24 years</a:t>
            </a:r>
          </a:p>
        </p:txBody>
      </p:sp>
      <p:sp>
        <p:nvSpPr>
          <p:cNvPr id="4" name="Content Placeholder 3"/>
          <p:cNvSpPr>
            <a:spLocks noGrp="1"/>
          </p:cNvSpPr>
          <p:nvPr>
            <p:ph sz="half" idx="2"/>
          </p:nvPr>
        </p:nvSpPr>
        <p:spPr>
          <a:xfrm>
            <a:off x="4648200" y="609600"/>
            <a:ext cx="4343400" cy="62484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2400" dirty="0"/>
              <a:t>Diarrhea, lower respiratory tract infections and meningitis are among the 10 causes of deaths for 10 to 19 years old in LDCs</a:t>
            </a:r>
          </a:p>
          <a:p>
            <a:r>
              <a:rPr lang="en-US" sz="2400" dirty="0"/>
              <a:t>Mental health:</a:t>
            </a:r>
          </a:p>
          <a:p>
            <a:pPr fontAlgn="base"/>
            <a:r>
              <a:rPr lang="en-US" sz="2400" dirty="0"/>
              <a:t>Violence</a:t>
            </a:r>
          </a:p>
          <a:p>
            <a:pPr fontAlgn="base"/>
            <a:r>
              <a:rPr lang="en-US" sz="2400" dirty="0"/>
              <a:t>Alcohol and drugs:</a:t>
            </a:r>
          </a:p>
          <a:p>
            <a:pPr fontAlgn="base"/>
            <a:r>
              <a:rPr lang="en-US" sz="2400" dirty="0"/>
              <a:t>Injuries:</a:t>
            </a:r>
          </a:p>
          <a:p>
            <a:pPr fontAlgn="base"/>
            <a:r>
              <a:rPr lang="en-US" sz="2400" dirty="0"/>
              <a:t>Malnutrition and obesity:</a:t>
            </a:r>
          </a:p>
          <a:p>
            <a:pPr fontAlgn="base"/>
            <a:r>
              <a:rPr lang="en-US" sz="2400" dirty="0"/>
              <a:t>Lack of exercises:</a:t>
            </a:r>
          </a:p>
          <a:p>
            <a:pPr fontAlgn="base"/>
            <a:r>
              <a:rPr lang="en-US" sz="2400" dirty="0"/>
              <a:t>Risks to STDs and HIV</a:t>
            </a:r>
          </a:p>
          <a:p>
            <a:pPr fontAlgn="base"/>
            <a:endParaRPr lang="en-US" sz="2400" dirty="0"/>
          </a:p>
        </p:txBody>
      </p:sp>
      <p:pic>
        <p:nvPicPr>
          <p:cNvPr id="5" name="Picture 2" descr="G:\Entreprenuerhsip project\UYAHF logo.png"/>
          <p:cNvPicPr>
            <a:picLocks noChangeAspect="1" noChangeArrowheads="1"/>
          </p:cNvPicPr>
          <p:nvPr/>
        </p:nvPicPr>
        <p:blipFill>
          <a:blip r:embed="rId2" cstate="print"/>
          <a:srcRect/>
          <a:stretch>
            <a:fillRect/>
          </a:stretch>
        </p:blipFill>
        <p:spPr bwMode="auto">
          <a:xfrm>
            <a:off x="7740730" y="5334000"/>
            <a:ext cx="1403270" cy="1524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43D63-ABEA-0F45-A797-9988C281F30A}"/>
              </a:ext>
            </a:extLst>
          </p:cNvPr>
          <p:cNvSpPr>
            <a:spLocks noGrp="1"/>
          </p:cNvSpPr>
          <p:nvPr>
            <p:ph type="title"/>
          </p:nvPr>
        </p:nvSpPr>
        <p:spPr>
          <a:xfrm>
            <a:off x="0" y="274638"/>
            <a:ext cx="9144000" cy="1143000"/>
          </a:xfrm>
          <a:solidFill>
            <a:schemeClr val="accent2"/>
          </a:solidFill>
        </p:spPr>
        <p:txBody>
          <a:bodyPr>
            <a:normAutofit fontScale="90000"/>
          </a:bodyPr>
          <a:lstStyle/>
          <a:p>
            <a:pPr algn="l"/>
            <a:r>
              <a:rPr lang="en-US" b="1" dirty="0">
                <a:solidFill>
                  <a:schemeClr val="bg1"/>
                </a:solidFill>
              </a:rPr>
              <a:t>Understanding the concept of Universal Health coverage - UHC</a:t>
            </a:r>
          </a:p>
        </p:txBody>
      </p:sp>
      <p:sp>
        <p:nvSpPr>
          <p:cNvPr id="4" name="Content Placeholder 3">
            <a:extLst>
              <a:ext uri="{FF2B5EF4-FFF2-40B4-BE49-F238E27FC236}">
                <a16:creationId xmlns:a16="http://schemas.microsoft.com/office/drawing/2014/main" id="{45BEBE46-5566-EF48-810E-20EC3CF0CE05}"/>
              </a:ext>
            </a:extLst>
          </p:cNvPr>
          <p:cNvSpPr>
            <a:spLocks noGrp="1"/>
          </p:cNvSpPr>
          <p:nvPr>
            <p:ph sz="half" idx="1"/>
          </p:nvPr>
        </p:nvSpPr>
        <p:spPr>
          <a:xfrm>
            <a:off x="4724400" y="1600200"/>
            <a:ext cx="4267200" cy="5105400"/>
          </a:xfrm>
        </p:spPr>
        <p:txBody>
          <a:bodyPr>
            <a:normAutofit fontScale="92500" lnSpcReduction="10000"/>
          </a:bodyPr>
          <a:lstStyle/>
          <a:p>
            <a:pPr marL="0" indent="0" fontAlgn="base">
              <a:buNone/>
            </a:pPr>
            <a:r>
              <a:rPr lang="en-US" dirty="0"/>
              <a:t>UHC means, “Every person, everywhere, has access to quality health care without suffering financial hardship. </a:t>
            </a:r>
          </a:p>
          <a:p>
            <a:pPr marL="0" indent="0" fontAlgn="base">
              <a:buNone/>
            </a:pPr>
            <a:endParaRPr lang="en-US" b="1" dirty="0"/>
          </a:p>
          <a:p>
            <a:pPr marL="0" indent="0" fontAlgn="base">
              <a:buNone/>
            </a:pPr>
            <a:r>
              <a:rPr lang="en-US" b="1" dirty="0"/>
              <a:t>Who:</a:t>
            </a:r>
            <a:r>
              <a:rPr lang="en-US" dirty="0"/>
              <a:t> All people including the poorest and most vulnerable</a:t>
            </a:r>
          </a:p>
          <a:p>
            <a:pPr marL="0" indent="0" fontAlgn="base">
              <a:buNone/>
            </a:pPr>
            <a:r>
              <a:rPr lang="en-US" b="1" dirty="0"/>
              <a:t>What:</a:t>
            </a:r>
            <a:r>
              <a:rPr lang="en-US" dirty="0"/>
              <a:t> full range of essential services, of good quality</a:t>
            </a:r>
          </a:p>
          <a:p>
            <a:pPr marL="0" indent="0" fontAlgn="base">
              <a:buNone/>
            </a:pPr>
            <a:r>
              <a:rPr lang="en-US" b="1" dirty="0"/>
              <a:t>How:</a:t>
            </a:r>
            <a:r>
              <a:rPr lang="en-US" dirty="0"/>
              <a:t> reducing out of pocket expenses through cost sharing (pre-payment and risk pooling)</a:t>
            </a:r>
          </a:p>
          <a:p>
            <a:pPr marL="0" indent="0">
              <a:buNone/>
            </a:pPr>
            <a:endParaRPr lang="en-US" dirty="0"/>
          </a:p>
        </p:txBody>
      </p:sp>
      <p:sp>
        <p:nvSpPr>
          <p:cNvPr id="5" name="Oval 4">
            <a:extLst>
              <a:ext uri="{FF2B5EF4-FFF2-40B4-BE49-F238E27FC236}">
                <a16:creationId xmlns:a16="http://schemas.microsoft.com/office/drawing/2014/main" id="{089C7D36-633A-4D4D-B182-42D8FBFFA317}"/>
              </a:ext>
            </a:extLst>
          </p:cNvPr>
          <p:cNvSpPr/>
          <p:nvPr/>
        </p:nvSpPr>
        <p:spPr>
          <a:xfrm>
            <a:off x="914400" y="3033508"/>
            <a:ext cx="3428999" cy="130989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High Quality People – Centered &amp; Integrated interventions  </a:t>
            </a:r>
          </a:p>
        </p:txBody>
      </p:sp>
      <p:sp>
        <p:nvSpPr>
          <p:cNvPr id="6" name="Rounded Rectangle 5">
            <a:extLst>
              <a:ext uri="{FF2B5EF4-FFF2-40B4-BE49-F238E27FC236}">
                <a16:creationId xmlns:a16="http://schemas.microsoft.com/office/drawing/2014/main" id="{C6AAAB5E-5D3D-2F44-B272-027F4CC3E98F}"/>
              </a:ext>
            </a:extLst>
          </p:cNvPr>
          <p:cNvSpPr/>
          <p:nvPr/>
        </p:nvSpPr>
        <p:spPr>
          <a:xfrm>
            <a:off x="2678372" y="4343400"/>
            <a:ext cx="1985750" cy="1386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dirty="0"/>
              <a:t>Services </a:t>
            </a:r>
          </a:p>
          <a:p>
            <a:pPr fontAlgn="base"/>
            <a:r>
              <a:rPr lang="en-US" dirty="0"/>
              <a:t>Availability </a:t>
            </a:r>
          </a:p>
        </p:txBody>
      </p:sp>
      <p:sp>
        <p:nvSpPr>
          <p:cNvPr id="8" name="Rounded Rectangle 7">
            <a:extLst>
              <a:ext uri="{FF2B5EF4-FFF2-40B4-BE49-F238E27FC236}">
                <a16:creationId xmlns:a16="http://schemas.microsoft.com/office/drawing/2014/main" id="{9E20F06A-EDD5-0340-AEAA-648BD08CD738}"/>
              </a:ext>
            </a:extLst>
          </p:cNvPr>
          <p:cNvSpPr/>
          <p:nvPr/>
        </p:nvSpPr>
        <p:spPr>
          <a:xfrm>
            <a:off x="2593075" y="1600200"/>
            <a:ext cx="2065360" cy="1433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Accessibility </a:t>
            </a:r>
          </a:p>
          <a:p>
            <a:pPr algn="ctr"/>
            <a:r>
              <a:rPr lang="en-US" dirty="0"/>
              <a:t>Equity </a:t>
            </a:r>
          </a:p>
        </p:txBody>
      </p:sp>
      <p:sp>
        <p:nvSpPr>
          <p:cNvPr id="9" name="Rounded Rectangle 8">
            <a:extLst>
              <a:ext uri="{FF2B5EF4-FFF2-40B4-BE49-F238E27FC236}">
                <a16:creationId xmlns:a16="http://schemas.microsoft.com/office/drawing/2014/main" id="{B105AC0F-41D0-AE42-AA60-F7F6A25954F7}"/>
              </a:ext>
            </a:extLst>
          </p:cNvPr>
          <p:cNvSpPr/>
          <p:nvPr/>
        </p:nvSpPr>
        <p:spPr>
          <a:xfrm>
            <a:off x="218365" y="4343400"/>
            <a:ext cx="2362200" cy="1462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Quality </a:t>
            </a:r>
          </a:p>
          <a:p>
            <a:pPr algn="ctr"/>
            <a:r>
              <a:rPr lang="en-US" dirty="0"/>
              <a:t>Acceptability </a:t>
            </a:r>
          </a:p>
        </p:txBody>
      </p:sp>
      <p:sp>
        <p:nvSpPr>
          <p:cNvPr id="10" name="Rounded Rectangle 9">
            <a:extLst>
              <a:ext uri="{FF2B5EF4-FFF2-40B4-BE49-F238E27FC236}">
                <a16:creationId xmlns:a16="http://schemas.microsoft.com/office/drawing/2014/main" id="{D35C01B9-D7B6-6847-96DD-690ED6CAF615}"/>
              </a:ext>
            </a:extLst>
          </p:cNvPr>
          <p:cNvSpPr/>
          <p:nvPr/>
        </p:nvSpPr>
        <p:spPr>
          <a:xfrm>
            <a:off x="152400" y="1600199"/>
            <a:ext cx="2362200" cy="1433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Affordability </a:t>
            </a:r>
          </a:p>
          <a:p>
            <a:pPr algn="ctr"/>
            <a:r>
              <a:rPr lang="en-US" dirty="0"/>
              <a:t>Financial Protection</a:t>
            </a:r>
          </a:p>
        </p:txBody>
      </p:sp>
      <p:pic>
        <p:nvPicPr>
          <p:cNvPr id="11" name="Picture 2" descr="G:\Entreprenuerhsip project\UYAHF logo.png"/>
          <p:cNvPicPr>
            <a:picLocks noChangeAspect="1" noChangeArrowheads="1"/>
          </p:cNvPicPr>
          <p:nvPr/>
        </p:nvPicPr>
        <p:blipFill>
          <a:blip r:embed="rId2" cstate="print"/>
          <a:srcRect/>
          <a:stretch>
            <a:fillRect/>
          </a:stretch>
        </p:blipFill>
        <p:spPr bwMode="auto">
          <a:xfrm>
            <a:off x="8153400" y="5782174"/>
            <a:ext cx="990600" cy="1075826"/>
          </a:xfrm>
          <a:prstGeom prst="rect">
            <a:avLst/>
          </a:prstGeom>
          <a:noFill/>
        </p:spPr>
      </p:pic>
    </p:spTree>
    <p:extLst>
      <p:ext uri="{BB962C8B-B14F-4D97-AF65-F5344CB8AC3E}">
        <p14:creationId xmlns:p14="http://schemas.microsoft.com/office/powerpoint/2010/main" val="3063765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3F30-2C29-7F41-94A1-2786FAE6BFE8}"/>
              </a:ext>
            </a:extLst>
          </p:cNvPr>
          <p:cNvSpPr>
            <a:spLocks noGrp="1"/>
          </p:cNvSpPr>
          <p:nvPr>
            <p:ph type="title"/>
          </p:nvPr>
        </p:nvSpPr>
        <p:spPr>
          <a:xfrm>
            <a:off x="228600" y="273050"/>
            <a:ext cx="8610600" cy="869950"/>
          </a:xfrm>
          <a:solidFill>
            <a:schemeClr val="accent1"/>
          </a:solidFill>
        </p:spPr>
        <p:txBody>
          <a:bodyPr>
            <a:noAutofit/>
          </a:bodyPr>
          <a:lstStyle/>
          <a:p>
            <a:r>
              <a:rPr lang="en-US" sz="2800" dirty="0">
                <a:solidFill>
                  <a:schemeClr val="bg1"/>
                </a:solidFill>
              </a:rPr>
              <a:t>Universal Health Coverage – Delivering a responsive health care system for adolescents and young people. </a:t>
            </a:r>
          </a:p>
        </p:txBody>
      </p:sp>
      <p:sp>
        <p:nvSpPr>
          <p:cNvPr id="4" name="Text Placeholder 3">
            <a:extLst>
              <a:ext uri="{FF2B5EF4-FFF2-40B4-BE49-F238E27FC236}">
                <a16:creationId xmlns:a16="http://schemas.microsoft.com/office/drawing/2014/main" id="{B396684F-12EA-DE49-96A2-039D36AA48DC}"/>
              </a:ext>
            </a:extLst>
          </p:cNvPr>
          <p:cNvSpPr>
            <a:spLocks noGrp="1"/>
          </p:cNvSpPr>
          <p:nvPr>
            <p:ph type="body" idx="2"/>
          </p:nvPr>
        </p:nvSpPr>
        <p:spPr>
          <a:xfrm>
            <a:off x="76200" y="1143000"/>
            <a:ext cx="3810000" cy="5562600"/>
          </a:xfrm>
          <a:solidFill>
            <a:schemeClr val="accent2"/>
          </a:solidFill>
        </p:spPr>
        <p:txBody>
          <a:bodyPr>
            <a:normAutofit/>
          </a:bodyPr>
          <a:lstStyle/>
          <a:p>
            <a:pPr fontAlgn="base"/>
            <a:r>
              <a:rPr lang="en-US" sz="2800" dirty="0">
                <a:solidFill>
                  <a:schemeClr val="bg1"/>
                </a:solidFill>
              </a:rPr>
              <a:t>Today, universal health coverage (UHC) provides an opportunity for renewed attention to meeting the health-care needs of adolescents through the strengthening of health systems.</a:t>
            </a:r>
          </a:p>
          <a:p>
            <a:pPr fontAlgn="base"/>
            <a:endParaRPr lang="en-US" sz="2000" dirty="0">
              <a:solidFill>
                <a:schemeClr val="bg1"/>
              </a:solidFill>
            </a:endParaRPr>
          </a:p>
          <a:p>
            <a:endParaRPr lang="en-US" sz="1800" dirty="0"/>
          </a:p>
        </p:txBody>
      </p:sp>
      <p:pic>
        <p:nvPicPr>
          <p:cNvPr id="5" name="Content Placeholder 4">
            <a:extLst>
              <a:ext uri="{FF2B5EF4-FFF2-40B4-BE49-F238E27FC236}">
                <a16:creationId xmlns:a16="http://schemas.microsoft.com/office/drawing/2014/main" id="{63520E09-3FDC-BA46-B9A2-D77EEF010B92}"/>
              </a:ext>
            </a:extLst>
          </p:cNvPr>
          <p:cNvPicPr>
            <a:picLocks noGrp="1" noChangeAspect="1"/>
          </p:cNvPicPr>
          <p:nvPr>
            <p:ph sz="half" idx="1"/>
          </p:nvPr>
        </p:nvPicPr>
        <p:blipFill>
          <a:blip r:embed="rId2" cstate="print"/>
          <a:stretch>
            <a:fillRect/>
          </a:stretch>
        </p:blipFill>
        <p:spPr>
          <a:xfrm>
            <a:off x="3886201" y="1600200"/>
            <a:ext cx="5279226" cy="3962400"/>
          </a:xfrm>
          <a:prstGeom prst="rect">
            <a:avLst/>
          </a:prstGeom>
        </p:spPr>
      </p:pic>
      <p:pic>
        <p:nvPicPr>
          <p:cNvPr id="6" name="Picture 2" descr="G:\Entreprenuerhsip project\UYAHF logo.png"/>
          <p:cNvPicPr>
            <a:picLocks noChangeAspect="1" noChangeArrowheads="1"/>
          </p:cNvPicPr>
          <p:nvPr/>
        </p:nvPicPr>
        <p:blipFill>
          <a:blip r:embed="rId3" cstate="print"/>
          <a:srcRect/>
          <a:stretch>
            <a:fillRect/>
          </a:stretch>
        </p:blipFill>
        <p:spPr bwMode="auto">
          <a:xfrm>
            <a:off x="7740730" y="5334000"/>
            <a:ext cx="1403270" cy="1524000"/>
          </a:xfrm>
          <a:prstGeom prst="rect">
            <a:avLst/>
          </a:prstGeom>
          <a:noFill/>
        </p:spPr>
      </p:pic>
    </p:spTree>
    <p:extLst>
      <p:ext uri="{BB962C8B-B14F-4D97-AF65-F5344CB8AC3E}">
        <p14:creationId xmlns:p14="http://schemas.microsoft.com/office/powerpoint/2010/main" val="2720314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924800" cy="533400"/>
          </a:xfrm>
        </p:spPr>
        <p:style>
          <a:lnRef idx="2">
            <a:schemeClr val="accent6"/>
          </a:lnRef>
          <a:fillRef idx="1">
            <a:schemeClr val="lt1"/>
          </a:fillRef>
          <a:effectRef idx="0">
            <a:schemeClr val="accent6"/>
          </a:effectRef>
          <a:fontRef idx="minor">
            <a:schemeClr val="dk1"/>
          </a:fontRef>
        </p:style>
        <p:txBody>
          <a:bodyPr>
            <a:normAutofit fontScale="90000"/>
          </a:bodyPr>
          <a:lstStyle/>
          <a:p>
            <a:br>
              <a:rPr lang="en-US" dirty="0"/>
            </a:br>
            <a:br>
              <a:rPr lang="en-US" dirty="0"/>
            </a:br>
            <a:br>
              <a:rPr lang="en-US" dirty="0"/>
            </a:br>
            <a:br>
              <a:rPr lang="en-US" dirty="0"/>
            </a:br>
            <a:r>
              <a:rPr lang="en-US" dirty="0"/>
              <a:t> Accelerating action for the Health of Adolescents!</a:t>
            </a:r>
          </a:p>
        </p:txBody>
      </p:sp>
      <p:sp>
        <p:nvSpPr>
          <p:cNvPr id="4" name="Text Placeholder 3"/>
          <p:cNvSpPr>
            <a:spLocks noGrp="1"/>
          </p:cNvSpPr>
          <p:nvPr>
            <p:ph type="body" idx="2"/>
          </p:nvPr>
        </p:nvSpPr>
        <p:spPr>
          <a:xfrm>
            <a:off x="0" y="685800"/>
            <a:ext cx="4495800" cy="6172200"/>
          </a:xfrm>
        </p:spPr>
        <p:style>
          <a:lnRef idx="2">
            <a:schemeClr val="accent2">
              <a:shade val="50000"/>
            </a:schemeClr>
          </a:lnRef>
          <a:fillRef idx="1">
            <a:schemeClr val="accent2"/>
          </a:fillRef>
          <a:effectRef idx="0">
            <a:schemeClr val="accent2"/>
          </a:effectRef>
          <a:fontRef idx="minor">
            <a:schemeClr val="lt1"/>
          </a:fontRef>
        </p:style>
        <p:txBody>
          <a:bodyPr>
            <a:normAutofit fontScale="85000" lnSpcReduction="10000"/>
          </a:bodyPr>
          <a:lstStyle/>
          <a:p>
            <a:endParaRPr lang="en-US" sz="2000" dirty="0"/>
          </a:p>
          <a:p>
            <a:r>
              <a:rPr lang="en-US" sz="3200" dirty="0"/>
              <a:t>The Global Strategy for Women’s, Children’s and Adolescents’ Health ( GSWCAH 2016–2030) and the AA-HA! Frameworks identify adolescents as being central to achieving the SDGs and UHC.</a:t>
            </a:r>
          </a:p>
          <a:p>
            <a:endParaRPr lang="en-US" sz="3200" dirty="0"/>
          </a:p>
          <a:p>
            <a:r>
              <a:rPr lang="en-US" sz="3200" dirty="0"/>
              <a:t>The rapid physical, cognitive and psychosocial growth and development that takes place between the ages of 10 and 19 years influences an individual for the rest of his or her life.</a:t>
            </a:r>
          </a:p>
          <a:p>
            <a:endParaRPr lang="en-US" dirty="0"/>
          </a:p>
        </p:txBody>
      </p:sp>
      <p:pic>
        <p:nvPicPr>
          <p:cNvPr id="7" name="Content Placeholder 8">
            <a:extLst>
              <a:ext uri="{FF2B5EF4-FFF2-40B4-BE49-F238E27FC236}">
                <a16:creationId xmlns:a16="http://schemas.microsoft.com/office/drawing/2014/main" id="{0291D580-D7BC-704C-899E-E49AC75169A8}"/>
              </a:ext>
            </a:extLst>
          </p:cNvPr>
          <p:cNvPicPr>
            <a:picLocks noGrp="1" noChangeAspect="1"/>
          </p:cNvPicPr>
          <p:nvPr>
            <p:ph sz="half" idx="1"/>
          </p:nvPr>
        </p:nvPicPr>
        <p:blipFill>
          <a:blip r:embed="rId2"/>
          <a:stretch>
            <a:fillRect/>
          </a:stretch>
        </p:blipFill>
        <p:spPr>
          <a:xfrm>
            <a:off x="4495800" y="2209800"/>
            <a:ext cx="4419600" cy="2946400"/>
          </a:xfrm>
        </p:spPr>
      </p:pic>
      <p:pic>
        <p:nvPicPr>
          <p:cNvPr id="5" name="Picture 2" descr="G:\Entreprenuerhsip project\UYAHF logo.png"/>
          <p:cNvPicPr>
            <a:picLocks noChangeAspect="1" noChangeArrowheads="1"/>
          </p:cNvPicPr>
          <p:nvPr/>
        </p:nvPicPr>
        <p:blipFill>
          <a:blip r:embed="rId3" cstate="print"/>
          <a:srcRect/>
          <a:stretch>
            <a:fillRect/>
          </a:stretch>
        </p:blipFill>
        <p:spPr bwMode="auto">
          <a:xfrm>
            <a:off x="7740730" y="5334000"/>
            <a:ext cx="1403270" cy="1524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DAF57-7260-D444-9428-60648CD8B2D7}"/>
              </a:ext>
            </a:extLst>
          </p:cNvPr>
          <p:cNvSpPr>
            <a:spLocks noGrp="1"/>
          </p:cNvSpPr>
          <p:nvPr>
            <p:ph type="title"/>
          </p:nvPr>
        </p:nvSpPr>
        <p:spPr>
          <a:xfrm>
            <a:off x="76200" y="159446"/>
            <a:ext cx="8839200" cy="1143000"/>
          </a:xfrm>
          <a:solidFill>
            <a:schemeClr val="accent2"/>
          </a:solidFill>
        </p:spPr>
        <p:txBody>
          <a:bodyPr>
            <a:noAutofit/>
          </a:bodyPr>
          <a:lstStyle/>
          <a:p>
            <a:pPr algn="ctr"/>
            <a:r>
              <a:rPr lang="en-US" sz="4000" dirty="0">
                <a:solidFill>
                  <a:schemeClr val="bg1"/>
                </a:solidFill>
              </a:rPr>
              <a:t>UHC an opportunity to deliver an adolescent responsive health system </a:t>
            </a:r>
          </a:p>
        </p:txBody>
      </p:sp>
      <p:sp>
        <p:nvSpPr>
          <p:cNvPr id="5" name="Text Placeholder 4"/>
          <p:cNvSpPr>
            <a:spLocks noGrp="1"/>
          </p:cNvSpPr>
          <p:nvPr>
            <p:ph type="body" idx="1"/>
          </p:nvPr>
        </p:nvSpPr>
        <p:spPr/>
        <p:txBody>
          <a:bodyPr/>
          <a:lstStyle/>
          <a:p>
            <a:endParaRPr lang="en-US"/>
          </a:p>
        </p:txBody>
      </p:sp>
      <p:sp>
        <p:nvSpPr>
          <p:cNvPr id="7" name="Text Placeholder 6"/>
          <p:cNvSpPr>
            <a:spLocks noGrp="1"/>
          </p:cNvSpPr>
          <p:nvPr>
            <p:ph type="body" sz="half" idx="3"/>
          </p:nvPr>
        </p:nvSpPr>
        <p:spPr/>
        <p:txBody>
          <a:bodyPr/>
          <a:lstStyle/>
          <a:p>
            <a:endParaRPr lang="en-US"/>
          </a:p>
        </p:txBody>
      </p:sp>
      <p:sp>
        <p:nvSpPr>
          <p:cNvPr id="4" name="Text Placeholder 3">
            <a:extLst>
              <a:ext uri="{FF2B5EF4-FFF2-40B4-BE49-F238E27FC236}">
                <a16:creationId xmlns:a16="http://schemas.microsoft.com/office/drawing/2014/main" id="{39287027-0175-C148-B47A-C995AABACBF2}"/>
              </a:ext>
            </a:extLst>
          </p:cNvPr>
          <p:cNvSpPr>
            <a:spLocks noGrp="1"/>
          </p:cNvSpPr>
          <p:nvPr>
            <p:ph sz="quarter" idx="2"/>
          </p:nvPr>
        </p:nvSpPr>
        <p:spPr>
          <a:xfrm>
            <a:off x="0" y="1371600"/>
            <a:ext cx="4800600" cy="5486400"/>
          </a:xfrm>
          <a:solidFill>
            <a:schemeClr val="accent1"/>
          </a:solidFill>
        </p:spPr>
        <p:txBody>
          <a:bodyPr>
            <a:normAutofit lnSpcReduction="10000"/>
          </a:bodyPr>
          <a:lstStyle/>
          <a:p>
            <a:r>
              <a:rPr lang="en-US" sz="2800" dirty="0">
                <a:solidFill>
                  <a:schemeClr val="bg1"/>
                </a:solidFill>
              </a:rPr>
              <a:t>Adolescents  pose different challenges for the health-care system than children and adults, due to their rapidly evolving physical, intellectual and emotional development.</a:t>
            </a:r>
          </a:p>
          <a:p>
            <a:r>
              <a:rPr lang="en-US" sz="2800" dirty="0">
                <a:solidFill>
                  <a:schemeClr val="bg1"/>
                </a:solidFill>
              </a:rPr>
              <a:t>Progress toward universal health coverage requires a transition from adolescent-friendly projects to adolescent-responsive health systems.</a:t>
            </a:r>
          </a:p>
          <a:p>
            <a:endParaRPr lang="en-US" sz="2400" dirty="0">
              <a:solidFill>
                <a:schemeClr val="bg1"/>
              </a:solidFill>
            </a:endParaRPr>
          </a:p>
        </p:txBody>
      </p:sp>
      <p:sp>
        <p:nvSpPr>
          <p:cNvPr id="8" name="Content Placeholder 7"/>
          <p:cNvSpPr>
            <a:spLocks noGrp="1"/>
          </p:cNvSpPr>
          <p:nvPr>
            <p:ph sz="quarter" idx="4"/>
          </p:nvPr>
        </p:nvSpPr>
        <p:spPr/>
        <p:txBody>
          <a:bodyPr>
            <a:normAutofit lnSpcReduction="10000"/>
          </a:bodyPr>
          <a:lstStyle/>
          <a:p>
            <a:endParaRPr lang="en-US"/>
          </a:p>
        </p:txBody>
      </p:sp>
      <p:pic>
        <p:nvPicPr>
          <p:cNvPr id="6" name="Picture 5" descr="IMG_9766.JPG"/>
          <p:cNvPicPr>
            <a:picLocks noChangeAspect="1"/>
          </p:cNvPicPr>
          <p:nvPr/>
        </p:nvPicPr>
        <p:blipFill>
          <a:blip r:embed="rId2" cstate="print"/>
          <a:stretch>
            <a:fillRect/>
          </a:stretch>
        </p:blipFill>
        <p:spPr>
          <a:xfrm>
            <a:off x="4800600" y="1981200"/>
            <a:ext cx="4343400" cy="3605842"/>
          </a:xfrm>
          <a:prstGeom prst="rect">
            <a:avLst/>
          </a:prstGeom>
        </p:spPr>
      </p:pic>
      <p:pic>
        <p:nvPicPr>
          <p:cNvPr id="9" name="Picture 2" descr="G:\Entreprenuerhsip project\UYAHF logo.png"/>
          <p:cNvPicPr>
            <a:picLocks noChangeAspect="1" noChangeArrowheads="1"/>
          </p:cNvPicPr>
          <p:nvPr/>
        </p:nvPicPr>
        <p:blipFill>
          <a:blip r:embed="rId3" cstate="print"/>
          <a:srcRect/>
          <a:stretch>
            <a:fillRect/>
          </a:stretch>
        </p:blipFill>
        <p:spPr bwMode="auto">
          <a:xfrm>
            <a:off x="7740730" y="5334000"/>
            <a:ext cx="1403270" cy="1524000"/>
          </a:xfrm>
          <a:prstGeom prst="rect">
            <a:avLst/>
          </a:prstGeom>
          <a:noFill/>
        </p:spPr>
      </p:pic>
    </p:spTree>
    <p:extLst>
      <p:ext uri="{BB962C8B-B14F-4D97-AF65-F5344CB8AC3E}">
        <p14:creationId xmlns:p14="http://schemas.microsoft.com/office/powerpoint/2010/main" val="32825220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2173</TotalTime>
  <Words>735</Words>
  <Application>Microsoft Macintosh PowerPoint</Application>
  <PresentationFormat>On-screen Show (4:3)</PresentationFormat>
  <Paragraphs>84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Constantia</vt:lpstr>
      <vt:lpstr>Wingdings 2</vt:lpstr>
      <vt:lpstr>Flow</vt:lpstr>
      <vt:lpstr>.</vt:lpstr>
      <vt:lpstr>More than 3000 adolescents die everyday from largely preventable causes, according to, a 2015 report from WHO . The Global Accelerated Action for the Health of Adolescents (AA-HA!). The AA-HA! Provides guidance to support country implementation on what to do as well as how to do it- as they respond to health needs of adolescents in their countries.  </vt:lpstr>
      <vt:lpstr>AA-HA!; guidance to support country implementation</vt:lpstr>
      <vt:lpstr>Adolescents in the UHC  </vt:lpstr>
      <vt:lpstr>Main Health issues affecting adolescents </vt:lpstr>
      <vt:lpstr>Understanding the concept of Universal Health coverage - UHC</vt:lpstr>
      <vt:lpstr>Universal Health Coverage – Delivering a responsive health care system for adolescents and young people. </vt:lpstr>
      <vt:lpstr>     Accelerating action for the Health of Adolescents!</vt:lpstr>
      <vt:lpstr>UHC an opportunity to deliver an adolescent responsive health system </vt:lpstr>
      <vt:lpstr>How can we deliver adolescent heath respsonsive systems? </vt:lpstr>
      <vt:lpstr> 1. Through service delivery platforms</vt:lpstr>
      <vt:lpstr>2. Through service delivery quality and coverage</vt:lpstr>
      <vt:lpstr>3. Bringing services closer to adolescents </vt:lpstr>
      <vt:lpstr>4. Addressing inequity in access and use </vt:lpstr>
      <vt:lpstr>5. Developing an adolescent competent workforce</vt:lpstr>
      <vt:lpstr>Financing UHC for adolescents</vt:lpstr>
      <vt:lpstr>  Universal health coverage: a new framework for action</vt:lpstr>
      <vt:lpstr>UHC Report On Young People’s Experiences, Needs And Challenges With Uganda’s Health Care System</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Patrick Patsewa</dc:creator>
  <cp:lastModifiedBy>user</cp:lastModifiedBy>
  <cp:revision>44</cp:revision>
  <dcterms:created xsi:type="dcterms:W3CDTF">2017-06-01T04:44:14Z</dcterms:created>
  <dcterms:modified xsi:type="dcterms:W3CDTF">2019-10-15T07:17:43Z</dcterms:modified>
</cp:coreProperties>
</file>